
<file path=[Content_Types].xml><?xml version="1.0" encoding="utf-8"?>
<Types xmlns="http://schemas.openxmlformats.org/package/2006/content-types">
  <Default Extension="png" ContentType="image/png"/>
  <Default Extension="emf" ContentType="image/x-emf"/>
  <Default Extension="jpeg" ContentType="image/jpeg"/>
  <Default Extension="webp"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sldIdLst>
    <p:sldId id="265" r:id="rId2"/>
    <p:sldId id="266" r:id="rId3"/>
    <p:sldId id="267" r:id="rId4"/>
    <p:sldId id="262" r:id="rId5"/>
    <p:sldId id="269" r:id="rId6"/>
    <p:sldId id="270" r:id="rId7"/>
    <p:sldId id="271" r:id="rId8"/>
    <p:sldId id="272" r:id="rId9"/>
    <p:sldId id="273" r:id="rId10"/>
    <p:sldId id="274" r:id="rId11"/>
    <p:sldId id="394" r:id="rId12"/>
    <p:sldId id="275"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6" r:id="rId30"/>
    <p:sldId id="305" r:id="rId31"/>
    <p:sldId id="307" r:id="rId32"/>
    <p:sldId id="308" r:id="rId33"/>
    <p:sldId id="280" r:id="rId34"/>
    <p:sldId id="276" r:id="rId35"/>
    <p:sldId id="277" r:id="rId36"/>
    <p:sldId id="278" r:id="rId37"/>
    <p:sldId id="279" r:id="rId38"/>
    <p:sldId id="281" r:id="rId39"/>
    <p:sldId id="282" r:id="rId40"/>
    <p:sldId id="287" r:id="rId41"/>
    <p:sldId id="288" r:id="rId42"/>
    <p:sldId id="283" r:id="rId43"/>
    <p:sldId id="284" r:id="rId44"/>
    <p:sldId id="395" r:id="rId45"/>
    <p:sldId id="285" r:id="rId46"/>
    <p:sldId id="286" r:id="rId47"/>
    <p:sldId id="309" r:id="rId48"/>
    <p:sldId id="310" r:id="rId49"/>
    <p:sldId id="311" r:id="rId50"/>
    <p:sldId id="312" r:id="rId51"/>
    <p:sldId id="343" r:id="rId52"/>
    <p:sldId id="344" r:id="rId53"/>
    <p:sldId id="345" r:id="rId54"/>
    <p:sldId id="346" r:id="rId55"/>
    <p:sldId id="348" r:id="rId56"/>
    <p:sldId id="347" r:id="rId57"/>
    <p:sldId id="349" r:id="rId58"/>
    <p:sldId id="350" r:id="rId59"/>
    <p:sldId id="351" r:id="rId60"/>
    <p:sldId id="353" r:id="rId61"/>
    <p:sldId id="352"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68" r:id="rId75"/>
    <p:sldId id="369" r:id="rId76"/>
    <p:sldId id="370" r:id="rId77"/>
    <p:sldId id="373" r:id="rId78"/>
    <p:sldId id="374" r:id="rId79"/>
    <p:sldId id="366" r:id="rId80"/>
    <p:sldId id="367" r:id="rId81"/>
    <p:sldId id="313" r:id="rId82"/>
    <p:sldId id="314" r:id="rId83"/>
    <p:sldId id="315" r:id="rId84"/>
    <p:sldId id="320" r:id="rId85"/>
    <p:sldId id="321" r:id="rId86"/>
    <p:sldId id="316" r:id="rId87"/>
    <p:sldId id="325" r:id="rId88"/>
    <p:sldId id="326" r:id="rId89"/>
    <p:sldId id="327" r:id="rId90"/>
    <p:sldId id="324" r:id="rId91"/>
    <p:sldId id="328" r:id="rId92"/>
    <p:sldId id="323" r:id="rId93"/>
    <p:sldId id="329" r:id="rId94"/>
    <p:sldId id="330" r:id="rId95"/>
    <p:sldId id="331" r:id="rId96"/>
    <p:sldId id="334" r:id="rId97"/>
    <p:sldId id="335" r:id="rId98"/>
    <p:sldId id="342" r:id="rId99"/>
    <p:sldId id="341" r:id="rId100"/>
    <p:sldId id="336" r:id="rId101"/>
    <p:sldId id="338" r:id="rId102"/>
    <p:sldId id="339" r:id="rId103"/>
    <p:sldId id="332" r:id="rId104"/>
    <p:sldId id="333" r:id="rId105"/>
    <p:sldId id="317" r:id="rId106"/>
    <p:sldId id="318" r:id="rId107"/>
    <p:sldId id="319" r:id="rId108"/>
    <p:sldId id="375" r:id="rId109"/>
    <p:sldId id="376" r:id="rId110"/>
    <p:sldId id="377" r:id="rId111"/>
    <p:sldId id="378" r:id="rId112"/>
    <p:sldId id="380" r:id="rId113"/>
    <p:sldId id="382" r:id="rId114"/>
    <p:sldId id="381" r:id="rId115"/>
    <p:sldId id="384" r:id="rId116"/>
    <p:sldId id="383" r:id="rId117"/>
    <p:sldId id="386" r:id="rId118"/>
    <p:sldId id="385" r:id="rId119"/>
    <p:sldId id="387" r:id="rId120"/>
    <p:sldId id="388" r:id="rId121"/>
    <p:sldId id="389" r:id="rId122"/>
    <p:sldId id="390" r:id="rId123"/>
    <p:sldId id="391" r:id="rId124"/>
    <p:sldId id="392" r:id="rId125"/>
    <p:sldId id="393" r:id="rId126"/>
    <p:sldId id="268" r:id="rId1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2"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33" autoAdjust="0"/>
  </p:normalViewPr>
  <p:slideViewPr>
    <p:cSldViewPr snapToGrid="0">
      <p:cViewPr varScale="1">
        <p:scale>
          <a:sx n="69" d="100"/>
          <a:sy n="69"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20T18:23:01.316"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20T18:23:01.316" idx="2">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20T18:23:01.316" idx="2">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20T18:23:01.316" idx="2">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20T18:23:01.316" idx="2">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35</a:t>
            </a:fld>
            <a:endParaRPr lang="zh-CN" altLang="en-US"/>
          </a:p>
        </p:txBody>
      </p:sp>
    </p:spTree>
    <p:extLst>
      <p:ext uri="{BB962C8B-B14F-4D97-AF65-F5344CB8AC3E}">
        <p14:creationId xmlns:p14="http://schemas.microsoft.com/office/powerpoint/2010/main" val="2021797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57</a:t>
            </a:fld>
            <a:endParaRPr lang="zh-CN" altLang="en-US"/>
          </a:p>
        </p:txBody>
      </p:sp>
    </p:spTree>
    <p:extLst>
      <p:ext uri="{BB962C8B-B14F-4D97-AF65-F5344CB8AC3E}">
        <p14:creationId xmlns:p14="http://schemas.microsoft.com/office/powerpoint/2010/main" val="125572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58</a:t>
            </a:fld>
            <a:endParaRPr lang="zh-CN" altLang="en-US"/>
          </a:p>
        </p:txBody>
      </p:sp>
    </p:spTree>
    <p:extLst>
      <p:ext uri="{BB962C8B-B14F-4D97-AF65-F5344CB8AC3E}">
        <p14:creationId xmlns:p14="http://schemas.microsoft.com/office/powerpoint/2010/main" val="4059169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59</a:t>
            </a:fld>
            <a:endParaRPr lang="zh-CN" altLang="en-US"/>
          </a:p>
        </p:txBody>
      </p:sp>
    </p:spTree>
    <p:extLst>
      <p:ext uri="{BB962C8B-B14F-4D97-AF65-F5344CB8AC3E}">
        <p14:creationId xmlns:p14="http://schemas.microsoft.com/office/powerpoint/2010/main" val="4151893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103376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1975045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62</a:t>
            </a:fld>
            <a:endParaRPr lang="zh-CN" altLang="en-US"/>
          </a:p>
        </p:txBody>
      </p:sp>
    </p:spTree>
    <p:extLst>
      <p:ext uri="{BB962C8B-B14F-4D97-AF65-F5344CB8AC3E}">
        <p14:creationId xmlns:p14="http://schemas.microsoft.com/office/powerpoint/2010/main" val="653463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63</a:t>
            </a:fld>
            <a:endParaRPr lang="zh-CN" altLang="en-US"/>
          </a:p>
        </p:txBody>
      </p:sp>
    </p:spTree>
    <p:extLst>
      <p:ext uri="{BB962C8B-B14F-4D97-AF65-F5344CB8AC3E}">
        <p14:creationId xmlns:p14="http://schemas.microsoft.com/office/powerpoint/2010/main" val="1957488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https://blog.csdn.net/u012129558/article/details/76408839</a:t>
            </a:r>
          </a:p>
          <a:p>
            <a:endParaRPr lang="en-US" altLang="zh-CN" dirty="0" smtClean="0"/>
          </a:p>
          <a:p>
            <a:r>
              <a:rPr lang="en-US" altLang="zh-CN" sz="1200" b="0" i="0" kern="1200" dirty="0" smtClean="0">
                <a:solidFill>
                  <a:schemeClr val="tx1"/>
                </a:solidFill>
                <a:effectLst/>
                <a:latin typeface="+mn-lt"/>
                <a:ea typeface="+mn-ea"/>
                <a:cs typeface="+mn-cs"/>
              </a:rPr>
              <a:t>SINTERSTORE destination key [key ...] </a:t>
            </a:r>
            <a:r>
              <a:rPr lang="zh-CN" altLang="en-US" sz="1200" b="0" i="0" kern="1200" dirty="0" smtClean="0">
                <a:solidFill>
                  <a:schemeClr val="tx1"/>
                </a:solidFill>
                <a:effectLst/>
                <a:latin typeface="+mn-lt"/>
                <a:ea typeface="+mn-ea"/>
                <a:cs typeface="+mn-cs"/>
              </a:rPr>
              <a:t>获得两个集合的交集，并存储在一个集合中</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64</a:t>
            </a:fld>
            <a:endParaRPr lang="zh-CN" altLang="en-US"/>
          </a:p>
        </p:txBody>
      </p:sp>
    </p:spTree>
    <p:extLst>
      <p:ext uri="{BB962C8B-B14F-4D97-AF65-F5344CB8AC3E}">
        <p14:creationId xmlns:p14="http://schemas.microsoft.com/office/powerpoint/2010/main" val="3919402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65</a:t>
            </a:fld>
            <a:endParaRPr lang="zh-CN" altLang="en-US"/>
          </a:p>
        </p:txBody>
      </p:sp>
    </p:spTree>
    <p:extLst>
      <p:ext uri="{BB962C8B-B14F-4D97-AF65-F5344CB8AC3E}">
        <p14:creationId xmlns:p14="http://schemas.microsoft.com/office/powerpoint/2010/main" val="265779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66</a:t>
            </a:fld>
            <a:endParaRPr lang="zh-CN" altLang="en-US"/>
          </a:p>
        </p:txBody>
      </p:sp>
    </p:spTree>
    <p:extLst>
      <p:ext uri="{BB962C8B-B14F-4D97-AF65-F5344CB8AC3E}">
        <p14:creationId xmlns:p14="http://schemas.microsoft.com/office/powerpoint/2010/main" val="329379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 </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 显示了亚马逊平台架构的抽象视图，其中动态网页内容是由页面呈现组件生成的，而页面呈现组件又会查询许多其他服务。服务可以使用不同的数据存储来管理其状态，并且这些数据存储只能在其服务边界内访问（</a:t>
            </a:r>
            <a:r>
              <a:rPr lang="en-US" altLang="zh-CN" sz="1200" b="0" i="0" kern="1200" dirty="0" smtClean="0">
                <a:solidFill>
                  <a:schemeClr val="tx1"/>
                </a:solidFill>
                <a:effectLst/>
                <a:latin typeface="+mn-lt"/>
                <a:ea typeface="+mn-ea"/>
                <a:cs typeface="+mn-cs"/>
              </a:rPr>
              <a:t>these data stores are only accessible within its service boundaries</a:t>
            </a:r>
            <a:r>
              <a:rPr lang="zh-CN" altLang="en-US" sz="1200" b="0" i="0" kern="1200" dirty="0" smtClean="0">
                <a:solidFill>
                  <a:schemeClr val="tx1"/>
                </a:solidFill>
                <a:effectLst/>
                <a:latin typeface="+mn-lt"/>
                <a:ea typeface="+mn-ea"/>
                <a:cs typeface="+mn-cs"/>
              </a:rPr>
              <a:t>）。一些服务充当聚合器（</a:t>
            </a:r>
            <a:r>
              <a:rPr lang="en-US" altLang="zh-CN" sz="1200" b="0" i="0" kern="1200" dirty="0" smtClean="0">
                <a:solidFill>
                  <a:schemeClr val="tx1"/>
                </a:solidFill>
                <a:effectLst/>
                <a:latin typeface="+mn-lt"/>
                <a:ea typeface="+mn-ea"/>
                <a:cs typeface="+mn-cs"/>
              </a:rPr>
              <a:t>Aggregators</a:t>
            </a:r>
            <a:r>
              <a:rPr lang="zh-CN" altLang="en-US" sz="1200" b="0" i="0" kern="1200" dirty="0" smtClean="0">
                <a:solidFill>
                  <a:schemeClr val="tx1"/>
                </a:solidFill>
                <a:effectLst/>
                <a:latin typeface="+mn-lt"/>
                <a:ea typeface="+mn-ea"/>
                <a:cs typeface="+mn-cs"/>
              </a:rPr>
              <a:t>），通过使用其他几个服务来产生复合响应。通常，聚合器服务是无状态的，尽管它们使用大量的缓存。</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Amazon Simple Storage Service (</a:t>
            </a:r>
            <a:r>
              <a:rPr lang="zh-CN" altLang="en-US" sz="1200" b="0" i="0" kern="1200" dirty="0" smtClean="0">
                <a:solidFill>
                  <a:schemeClr val="tx1"/>
                </a:solidFill>
                <a:effectLst/>
                <a:latin typeface="+mn-lt"/>
                <a:ea typeface="+mn-ea"/>
                <a:cs typeface="+mn-cs"/>
              </a:rPr>
              <a:t>简称 </a:t>
            </a:r>
            <a:r>
              <a:rPr lang="en-US" altLang="zh-CN" sz="1200" b="0" i="0" kern="1200" dirty="0" smtClean="0">
                <a:solidFill>
                  <a:schemeClr val="tx1"/>
                </a:solidFill>
                <a:effectLst/>
                <a:latin typeface="+mn-lt"/>
                <a:ea typeface="+mn-ea"/>
                <a:cs typeface="+mn-cs"/>
              </a:rPr>
              <a:t>Amazon S3) </a:t>
            </a:r>
            <a:r>
              <a:rPr lang="zh-CN" altLang="en-US" sz="1200" b="0" i="0" kern="1200" dirty="0" smtClean="0">
                <a:solidFill>
                  <a:schemeClr val="tx1"/>
                </a:solidFill>
                <a:effectLst/>
                <a:latin typeface="+mn-lt"/>
                <a:ea typeface="+mn-ea"/>
                <a:cs typeface="+mn-cs"/>
              </a:rPr>
              <a:t>是一个公开的云存储服务，</a:t>
            </a:r>
            <a:r>
              <a:rPr lang="en-US" altLang="zh-CN" sz="1200" b="0" i="0" kern="1200" dirty="0" smtClean="0">
                <a:solidFill>
                  <a:schemeClr val="tx1"/>
                </a:solidFill>
                <a:effectLst/>
                <a:latin typeface="+mn-lt"/>
                <a:ea typeface="+mn-ea"/>
                <a:cs typeface="+mn-cs"/>
              </a:rPr>
              <a:t>Web </a:t>
            </a:r>
            <a:r>
              <a:rPr lang="zh-CN" altLang="en-US" sz="1200" b="0" i="0" kern="1200" dirty="0" smtClean="0">
                <a:solidFill>
                  <a:schemeClr val="tx1"/>
                </a:solidFill>
                <a:effectLst/>
                <a:latin typeface="+mn-lt"/>
                <a:ea typeface="+mn-ea"/>
                <a:cs typeface="+mn-cs"/>
              </a:rPr>
              <a:t>应用程序开发人员可以使用它存储数字资产，包括图片、视频、音乐和文档。</a:t>
            </a:r>
            <a:r>
              <a:rPr lang="en-US" altLang="zh-CN" sz="1200" b="0" i="0" kern="1200" dirty="0" smtClean="0">
                <a:solidFill>
                  <a:schemeClr val="tx1"/>
                </a:solidFill>
                <a:effectLst/>
                <a:latin typeface="+mn-lt"/>
                <a:ea typeface="+mn-ea"/>
                <a:cs typeface="+mn-cs"/>
              </a:rPr>
              <a:t>S3</a:t>
            </a:r>
            <a:r>
              <a:rPr lang="zh-CN" altLang="en-US" sz="1200" b="0" i="0" kern="1200" dirty="0" smtClean="0">
                <a:solidFill>
                  <a:schemeClr val="tx1"/>
                </a:solidFill>
                <a:effectLst/>
                <a:latin typeface="+mn-lt"/>
                <a:ea typeface="+mn-ea"/>
                <a:cs typeface="+mn-cs"/>
              </a:rPr>
              <a:t>的数据存储结构非常简单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就是一个扁平化的两层结构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一层是存储桶</a:t>
            </a:r>
            <a:r>
              <a:rPr lang="en-US" altLang="zh-CN" sz="1200" b="0" i="0" kern="1200" dirty="0" smtClean="0">
                <a:solidFill>
                  <a:schemeClr val="tx1"/>
                </a:solidFill>
                <a:effectLst/>
                <a:latin typeface="+mn-lt"/>
                <a:ea typeface="+mn-ea"/>
                <a:cs typeface="+mn-cs"/>
              </a:rPr>
              <a:t>(Bucket,</a:t>
            </a:r>
            <a:r>
              <a:rPr lang="zh-CN" altLang="en-US" sz="1200" b="0" i="0" kern="1200" dirty="0" smtClean="0">
                <a:solidFill>
                  <a:schemeClr val="tx1"/>
                </a:solidFill>
                <a:effectLst/>
                <a:latin typeface="+mn-lt"/>
                <a:ea typeface="+mn-ea"/>
                <a:cs typeface="+mn-cs"/>
              </a:rPr>
              <a:t>又称存储段</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另一层是存储对象</a:t>
            </a:r>
            <a:r>
              <a:rPr lang="en-US" altLang="zh-CN" sz="1200" b="0" i="0" kern="1200" dirty="0" smtClean="0">
                <a:solidFill>
                  <a:schemeClr val="tx1"/>
                </a:solidFill>
                <a:effectLst/>
                <a:latin typeface="+mn-lt"/>
                <a:ea typeface="+mn-ea"/>
                <a:cs typeface="+mn-cs"/>
              </a:rPr>
              <a:t>(Object,</a:t>
            </a:r>
            <a:r>
              <a:rPr lang="zh-CN" altLang="en-US" sz="1200" b="0" i="0" kern="1200" dirty="0" smtClean="0">
                <a:solidFill>
                  <a:schemeClr val="tx1"/>
                </a:solidFill>
                <a:effectLst/>
                <a:latin typeface="+mn-lt"/>
                <a:ea typeface="+mn-ea"/>
                <a:cs typeface="+mn-cs"/>
              </a:rPr>
              <a:t>又称数据元</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36</a:t>
            </a:fld>
            <a:endParaRPr lang="zh-CN" altLang="en-US"/>
          </a:p>
        </p:txBody>
      </p:sp>
    </p:spTree>
    <p:extLst>
      <p:ext uri="{BB962C8B-B14F-4D97-AF65-F5344CB8AC3E}">
        <p14:creationId xmlns:p14="http://schemas.microsoft.com/office/powerpoint/2010/main" val="985758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67</a:t>
            </a:fld>
            <a:endParaRPr lang="zh-CN" altLang="en-US"/>
          </a:p>
        </p:txBody>
      </p:sp>
    </p:spTree>
    <p:extLst>
      <p:ext uri="{BB962C8B-B14F-4D97-AF65-F5344CB8AC3E}">
        <p14:creationId xmlns:p14="http://schemas.microsoft.com/office/powerpoint/2010/main" val="21058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https://blog.csdn.net/qq_35958788/article/details/82876266</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270177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115</a:t>
            </a:fld>
            <a:endParaRPr lang="zh-CN" altLang="en-US"/>
          </a:p>
        </p:txBody>
      </p:sp>
    </p:spTree>
    <p:extLst>
      <p:ext uri="{BB962C8B-B14F-4D97-AF65-F5344CB8AC3E}">
        <p14:creationId xmlns:p14="http://schemas.microsoft.com/office/powerpoint/2010/main" val="1197066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tyler-zx.blog.csdn.net/article/details/94355443?utm_medium=distribute.pc_relevant.none-task-blog-BlogCommendFromMachineLearnPai2-1.control&amp;dist_request_id=7763e9ad-a1f0-446f-ab08-b0f282677e47&amp;depth_1-utm_source=distribute.pc_relevant.none-task-blog-BlogCommendFromMachineLearnPai2-1.control</a:t>
            </a:r>
          </a:p>
          <a:p>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SSTable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中的数据按主键排序后存放在连续的数据块</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中，块之间也有序。接着，存放数据块索引，由每个 </a:t>
            </a:r>
            <a:r>
              <a:rPr lang="en-US" altLang="zh-CN" sz="1200" b="0" i="0" kern="1200" dirty="0" smtClean="0">
                <a:solidFill>
                  <a:schemeClr val="tx1"/>
                </a:solidFill>
                <a:effectLst/>
                <a:latin typeface="+mn-lt"/>
                <a:ea typeface="+mn-ea"/>
                <a:cs typeface="+mn-cs"/>
              </a:rPr>
              <a:t>Block </a:t>
            </a:r>
            <a:r>
              <a:rPr lang="zh-CN" altLang="en-US" sz="1200" b="0" i="0" kern="1200" dirty="0" smtClean="0">
                <a:solidFill>
                  <a:schemeClr val="tx1"/>
                </a:solidFill>
                <a:effectLst/>
                <a:latin typeface="+mn-lt"/>
                <a:ea typeface="+mn-ea"/>
                <a:cs typeface="+mn-cs"/>
              </a:rPr>
              <a:t>最后一行的主键组成，由于数据查询中的</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定位。接着，存放布隆过滤器和表格的 </a:t>
            </a:r>
            <a:r>
              <a:rPr lang="en-US" altLang="zh-CN" sz="1200" b="0" i="0" kern="1200" dirty="0" smtClean="0">
                <a:solidFill>
                  <a:schemeClr val="tx1"/>
                </a:solidFill>
                <a:effectLst/>
                <a:latin typeface="+mn-lt"/>
                <a:ea typeface="+mn-ea"/>
                <a:cs typeface="+mn-cs"/>
              </a:rPr>
              <a:t>Schema </a:t>
            </a:r>
            <a:r>
              <a:rPr lang="zh-CN" altLang="en-US" sz="1200" b="0" i="0" kern="1200" dirty="0" smtClean="0">
                <a:solidFill>
                  <a:schemeClr val="tx1"/>
                </a:solidFill>
                <a:effectLst/>
                <a:latin typeface="+mn-lt"/>
                <a:ea typeface="+mn-ea"/>
                <a:cs typeface="+mn-cs"/>
              </a:rPr>
              <a:t>信息。最后，存放固定大小的 </a:t>
            </a:r>
            <a:r>
              <a:rPr lang="en-US" altLang="zh-CN" sz="1200" b="0" i="0" kern="1200" dirty="0" smtClean="0">
                <a:solidFill>
                  <a:schemeClr val="tx1"/>
                </a:solidFill>
                <a:effectLst/>
                <a:latin typeface="+mn-lt"/>
                <a:ea typeface="+mn-ea"/>
                <a:cs typeface="+mn-cs"/>
              </a:rPr>
              <a:t>Trailer </a:t>
            </a:r>
            <a:r>
              <a:rPr lang="zh-CN" altLang="en-US" sz="1200" b="0" i="0" kern="1200" dirty="0" smtClean="0">
                <a:solidFill>
                  <a:schemeClr val="tx1"/>
                </a:solidFill>
                <a:effectLst/>
                <a:latin typeface="+mn-lt"/>
                <a:ea typeface="+mn-ea"/>
                <a:cs typeface="+mn-cs"/>
              </a:rPr>
              <a:t>以及 </a:t>
            </a:r>
            <a:r>
              <a:rPr lang="en-US" altLang="zh-CN" sz="1200" b="0" i="0" kern="1200" dirty="0" smtClean="0">
                <a:solidFill>
                  <a:schemeClr val="tx1"/>
                </a:solidFill>
                <a:effectLst/>
                <a:latin typeface="+mn-lt"/>
                <a:ea typeface="+mn-ea"/>
                <a:cs typeface="+mn-cs"/>
              </a:rPr>
              <a:t>Trailer </a:t>
            </a:r>
            <a:r>
              <a:rPr lang="zh-CN" altLang="en-US" sz="1200" b="0" i="0" kern="1200" dirty="0" smtClean="0">
                <a:solidFill>
                  <a:schemeClr val="tx1"/>
                </a:solidFill>
                <a:effectLst/>
                <a:latin typeface="+mn-lt"/>
                <a:ea typeface="+mn-ea"/>
                <a:cs typeface="+mn-cs"/>
              </a:rPr>
              <a:t>的偏移位置。</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查找 </a:t>
            </a:r>
            <a:r>
              <a:rPr lang="en-US" altLang="zh-CN" sz="1200" b="0" i="0" kern="1200" dirty="0" err="1" smtClean="0">
                <a:solidFill>
                  <a:schemeClr val="tx1"/>
                </a:solidFill>
                <a:effectLst/>
                <a:latin typeface="+mn-lt"/>
                <a:ea typeface="+mn-ea"/>
                <a:cs typeface="+mn-cs"/>
              </a:rPr>
              <a:t>SSTable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时，首先从子表的索引信息中读取 </a:t>
            </a:r>
            <a:r>
              <a:rPr lang="en-US" altLang="zh-CN" sz="1200" b="0" i="0" kern="1200" dirty="0" err="1" smtClean="0">
                <a:solidFill>
                  <a:schemeClr val="tx1"/>
                </a:solidFill>
                <a:effectLst/>
                <a:latin typeface="+mn-lt"/>
                <a:ea typeface="+mn-ea"/>
                <a:cs typeface="+mn-cs"/>
              </a:rPr>
              <a:t>SSTable</a:t>
            </a:r>
            <a:r>
              <a:rPr lang="en-US" altLang="zh-CN" sz="1200" b="0" i="0" kern="1200" dirty="0" smtClean="0">
                <a:solidFill>
                  <a:schemeClr val="tx1"/>
                </a:solidFill>
                <a:effectLst/>
                <a:latin typeface="+mn-lt"/>
                <a:ea typeface="+mn-ea"/>
                <a:cs typeface="+mn-cs"/>
              </a:rPr>
              <a:t> Trailer </a:t>
            </a:r>
            <a:r>
              <a:rPr lang="zh-CN" altLang="en-US" sz="1200" b="0" i="0" kern="1200" dirty="0" smtClean="0">
                <a:solidFill>
                  <a:schemeClr val="tx1"/>
                </a:solidFill>
                <a:effectLst/>
                <a:latin typeface="+mn-lt"/>
                <a:ea typeface="+mn-ea"/>
                <a:cs typeface="+mn-cs"/>
              </a:rPr>
              <a:t>的偏移位置，接着获取 </a:t>
            </a:r>
            <a:r>
              <a:rPr lang="en-US" altLang="zh-CN" sz="1200" b="0" i="0" kern="1200" dirty="0" smtClean="0">
                <a:solidFill>
                  <a:schemeClr val="tx1"/>
                </a:solidFill>
                <a:effectLst/>
                <a:latin typeface="+mn-lt"/>
                <a:ea typeface="+mn-ea"/>
                <a:cs typeface="+mn-cs"/>
              </a:rPr>
              <a:t>Trailer </a:t>
            </a:r>
            <a:r>
              <a:rPr lang="zh-CN" altLang="en-US" sz="1200" b="0" i="0" kern="1200" dirty="0" smtClean="0">
                <a:solidFill>
                  <a:schemeClr val="tx1"/>
                </a:solidFill>
                <a:effectLst/>
                <a:latin typeface="+mn-lt"/>
                <a:ea typeface="+mn-ea"/>
                <a:cs typeface="+mn-cs"/>
              </a:rPr>
              <a:t>信息。根据 </a:t>
            </a:r>
            <a:r>
              <a:rPr lang="en-US" altLang="zh-CN" sz="1200" b="0" i="0" kern="1200" dirty="0" smtClean="0">
                <a:solidFill>
                  <a:schemeClr val="tx1"/>
                </a:solidFill>
                <a:effectLst/>
                <a:latin typeface="+mn-lt"/>
                <a:ea typeface="+mn-ea"/>
                <a:cs typeface="+mn-cs"/>
              </a:rPr>
              <a:t>Trailer </a:t>
            </a:r>
            <a:r>
              <a:rPr lang="zh-CN" altLang="en-US" sz="1200" b="0" i="0" kern="1200" dirty="0" smtClean="0">
                <a:solidFill>
                  <a:schemeClr val="tx1"/>
                </a:solidFill>
                <a:effectLst/>
                <a:latin typeface="+mn-lt"/>
                <a:ea typeface="+mn-ea"/>
                <a:cs typeface="+mn-cs"/>
              </a:rPr>
              <a:t>中记录的信息，可以获取块索引的大小和偏移，从而将整个块索引加载到内存中。根据块索引记录的每个 </a:t>
            </a:r>
            <a:r>
              <a:rPr lang="en-US" altLang="zh-CN" sz="1200" b="0" i="0" kern="1200" dirty="0" smtClean="0">
                <a:solidFill>
                  <a:schemeClr val="tx1"/>
                </a:solidFill>
                <a:effectLst/>
                <a:latin typeface="+mn-lt"/>
                <a:ea typeface="+mn-ea"/>
                <a:cs typeface="+mn-cs"/>
              </a:rPr>
              <a:t>Block </a:t>
            </a:r>
            <a:r>
              <a:rPr lang="zh-CN" altLang="en-US" sz="1200" b="0" i="0" kern="1200" dirty="0" smtClean="0">
                <a:solidFill>
                  <a:schemeClr val="tx1"/>
                </a:solidFill>
                <a:effectLst/>
                <a:latin typeface="+mn-lt"/>
                <a:ea typeface="+mn-ea"/>
                <a:cs typeface="+mn-cs"/>
              </a:rPr>
              <a:t>的最后一行的主键，可以通过二分查找定位到查找的 </a:t>
            </a:r>
            <a:r>
              <a:rPr lang="en-US" altLang="zh-CN" sz="1200" b="0" i="0" kern="1200" dirty="0" smtClean="0">
                <a:solidFill>
                  <a:schemeClr val="tx1"/>
                </a:solidFill>
                <a:effectLst/>
                <a:latin typeface="+mn-lt"/>
                <a:ea typeface="+mn-ea"/>
                <a:cs typeface="+mn-cs"/>
              </a:rPr>
              <a:t>Block</a:t>
            </a:r>
            <a:r>
              <a:rPr lang="zh-CN" altLang="en-US" sz="1200" b="0" i="0" kern="1200" dirty="0" smtClean="0">
                <a:solidFill>
                  <a:schemeClr val="tx1"/>
                </a:solidFill>
                <a:effectLst/>
                <a:latin typeface="+mn-lt"/>
                <a:ea typeface="+mn-ea"/>
                <a:cs typeface="+mn-cs"/>
              </a:rPr>
              <a:t>。最后将 </a:t>
            </a:r>
            <a:r>
              <a:rPr lang="en-US" altLang="zh-CN" sz="1200" b="0" i="0" kern="1200" dirty="0" smtClean="0">
                <a:solidFill>
                  <a:schemeClr val="tx1"/>
                </a:solidFill>
                <a:effectLst/>
                <a:latin typeface="+mn-lt"/>
                <a:ea typeface="+mn-ea"/>
                <a:cs typeface="+mn-cs"/>
              </a:rPr>
              <a:t>Block </a:t>
            </a:r>
            <a:r>
              <a:rPr lang="zh-CN" altLang="en-US" sz="1200" b="0" i="0" kern="1200" dirty="0" smtClean="0">
                <a:solidFill>
                  <a:schemeClr val="tx1"/>
                </a:solidFill>
                <a:effectLst/>
                <a:latin typeface="+mn-lt"/>
                <a:ea typeface="+mn-ea"/>
                <a:cs typeface="+mn-cs"/>
              </a:rPr>
              <a:t>加载到内存中，通过二分查找 </a:t>
            </a:r>
            <a:r>
              <a:rPr lang="en-US" altLang="zh-CN" sz="1200" b="0" i="0" kern="1200" dirty="0" smtClean="0">
                <a:solidFill>
                  <a:schemeClr val="tx1"/>
                </a:solidFill>
                <a:effectLst/>
                <a:latin typeface="+mn-lt"/>
                <a:ea typeface="+mn-ea"/>
                <a:cs typeface="+mn-cs"/>
              </a:rPr>
              <a:t>Block </a:t>
            </a:r>
            <a:r>
              <a:rPr lang="zh-CN" altLang="en-US" sz="1200" b="0" i="0" kern="1200" dirty="0" smtClean="0">
                <a:solidFill>
                  <a:schemeClr val="tx1"/>
                </a:solidFill>
                <a:effectLst/>
                <a:latin typeface="+mn-lt"/>
                <a:ea typeface="+mn-ea"/>
                <a:cs typeface="+mn-cs"/>
              </a:rPr>
              <a:t>中记录的行索引查找到具体某一行。本质上看，</a:t>
            </a:r>
            <a:r>
              <a:rPr lang="en-US" altLang="zh-CN" sz="1200" b="0" i="0" kern="1200" dirty="0" err="1" smtClean="0">
                <a:solidFill>
                  <a:schemeClr val="tx1"/>
                </a:solidFill>
                <a:effectLst/>
                <a:latin typeface="+mn-lt"/>
                <a:ea typeface="+mn-ea"/>
                <a:cs typeface="+mn-cs"/>
              </a:rPr>
              <a:t>SSTable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是一个两级索引结构：块索引以及行索引。</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1280281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https://www.jianshu.com/p/5c846e205f5f</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124</a:t>
            </a:fld>
            <a:endParaRPr lang="zh-CN" altLang="en-US"/>
          </a:p>
        </p:txBody>
      </p:sp>
    </p:spTree>
    <p:extLst>
      <p:ext uri="{BB962C8B-B14F-4D97-AF65-F5344CB8AC3E}">
        <p14:creationId xmlns:p14="http://schemas.microsoft.com/office/powerpoint/2010/main" val="3088279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https://www.cnblogs.com/fxjwind/archive/2012/08/14/2638371.html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125</a:t>
            </a:fld>
            <a:endParaRPr lang="zh-CN" altLang="en-US"/>
          </a:p>
        </p:txBody>
      </p:sp>
    </p:spTree>
    <p:extLst>
      <p:ext uri="{BB962C8B-B14F-4D97-AF65-F5344CB8AC3E}">
        <p14:creationId xmlns:p14="http://schemas.microsoft.com/office/powerpoint/2010/main" val="1023463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390712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https://blog.csdn.net/czongxiao/article/details/100013115</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43</a:t>
            </a:fld>
            <a:endParaRPr lang="zh-CN" altLang="en-US"/>
          </a:p>
        </p:txBody>
      </p:sp>
    </p:spTree>
    <p:extLst>
      <p:ext uri="{BB962C8B-B14F-4D97-AF65-F5344CB8AC3E}">
        <p14:creationId xmlns:p14="http://schemas.microsoft.com/office/powerpoint/2010/main" val="223133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44</a:t>
            </a:fld>
            <a:endParaRPr lang="zh-CN" altLang="en-US"/>
          </a:p>
        </p:txBody>
      </p:sp>
    </p:spTree>
    <p:extLst>
      <p:ext uri="{BB962C8B-B14F-4D97-AF65-F5344CB8AC3E}">
        <p14:creationId xmlns:p14="http://schemas.microsoft.com/office/powerpoint/2010/main" val="391534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53</a:t>
            </a:fld>
            <a:endParaRPr lang="zh-CN" altLang="en-US"/>
          </a:p>
        </p:txBody>
      </p:sp>
    </p:spTree>
    <p:extLst>
      <p:ext uri="{BB962C8B-B14F-4D97-AF65-F5344CB8AC3E}">
        <p14:creationId xmlns:p14="http://schemas.microsoft.com/office/powerpoint/2010/main" val="40698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如果有一种使用空字符来分割多个单词的特殊数据格式，如图</a:t>
            </a:r>
            <a:r>
              <a:rPr lang="en-US" altLang="zh-CN" sz="1200" b="0" i="0" kern="1200" dirty="0" smtClean="0">
                <a:solidFill>
                  <a:schemeClr val="tx1"/>
                </a:solidFill>
                <a:effectLst/>
                <a:latin typeface="+mn-lt"/>
                <a:ea typeface="+mn-ea"/>
                <a:cs typeface="+mn-cs"/>
              </a:rPr>
              <a:t>2-17</a:t>
            </a:r>
            <a:r>
              <a:rPr lang="zh-CN" altLang="en-US" sz="1200" b="0" i="0" kern="1200" dirty="0" smtClean="0">
                <a:solidFill>
                  <a:schemeClr val="tx1"/>
                </a:solidFill>
                <a:effectLst/>
                <a:latin typeface="+mn-lt"/>
                <a:ea typeface="+mn-ea"/>
                <a:cs typeface="+mn-cs"/>
              </a:rPr>
              <a:t>所示，那么这种格式就不能使用</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字符串来保存，因为</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字符串所用的函数只会识别出其中的</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Redis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，而忽略之后的</a:t>
            </a:r>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来保存之前提到的特殊数据格式就没有任何问题，因为</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使用</a:t>
            </a:r>
            <a:r>
              <a:rPr lang="en-US" altLang="zh-CN" sz="1200" b="0" i="0" kern="1200" dirty="0" err="1" smtClean="0">
                <a:solidFill>
                  <a:schemeClr val="tx1"/>
                </a:solidFill>
                <a:effectLst/>
                <a:latin typeface="+mn-lt"/>
                <a:ea typeface="+mn-ea"/>
                <a:cs typeface="+mn-cs"/>
              </a:rPr>
              <a:t>len</a:t>
            </a:r>
            <a:r>
              <a:rPr lang="zh-CN" altLang="en-US" sz="1200" b="0" i="0" kern="1200" dirty="0" smtClean="0">
                <a:solidFill>
                  <a:schemeClr val="tx1"/>
                </a:solidFill>
                <a:effectLst/>
                <a:latin typeface="+mn-lt"/>
                <a:ea typeface="+mn-ea"/>
                <a:cs typeface="+mn-cs"/>
              </a:rPr>
              <a:t>属性的值而不是空字符来判断字符串是否结束。通过使用二进制安全的</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，而不是</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字符串，使得</a:t>
            </a:r>
            <a:r>
              <a:rPr lang="en-US" altLang="zh-CN" sz="1200" b="0" i="0" kern="1200" dirty="0" err="1" smtClean="0">
                <a:solidFill>
                  <a:schemeClr val="tx1"/>
                </a:solidFill>
                <a:effectLst/>
                <a:latin typeface="+mn-lt"/>
                <a:ea typeface="+mn-ea"/>
                <a:cs typeface="+mn-cs"/>
              </a:rPr>
              <a:t>Redis</a:t>
            </a:r>
            <a:r>
              <a:rPr lang="zh-CN" altLang="en-US" sz="1200" b="0" i="0" kern="1200" dirty="0" smtClean="0">
                <a:solidFill>
                  <a:schemeClr val="tx1"/>
                </a:solidFill>
                <a:effectLst/>
                <a:latin typeface="+mn-lt"/>
                <a:ea typeface="+mn-ea"/>
                <a:cs typeface="+mn-cs"/>
              </a:rPr>
              <a:t>不仅可以保存文本数据，还可以保存任意格式的二进制数据。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54</a:t>
            </a:fld>
            <a:endParaRPr lang="zh-CN" altLang="en-US"/>
          </a:p>
        </p:txBody>
      </p:sp>
    </p:spTree>
    <p:extLst>
      <p:ext uri="{BB962C8B-B14F-4D97-AF65-F5344CB8AC3E}">
        <p14:creationId xmlns:p14="http://schemas.microsoft.com/office/powerpoint/2010/main" val="291339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如果有一种使用空字符来分割多个单词的特殊数据格式，如图</a:t>
            </a:r>
            <a:r>
              <a:rPr lang="en-US" altLang="zh-CN" sz="1200" b="0" i="0" kern="1200" dirty="0" smtClean="0">
                <a:solidFill>
                  <a:schemeClr val="tx1"/>
                </a:solidFill>
                <a:effectLst/>
                <a:latin typeface="+mn-lt"/>
                <a:ea typeface="+mn-ea"/>
                <a:cs typeface="+mn-cs"/>
              </a:rPr>
              <a:t>2-17</a:t>
            </a:r>
            <a:r>
              <a:rPr lang="zh-CN" altLang="en-US" sz="1200" b="0" i="0" kern="1200" dirty="0" smtClean="0">
                <a:solidFill>
                  <a:schemeClr val="tx1"/>
                </a:solidFill>
                <a:effectLst/>
                <a:latin typeface="+mn-lt"/>
                <a:ea typeface="+mn-ea"/>
                <a:cs typeface="+mn-cs"/>
              </a:rPr>
              <a:t>所示，那么这种格式就不能使用</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字符串来保存，因为</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字符串所用的函数只会识别出其中的</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Redis</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，而忽略之后的</a:t>
            </a:r>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来保存之前提到的特殊数据格式就没有任何问题，因为</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使用</a:t>
            </a:r>
            <a:r>
              <a:rPr lang="en-US" altLang="zh-CN" sz="1200" b="0" i="0" kern="1200" dirty="0" err="1" smtClean="0">
                <a:solidFill>
                  <a:schemeClr val="tx1"/>
                </a:solidFill>
                <a:effectLst/>
                <a:latin typeface="+mn-lt"/>
                <a:ea typeface="+mn-ea"/>
                <a:cs typeface="+mn-cs"/>
              </a:rPr>
              <a:t>len</a:t>
            </a:r>
            <a:r>
              <a:rPr lang="zh-CN" altLang="en-US" sz="1200" b="0" i="0" kern="1200" dirty="0" smtClean="0">
                <a:solidFill>
                  <a:schemeClr val="tx1"/>
                </a:solidFill>
                <a:effectLst/>
                <a:latin typeface="+mn-lt"/>
                <a:ea typeface="+mn-ea"/>
                <a:cs typeface="+mn-cs"/>
              </a:rPr>
              <a:t>属性的值而不是空字符来判断字符串是否结束。通过使用二进制安全的</a:t>
            </a:r>
            <a:r>
              <a:rPr lang="en-US" altLang="zh-CN" sz="1200" b="0" i="0" kern="1200" dirty="0" smtClean="0">
                <a:solidFill>
                  <a:schemeClr val="tx1"/>
                </a:solidFill>
                <a:effectLst/>
                <a:latin typeface="+mn-lt"/>
                <a:ea typeface="+mn-ea"/>
                <a:cs typeface="+mn-cs"/>
              </a:rPr>
              <a:t>SDS</a:t>
            </a:r>
            <a:r>
              <a:rPr lang="zh-CN" altLang="en-US" sz="1200" b="0" i="0" kern="1200" dirty="0" smtClean="0">
                <a:solidFill>
                  <a:schemeClr val="tx1"/>
                </a:solidFill>
                <a:effectLst/>
                <a:latin typeface="+mn-lt"/>
                <a:ea typeface="+mn-ea"/>
                <a:cs typeface="+mn-cs"/>
              </a:rPr>
              <a:t>，而不是</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字符串，使得</a:t>
            </a:r>
            <a:r>
              <a:rPr lang="en-US" altLang="zh-CN" sz="1200" b="0" i="0" kern="1200" dirty="0" err="1" smtClean="0">
                <a:solidFill>
                  <a:schemeClr val="tx1"/>
                </a:solidFill>
                <a:effectLst/>
                <a:latin typeface="+mn-lt"/>
                <a:ea typeface="+mn-ea"/>
                <a:cs typeface="+mn-cs"/>
              </a:rPr>
              <a:t>Redis</a:t>
            </a:r>
            <a:r>
              <a:rPr lang="zh-CN" altLang="en-US" sz="1200" b="0" i="0" kern="1200" dirty="0" smtClean="0">
                <a:solidFill>
                  <a:schemeClr val="tx1"/>
                </a:solidFill>
                <a:effectLst/>
                <a:latin typeface="+mn-lt"/>
                <a:ea typeface="+mn-ea"/>
                <a:cs typeface="+mn-cs"/>
              </a:rPr>
              <a:t>不仅可以保存文本数据，还可以保存任意格式的二进制数据。</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4194649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3573398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smtClean="0"/>
              <a:t>主标题微软雅黑</a:t>
            </a:r>
            <a:r>
              <a:rPr lang="en-US" altLang="zh-CN" dirty="0" smtClean="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副标题微软雅黑</a:t>
            </a:r>
            <a:r>
              <a:rPr lang="en-US" altLang="zh-CN" dirty="0" smtClean="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 </a:t>
            </a:r>
            <a:r>
              <a:rPr lang="zh-CN" altLang="en-US" dirty="0" smtClean="0"/>
              <a:t>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左文右图正文一级标题微软雅黑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左文右图正文二级标题微软雅黑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左文右图正文微软雅黑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左图右文正文一级标题微软雅黑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左图右文正文二级标题微软雅黑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左图右文正文微软雅黑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上文下图正文一级标题微软雅黑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上文下图正文二级标题微软雅黑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上文下图正文微软雅黑</a:t>
            </a:r>
            <a:r>
              <a:rPr lang="en-US" altLang="zh-CN" dirty="0" smtClean="0"/>
              <a:t>24</a:t>
            </a:r>
            <a:r>
              <a:rPr lang="zh-CN" altLang="en-US" dirty="0" smtClean="0"/>
              <a:t>行距</a:t>
            </a:r>
            <a:r>
              <a:rPr lang="en-US" altLang="zh-CN" dirty="0" smtClean="0"/>
              <a:t>1.2</a:t>
            </a:r>
            <a:r>
              <a:rPr lang="zh-CN" altLang="en-US" dirty="0" smtClean="0"/>
              <a:t>， 图文版面占比可调整</a:t>
            </a:r>
          </a:p>
          <a:p>
            <a:pPr lvl="3"/>
            <a:endParaRPr lang="zh-CN" altLang="en-US" dirty="0" smtClean="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webp"/><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webp"/></Relationships>
</file>

<file path=ppt/slides/_rels/slide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37.png"/><Relationship Id="rId4"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smtClean="0"/>
              <a:t>大</a:t>
            </a:r>
            <a:r>
              <a:rPr lang="zh-CN" altLang="en-US" dirty="0"/>
              <a:t>数据管理系统</a:t>
            </a:r>
          </a:p>
        </p:txBody>
      </p:sp>
      <p:sp>
        <p:nvSpPr>
          <p:cNvPr id="7" name="副标题 6"/>
          <p:cNvSpPr>
            <a:spLocks noGrp="1"/>
          </p:cNvSpPr>
          <p:nvPr>
            <p:ph type="subTitle" idx="1"/>
          </p:nvPr>
        </p:nvSpPr>
        <p:spPr/>
        <p:txBody>
          <a:bodyPr/>
          <a:lstStyle/>
          <a:p>
            <a:r>
              <a:rPr lang="zh-CN" altLang="en-US" dirty="0" smtClean="0">
                <a:solidFill>
                  <a:schemeClr val="accent5">
                    <a:lumMod val="75000"/>
                  </a:schemeClr>
                </a:solidFill>
              </a:rPr>
              <a:t>第</a:t>
            </a:r>
            <a:r>
              <a:rPr lang="en-US" altLang="zh-CN" dirty="0" smtClean="0">
                <a:solidFill>
                  <a:schemeClr val="accent5">
                    <a:lumMod val="75000"/>
                  </a:schemeClr>
                </a:solidFill>
              </a:rPr>
              <a:t>3</a:t>
            </a:r>
            <a:r>
              <a:rPr lang="zh-CN" altLang="en-US" dirty="0" smtClean="0">
                <a:solidFill>
                  <a:schemeClr val="accent5">
                    <a:lumMod val="75000"/>
                  </a:schemeClr>
                </a:solidFill>
              </a:rPr>
              <a:t>章 键值对数据模型</a:t>
            </a:r>
            <a:endParaRPr lang="zh-CN" altLang="en-US" dirty="0">
              <a:solidFill>
                <a:schemeClr val="accent5">
                  <a:lumMod val="75000"/>
                </a:schemeClr>
              </a:solidFill>
            </a:endParaRPr>
          </a:p>
          <a:p>
            <a:endParaRPr lang="zh-CN" altLang="en-US" dirty="0"/>
          </a:p>
        </p:txBody>
      </p:sp>
    </p:spTree>
    <p:extLst>
      <p:ext uri="{BB962C8B-B14F-4D97-AF65-F5344CB8AC3E}">
        <p14:creationId xmlns:p14="http://schemas.microsoft.com/office/powerpoint/2010/main" val="2498563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pic>
        <p:nvPicPr>
          <p:cNvPr id="5" name="图片 4"/>
          <p:cNvPicPr>
            <a:picLocks noChangeAspect="1"/>
          </p:cNvPicPr>
          <p:nvPr/>
        </p:nvPicPr>
        <p:blipFill>
          <a:blip r:embed="rId2"/>
          <a:stretch>
            <a:fillRect/>
          </a:stretch>
        </p:blipFill>
        <p:spPr>
          <a:xfrm>
            <a:off x="719864" y="1228457"/>
            <a:ext cx="1014906" cy="681809"/>
          </a:xfrm>
          <a:prstGeom prst="rect">
            <a:avLst/>
          </a:prstGeom>
        </p:spPr>
      </p:pic>
      <p:sp>
        <p:nvSpPr>
          <p:cNvPr id="6" name="矩形 5"/>
          <p:cNvSpPr/>
          <p:nvPr/>
        </p:nvSpPr>
        <p:spPr>
          <a:xfrm>
            <a:off x="1828393" y="1173153"/>
            <a:ext cx="9719510" cy="1421928"/>
          </a:xfrm>
          <a:prstGeom prst="rect">
            <a:avLst/>
          </a:prstGeom>
        </p:spPr>
        <p:txBody>
          <a:bodyPr wrap="square">
            <a:spAutoFit/>
          </a:bodyPr>
          <a:lstStyle/>
          <a:p>
            <a:pPr>
              <a:lnSpc>
                <a:spcPct val="120000"/>
              </a:lnSpc>
            </a:pPr>
            <a:r>
              <a:rPr lang="zh-CN" altLang="zh-CN" sz="2400" kern="0" dirty="0">
                <a:latin typeface="微软雅黑" panose="020B0503020204020204" pitchFamily="34" charset="-122"/>
                <a:ea typeface="微软雅黑" panose="020B0503020204020204" pitchFamily="34" charset="-122"/>
                <a:cs typeface="+mn-ea"/>
              </a:rPr>
              <a:t>较早提出的键值对模型。该模型使得多列历史数据的有序存储特别方便。数据进行层次式范围划分后分布到多台服务器，采用严格一致性进行数据更新。</a:t>
            </a:r>
            <a:r>
              <a:rPr lang="zh-CN" altLang="zh-CN" sz="2400" dirty="0">
                <a:latin typeface="微软雅黑" panose="020B0503020204020204" pitchFamily="34" charset="-122"/>
                <a:ea typeface="微软雅黑" panose="020B0503020204020204" pitchFamily="34" charset="-122"/>
                <a:cs typeface="+mn-ea"/>
              </a:rPr>
              <a:t> </a:t>
            </a:r>
            <a:r>
              <a:rPr lang="en-US" altLang="zh-CN" sz="2400" kern="0" dirty="0" err="1" smtClean="0">
                <a:latin typeface="微软雅黑" panose="020B0503020204020204" pitchFamily="34" charset="-122"/>
                <a:ea typeface="微软雅黑" panose="020B0503020204020204" pitchFamily="34" charset="-122"/>
                <a:cs typeface="+mn-ea"/>
              </a:rPr>
              <a:t>HBase</a:t>
            </a:r>
            <a:r>
              <a:rPr lang="zh-CN" altLang="en-US" sz="2400" kern="0" dirty="0" smtClean="0">
                <a:latin typeface="微软雅黑" panose="020B0503020204020204" pitchFamily="34" charset="-122"/>
                <a:ea typeface="微软雅黑" panose="020B0503020204020204" pitchFamily="34" charset="-122"/>
                <a:cs typeface="+mn-ea"/>
              </a:rPr>
              <a:t>是</a:t>
            </a:r>
            <a:r>
              <a:rPr lang="en-US" altLang="zh-CN" sz="2400" kern="0" dirty="0" err="1" smtClean="0">
                <a:latin typeface="微软雅黑" panose="020B0503020204020204" pitchFamily="34" charset="-122"/>
                <a:ea typeface="微软雅黑" panose="020B0503020204020204" pitchFamily="34" charset="-122"/>
                <a:cs typeface="+mn-ea"/>
              </a:rPr>
              <a:t>BigTable</a:t>
            </a:r>
            <a:r>
              <a:rPr lang="zh-CN" altLang="en-US" sz="2400" kern="0" dirty="0" smtClean="0">
                <a:latin typeface="微软雅黑" panose="020B0503020204020204" pitchFamily="34" charset="-122"/>
                <a:ea typeface="微软雅黑" panose="020B0503020204020204" pitchFamily="34" charset="-122"/>
                <a:cs typeface="+mn-ea"/>
              </a:rPr>
              <a:t>的开源实现。</a:t>
            </a:r>
            <a:endParaRPr lang="zh-CN" altLang="en-US" sz="2400" dirty="0">
              <a:latin typeface="微软雅黑" panose="020B0503020204020204" pitchFamily="34" charset="-122"/>
              <a:ea typeface="微软雅黑" panose="020B0503020204020204" pitchFamily="34" charset="-122"/>
              <a:cs typeface="+mn-ea"/>
            </a:endParaRPr>
          </a:p>
        </p:txBody>
      </p:sp>
      <p:pic>
        <p:nvPicPr>
          <p:cNvPr id="7" name="图片 6"/>
          <p:cNvPicPr>
            <a:picLocks noChangeAspect="1"/>
          </p:cNvPicPr>
          <p:nvPr/>
        </p:nvPicPr>
        <p:blipFill>
          <a:blip r:embed="rId3"/>
          <a:stretch>
            <a:fillRect/>
          </a:stretch>
        </p:blipFill>
        <p:spPr>
          <a:xfrm>
            <a:off x="593511" y="3020194"/>
            <a:ext cx="1141259" cy="523156"/>
          </a:xfrm>
          <a:prstGeom prst="rect">
            <a:avLst/>
          </a:prstGeom>
        </p:spPr>
      </p:pic>
      <p:sp>
        <p:nvSpPr>
          <p:cNvPr id="8" name="矩形 7"/>
          <p:cNvSpPr/>
          <p:nvPr/>
        </p:nvSpPr>
        <p:spPr>
          <a:xfrm>
            <a:off x="1828391" y="2885308"/>
            <a:ext cx="9525407" cy="978729"/>
          </a:xfrm>
          <a:prstGeom prst="rect">
            <a:avLst/>
          </a:prstGeom>
        </p:spPr>
        <p:txBody>
          <a:bodyPr wrap="square">
            <a:spAutoFit/>
          </a:bodyPr>
          <a:lstStyle/>
          <a:p>
            <a:pPr>
              <a:lnSpc>
                <a:spcPct val="120000"/>
              </a:lnSpc>
            </a:pPr>
            <a:r>
              <a:rPr lang="zh-CN" altLang="en-US" sz="2400" kern="0" dirty="0" smtClean="0">
                <a:latin typeface="微软雅黑" panose="020B0503020204020204" pitchFamily="34" charset="-122"/>
                <a:ea typeface="微软雅黑" panose="020B0503020204020204" pitchFamily="34" charset="-122"/>
                <a:cs typeface="+mn-ea"/>
              </a:rPr>
              <a:t>亚马逊，</a:t>
            </a:r>
            <a:r>
              <a:rPr lang="zh-CN" altLang="zh-CN" sz="2400" kern="0" dirty="0" smtClean="0">
                <a:latin typeface="微软雅黑" panose="020B0503020204020204" pitchFamily="34" charset="-122"/>
                <a:ea typeface="微软雅黑" panose="020B0503020204020204" pitchFamily="34" charset="-122"/>
                <a:cs typeface="+mn-ea"/>
              </a:rPr>
              <a:t>采用</a:t>
            </a:r>
            <a:r>
              <a:rPr lang="zh-CN" altLang="zh-CN" sz="2400" kern="0" dirty="0">
                <a:latin typeface="微软雅黑" panose="020B0503020204020204" pitchFamily="34" charset="-122"/>
                <a:ea typeface="微软雅黑" panose="020B0503020204020204" pitchFamily="34" charset="-122"/>
                <a:cs typeface="+mn-ea"/>
              </a:rPr>
              <a:t>另一种不同的键值对存储方法，将键映射到某个特定的值，采用最终一致性方法进行数据更新。</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808062" y="4344948"/>
            <a:ext cx="9613965" cy="978729"/>
          </a:xfrm>
          <a:prstGeom prst="rect">
            <a:avLst/>
          </a:prstGeom>
        </p:spPr>
        <p:txBody>
          <a:bodyPr wrap="square">
            <a:spAutoFit/>
          </a:bodyPr>
          <a:lstStyle/>
          <a:p>
            <a:pPr>
              <a:lnSpc>
                <a:spcPct val="120000"/>
              </a:lnSpc>
            </a:pPr>
            <a:r>
              <a:rPr lang="en-US" altLang="zh-CN" sz="2400" kern="0" dirty="0">
                <a:latin typeface="微软雅黑" panose="020B0503020204020204" pitchFamily="34" charset="-122"/>
                <a:ea typeface="微软雅黑" panose="020B0503020204020204" pitchFamily="34" charset="-122"/>
                <a:cs typeface="+mn-ea"/>
              </a:rPr>
              <a:t>Facebook</a:t>
            </a:r>
            <a:r>
              <a:rPr lang="zh-CN" altLang="en-US" sz="2400" kern="0" dirty="0">
                <a:latin typeface="微软雅黑" panose="020B0503020204020204" pitchFamily="34" charset="-122"/>
                <a:ea typeface="微软雅黑" panose="020B0503020204020204" pitchFamily="34" charset="-122"/>
                <a:cs typeface="+mn-ea"/>
              </a:rPr>
              <a:t>，</a:t>
            </a:r>
            <a:r>
              <a:rPr lang="en-US" altLang="zh-CN" sz="2400" kern="0" dirty="0" smtClean="0">
                <a:latin typeface="微软雅黑" panose="020B0503020204020204" pitchFamily="34" charset="-122"/>
                <a:ea typeface="微软雅黑" panose="020B0503020204020204" pitchFamily="34" charset="-122"/>
                <a:cs typeface="+mn-ea"/>
              </a:rPr>
              <a:t>Cassandra</a:t>
            </a:r>
            <a:r>
              <a:rPr lang="zh-CN" altLang="zh-CN" sz="2400" kern="0" dirty="0">
                <a:latin typeface="微软雅黑" panose="020B0503020204020204" pitchFamily="34" charset="-122"/>
                <a:ea typeface="微软雅黑" panose="020B0503020204020204" pitchFamily="34" charset="-122"/>
                <a:cs typeface="+mn-ea"/>
              </a:rPr>
              <a:t>则在数据模型方面借鉴了</a:t>
            </a:r>
            <a:r>
              <a:rPr lang="en-US" altLang="zh-CN" sz="2400" kern="0" dirty="0" err="1">
                <a:latin typeface="微软雅黑" panose="020B0503020204020204" pitchFamily="34" charset="-122"/>
                <a:ea typeface="微软雅黑" panose="020B0503020204020204" pitchFamily="34" charset="-122"/>
                <a:cs typeface="+mn-ea"/>
              </a:rPr>
              <a:t>BigTable</a:t>
            </a:r>
            <a:r>
              <a:rPr lang="zh-CN" altLang="zh-CN" sz="2400" kern="0" dirty="0">
                <a:latin typeface="微软雅黑" panose="020B0503020204020204" pitchFamily="34" charset="-122"/>
                <a:ea typeface="微软雅黑" panose="020B0503020204020204" pitchFamily="34" charset="-122"/>
                <a:cs typeface="+mn-ea"/>
              </a:rPr>
              <a:t>，而在数据划分和一致性方面借鉴了</a:t>
            </a:r>
            <a:r>
              <a:rPr lang="en-US" altLang="zh-CN" sz="2400" kern="0" dirty="0">
                <a:latin typeface="微软雅黑" panose="020B0503020204020204" pitchFamily="34" charset="-122"/>
                <a:ea typeface="微软雅黑" panose="020B0503020204020204" pitchFamily="34" charset="-122"/>
                <a:cs typeface="+mn-ea"/>
              </a:rPr>
              <a:t>Dynamo</a:t>
            </a:r>
            <a:r>
              <a:rPr lang="zh-CN" altLang="zh-CN" sz="2400" kern="0" dirty="0">
                <a:latin typeface="微软雅黑" panose="020B0503020204020204" pitchFamily="34" charset="-122"/>
                <a:ea typeface="微软雅黑" panose="020B0503020204020204" pitchFamily="34" charset="-122"/>
                <a:cs typeface="+mn-ea"/>
              </a:rPr>
              <a:t>。</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669931" y="4483093"/>
            <a:ext cx="919121" cy="615811"/>
          </a:xfrm>
          <a:prstGeom prst="rect">
            <a:avLst/>
          </a:prstGeom>
        </p:spPr>
      </p:pic>
    </p:spTree>
    <p:extLst>
      <p:ext uri="{BB962C8B-B14F-4D97-AF65-F5344CB8AC3E}">
        <p14:creationId xmlns:p14="http://schemas.microsoft.com/office/powerpoint/2010/main" val="26886310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3964"/>
            <a:ext cx="10515600" cy="734291"/>
          </a:xfrm>
        </p:spPr>
        <p:txBody>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dirty="0"/>
          </a:p>
        </p:txBody>
      </p:sp>
      <p:sp>
        <p:nvSpPr>
          <p:cNvPr id="3" name="内容占位符 2"/>
          <p:cNvSpPr>
            <a:spLocks noGrp="1"/>
          </p:cNvSpPr>
          <p:nvPr>
            <p:ph idx="1"/>
          </p:nvPr>
        </p:nvSpPr>
        <p:spPr>
          <a:xfrm>
            <a:off x="838200" y="1036080"/>
            <a:ext cx="10515600" cy="5572538"/>
          </a:xfrm>
        </p:spPr>
        <p:txBody>
          <a:bodyPr>
            <a:normAutofit/>
          </a:bodyPr>
          <a:lstStyle/>
          <a:p>
            <a:r>
              <a:rPr lang="zh-CN" altLang="en-US" sz="2400" dirty="0" smtClean="0"/>
              <a:t>每个</a:t>
            </a:r>
            <a:r>
              <a:rPr lang="en-US" altLang="zh-CN" sz="2400" dirty="0" smtClean="0"/>
              <a:t>cleaner</a:t>
            </a:r>
            <a:r>
              <a:rPr lang="zh-CN" altLang="en-US" sz="2400" dirty="0" smtClean="0"/>
              <a:t>会</a:t>
            </a:r>
            <a:r>
              <a:rPr lang="zh-CN" altLang="en-US" sz="2400" dirty="0"/>
              <a:t>申请一</a:t>
            </a:r>
            <a:r>
              <a:rPr lang="zh-CN" altLang="en-US" sz="2400" dirty="0" smtClean="0"/>
              <a:t>组段，用于</a:t>
            </a:r>
            <a:r>
              <a:rPr lang="zh-CN" altLang="en-US" sz="2400" dirty="0"/>
              <a:t>保存移动的</a:t>
            </a:r>
            <a:r>
              <a:rPr lang="zh-CN" altLang="en-US" sz="2400" dirty="0" smtClean="0"/>
              <a:t>数据。</a:t>
            </a:r>
            <a:endParaRPr lang="en-US" altLang="zh-CN" sz="2400" dirty="0" smtClean="0"/>
          </a:p>
          <a:p>
            <a:r>
              <a:rPr lang="zh-CN" altLang="en-US" sz="2400" b="1" dirty="0" smtClean="0"/>
              <a:t>同步操作：</a:t>
            </a:r>
            <a:r>
              <a:rPr lang="en-US" altLang="zh-CN" sz="2400" dirty="0" smtClean="0"/>
              <a:t>cleaner</a:t>
            </a:r>
            <a:r>
              <a:rPr lang="zh-CN" altLang="en-US" sz="2400" dirty="0" smtClean="0">
                <a:solidFill>
                  <a:srgbClr val="FF0000"/>
                </a:solidFill>
              </a:rPr>
              <a:t>仅在申请段时需要同步</a:t>
            </a:r>
            <a:r>
              <a:rPr lang="zh-CN" altLang="en-US" sz="2400" dirty="0" smtClean="0"/>
              <a:t>，段申请</a:t>
            </a:r>
            <a:r>
              <a:rPr lang="zh-CN" altLang="en-US" sz="2400" dirty="0"/>
              <a:t>完成后，每个</a:t>
            </a:r>
            <a:r>
              <a:rPr lang="en-US" altLang="zh-CN" sz="2400" dirty="0" smtClean="0"/>
              <a:t>cleaner</a:t>
            </a:r>
            <a:r>
              <a:rPr lang="zh-CN" altLang="en-US" sz="2400" dirty="0" smtClean="0"/>
              <a:t>则可以</a:t>
            </a:r>
            <a:r>
              <a:rPr lang="zh-CN" altLang="en-US" sz="2400" dirty="0"/>
              <a:t>操作</a:t>
            </a:r>
            <a:r>
              <a:rPr lang="zh-CN" altLang="en-US" sz="2400" dirty="0" smtClean="0"/>
              <a:t>自己的段而</a:t>
            </a:r>
            <a:r>
              <a:rPr lang="zh-CN" altLang="en-US" sz="2400" dirty="0"/>
              <a:t>无需额外的同步操作</a:t>
            </a:r>
            <a:r>
              <a:rPr lang="zh-CN" altLang="en-US" sz="2400" dirty="0" smtClean="0"/>
              <a:t>。</a:t>
            </a:r>
            <a:endParaRPr lang="en-US" altLang="zh-CN" sz="2400" dirty="0" smtClean="0"/>
          </a:p>
          <a:p>
            <a:endParaRPr lang="en-US" altLang="zh-CN" sz="2400" dirty="0" smtClean="0"/>
          </a:p>
          <a:p>
            <a:r>
              <a:rPr lang="zh-CN" altLang="en-US" sz="2400" b="1" dirty="0" smtClean="0"/>
              <a:t>生成（清理）日志摘要：</a:t>
            </a:r>
            <a:r>
              <a:rPr lang="zh-CN" altLang="en-US" sz="2400" dirty="0" smtClean="0"/>
              <a:t>在</a:t>
            </a:r>
            <a:r>
              <a:rPr lang="zh-CN" altLang="en-US" sz="2400" dirty="0"/>
              <a:t>移动完成后，</a:t>
            </a:r>
            <a:r>
              <a:rPr lang="en-US" altLang="zh-CN" sz="2400" dirty="0"/>
              <a:t>cleaner</a:t>
            </a:r>
            <a:r>
              <a:rPr lang="zh-CN" altLang="en-US" sz="2400" dirty="0"/>
              <a:t>会把</a:t>
            </a:r>
            <a:r>
              <a:rPr lang="zh-CN" altLang="en-US" sz="2400" dirty="0" smtClean="0"/>
              <a:t>这些段放</a:t>
            </a:r>
            <a:r>
              <a:rPr lang="zh-CN" altLang="en-US" sz="2400" dirty="0"/>
              <a:t>到下一</a:t>
            </a:r>
            <a:r>
              <a:rPr lang="zh-CN" altLang="en-US" sz="2400" dirty="0" smtClean="0"/>
              <a:t>个日志摘要（</a:t>
            </a:r>
            <a:r>
              <a:rPr lang="en-US" altLang="zh-CN" sz="2400" dirty="0" smtClean="0"/>
              <a:t>log digest</a:t>
            </a:r>
            <a:r>
              <a:rPr lang="zh-CN" altLang="en-US" sz="2400" dirty="0"/>
              <a:t>）中</a:t>
            </a:r>
            <a:r>
              <a:rPr lang="zh-CN" altLang="en-US" sz="2400" dirty="0" smtClean="0"/>
              <a:t>，而被</a:t>
            </a:r>
            <a:r>
              <a:rPr lang="zh-CN" altLang="en-US" sz="2400" dirty="0"/>
              <a:t>回收</a:t>
            </a:r>
            <a:r>
              <a:rPr lang="zh-CN" altLang="en-US" sz="2400" dirty="0" smtClean="0"/>
              <a:t>的段也会</a:t>
            </a:r>
            <a:r>
              <a:rPr lang="zh-CN" altLang="en-US" sz="2400" dirty="0"/>
              <a:t>在下一</a:t>
            </a:r>
            <a:r>
              <a:rPr lang="zh-CN" altLang="en-US" sz="2400" dirty="0" smtClean="0"/>
              <a:t>个日志摘要中被</a:t>
            </a:r>
            <a:r>
              <a:rPr lang="zh-CN" altLang="en-US" sz="2400" dirty="0"/>
              <a:t>删除</a:t>
            </a:r>
            <a:r>
              <a:rPr lang="zh-CN" altLang="en-US" sz="2400" dirty="0" smtClean="0"/>
              <a:t>。</a:t>
            </a:r>
            <a:endParaRPr lang="en-US" altLang="zh-CN" sz="2400" dirty="0" smtClean="0"/>
          </a:p>
          <a:p>
            <a:endParaRPr lang="en-US" altLang="zh-CN" sz="2400" dirty="0" smtClean="0"/>
          </a:p>
          <a:p>
            <a:r>
              <a:rPr lang="zh-CN" altLang="en-US" sz="2400" dirty="0" smtClean="0"/>
              <a:t>将</a:t>
            </a:r>
            <a:r>
              <a:rPr lang="zh-CN" altLang="en-US" sz="2400" dirty="0"/>
              <a:t>这些数据移动到不同</a:t>
            </a:r>
            <a:r>
              <a:rPr lang="zh-CN" altLang="en-US" sz="2400" dirty="0" smtClean="0"/>
              <a:t>的段而不是日志头段的额外好处：</a:t>
            </a:r>
            <a:endParaRPr lang="en-US" altLang="zh-CN" sz="2400" dirty="0" smtClean="0"/>
          </a:p>
          <a:p>
            <a:r>
              <a:rPr lang="en-US" altLang="zh-CN" sz="2400" dirty="0"/>
              <a:t> </a:t>
            </a:r>
            <a:r>
              <a:rPr lang="en-US" altLang="zh-CN" sz="2400" dirty="0" smtClean="0"/>
              <a:t>      </a:t>
            </a:r>
            <a:r>
              <a:rPr lang="zh-CN" altLang="en-US" sz="2400" dirty="0" smtClean="0"/>
              <a:t>这些段可以</a:t>
            </a:r>
            <a:r>
              <a:rPr lang="zh-CN" altLang="en-US" sz="2400" dirty="0"/>
              <a:t>备份到不同</a:t>
            </a:r>
            <a:r>
              <a:rPr lang="zh-CN" altLang="en-US" sz="2400" dirty="0" smtClean="0"/>
              <a:t>的磁盘中，提高</a:t>
            </a:r>
            <a:r>
              <a:rPr lang="en-US" altLang="zh-CN" sz="2400" dirty="0"/>
              <a:t>Master</a:t>
            </a:r>
            <a:r>
              <a:rPr lang="zh-CN" altLang="en-US" sz="2400" dirty="0"/>
              <a:t>的吞吐量。</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100</a:t>
            </a:fld>
            <a:endParaRPr lang="zh-CN" altLang="en-US" dirty="0"/>
          </a:p>
        </p:txBody>
      </p:sp>
    </p:spTree>
    <p:extLst>
      <p:ext uri="{BB962C8B-B14F-4D97-AF65-F5344CB8AC3E}">
        <p14:creationId xmlns:p14="http://schemas.microsoft.com/office/powerpoint/2010/main" val="139167842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8547"/>
          </a:xfrm>
        </p:spPr>
        <p:txBody>
          <a:bodyPr/>
          <a:lstStyle/>
          <a:p>
            <a:r>
              <a:rPr lang="en-US" altLang="zh-CN" sz="2400" b="1" dirty="0">
                <a:solidFill>
                  <a:prstClr val="black"/>
                </a:solidFill>
              </a:rPr>
              <a:t>3.2.4.4 RAMCloud</a:t>
            </a:r>
            <a:r>
              <a:rPr lang="zh-CN" altLang="en-US" sz="2400" b="1" dirty="0">
                <a:solidFill>
                  <a:prstClr val="black"/>
                </a:solidFill>
              </a:rPr>
              <a:t>资源回收（续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b="1" dirty="0" smtClean="0"/>
              <a:t>内存空间释放时机</a:t>
            </a:r>
            <a:endParaRPr lang="zh-CN" altLang="en-US" sz="2400" b="1" dirty="0"/>
          </a:p>
          <a:p>
            <a:r>
              <a:rPr lang="zh-CN" altLang="en-US" sz="2400" dirty="0"/>
              <a:t>      </a:t>
            </a:r>
            <a:r>
              <a:rPr lang="zh-CN" altLang="en-US" sz="2400" dirty="0">
                <a:solidFill>
                  <a:srgbClr val="FF0000"/>
                </a:solidFill>
              </a:rPr>
              <a:t>当</a:t>
            </a:r>
            <a:r>
              <a:rPr lang="en-US" altLang="zh-CN" sz="2400" dirty="0" smtClean="0">
                <a:solidFill>
                  <a:srgbClr val="FF0000"/>
                </a:solidFill>
              </a:rPr>
              <a:t>cleaner</a:t>
            </a:r>
            <a:r>
              <a:rPr lang="zh-CN" altLang="en-US" sz="2400" dirty="0" smtClean="0">
                <a:solidFill>
                  <a:srgbClr val="FF0000"/>
                </a:solidFill>
              </a:rPr>
              <a:t>线程清理完一个段后，</a:t>
            </a:r>
            <a:r>
              <a:rPr lang="zh-CN" altLang="en-US" sz="2400" dirty="0" smtClean="0"/>
              <a:t>原则上该段的内存空间</a:t>
            </a:r>
            <a:r>
              <a:rPr lang="zh-CN" altLang="en-US" sz="2400" dirty="0"/>
              <a:t>可以被释放</a:t>
            </a:r>
            <a:r>
              <a:rPr lang="zh-CN" altLang="en-US" sz="2400" dirty="0" smtClean="0"/>
              <a:t>或者重用。</a:t>
            </a:r>
            <a:r>
              <a:rPr lang="zh-CN" altLang="en-US" sz="2400" dirty="0"/>
              <a:t>此时，因为没有</a:t>
            </a:r>
            <a:r>
              <a:rPr lang="en-US" altLang="zh-CN" sz="2400" dirty="0"/>
              <a:t>hash</a:t>
            </a:r>
            <a:r>
              <a:rPr lang="zh-CN" altLang="en-US" sz="2400" dirty="0"/>
              <a:t>表条目指向该段内存空间，</a:t>
            </a:r>
            <a:r>
              <a:rPr lang="zh-CN" altLang="en-US" sz="2400" dirty="0" smtClean="0"/>
              <a:t>所有后续</a:t>
            </a:r>
            <a:r>
              <a:rPr lang="en-US" altLang="zh-CN" sz="2400" dirty="0" smtClean="0"/>
              <a:t>service</a:t>
            </a:r>
            <a:r>
              <a:rPr lang="zh-CN" altLang="en-US" sz="2400" dirty="0" smtClean="0"/>
              <a:t>线程都</a:t>
            </a:r>
            <a:r>
              <a:rPr lang="zh-CN" altLang="en-US" sz="2400" dirty="0"/>
              <a:t>不会</a:t>
            </a:r>
            <a:r>
              <a:rPr lang="zh-CN" altLang="en-US" sz="2400" dirty="0" smtClean="0"/>
              <a:t>看到该内存段空间的数据；但</a:t>
            </a:r>
            <a:r>
              <a:rPr lang="zh-CN" altLang="en-US" sz="2400" dirty="0" smtClean="0">
                <a:solidFill>
                  <a:srgbClr val="FF0000"/>
                </a:solidFill>
              </a:rPr>
              <a:t>可能存在旧</a:t>
            </a:r>
            <a:r>
              <a:rPr lang="en-US" altLang="zh-CN" sz="2400" dirty="0" smtClean="0">
                <a:solidFill>
                  <a:srgbClr val="FF0000"/>
                </a:solidFill>
              </a:rPr>
              <a:t>service</a:t>
            </a:r>
            <a:r>
              <a:rPr lang="zh-CN" altLang="en-US" sz="2400" dirty="0" smtClean="0">
                <a:solidFill>
                  <a:srgbClr val="FF0000"/>
                </a:solidFill>
              </a:rPr>
              <a:t>线程还</a:t>
            </a:r>
            <a:r>
              <a:rPr lang="zh-CN" altLang="en-US" sz="2400" dirty="0">
                <a:solidFill>
                  <a:srgbClr val="FF0000"/>
                </a:solidFill>
              </a:rPr>
              <a:t>在使用</a:t>
            </a:r>
            <a:r>
              <a:rPr lang="zh-CN" altLang="en-US" sz="2400" dirty="0" smtClean="0">
                <a:solidFill>
                  <a:srgbClr val="FF0000"/>
                </a:solidFill>
              </a:rPr>
              <a:t>这个段，从而对该段内存执行</a:t>
            </a:r>
            <a:r>
              <a:rPr lang="en-US" altLang="zh-CN" sz="2400" dirty="0" smtClean="0">
                <a:solidFill>
                  <a:srgbClr val="FF0000"/>
                </a:solidFill>
              </a:rPr>
              <a:t>free</a:t>
            </a:r>
            <a:r>
              <a:rPr lang="zh-CN" altLang="en-US" sz="2400" dirty="0" smtClean="0">
                <a:solidFill>
                  <a:srgbClr val="FF0000"/>
                </a:solidFill>
              </a:rPr>
              <a:t>可能</a:t>
            </a:r>
            <a:r>
              <a:rPr lang="zh-CN" altLang="en-US" sz="2400" dirty="0">
                <a:solidFill>
                  <a:srgbClr val="FF0000"/>
                </a:solidFill>
              </a:rPr>
              <a:t>会</a:t>
            </a:r>
            <a:r>
              <a:rPr lang="zh-CN" altLang="en-US" sz="2400" dirty="0" smtClean="0">
                <a:solidFill>
                  <a:srgbClr val="FF0000"/>
                </a:solidFill>
              </a:rPr>
              <a:t>导致严重错误。</a:t>
            </a:r>
            <a:endParaRPr lang="en-US" altLang="zh-CN" sz="2400" dirty="0" smtClean="0">
              <a:solidFill>
                <a:srgbClr val="FF0000"/>
              </a:solidFill>
            </a:endParaRPr>
          </a:p>
          <a:p>
            <a:endParaRPr lang="zh-CN" altLang="en-US" sz="2400" dirty="0"/>
          </a:p>
          <a:p>
            <a:r>
              <a:rPr lang="zh-CN" altLang="en-US" sz="2400" b="1" dirty="0" smtClean="0"/>
              <a:t>解决办法：</a:t>
            </a:r>
            <a:r>
              <a:rPr lang="zh-CN" altLang="en-US" sz="2400" dirty="0" smtClean="0"/>
              <a:t>系统</a:t>
            </a:r>
            <a:r>
              <a:rPr lang="zh-CN" altLang="en-US" sz="2400" dirty="0"/>
              <a:t>直到所有当前的</a:t>
            </a:r>
            <a:r>
              <a:rPr lang="en-US" altLang="zh-CN" sz="2400" dirty="0" smtClean="0"/>
              <a:t>service</a:t>
            </a:r>
            <a:r>
              <a:rPr lang="zh-CN" altLang="en-US" sz="2400" dirty="0" smtClean="0"/>
              <a:t>线程的数据</a:t>
            </a:r>
            <a:r>
              <a:rPr lang="zh-CN" altLang="en-US" sz="2400" dirty="0"/>
              <a:t>请求处理</a:t>
            </a:r>
            <a:r>
              <a:rPr lang="zh-CN" altLang="en-US" sz="2400" dirty="0" smtClean="0"/>
              <a:t>完成，才</a:t>
            </a:r>
            <a:r>
              <a:rPr lang="zh-CN" altLang="en-US" sz="2400" dirty="0"/>
              <a:t>会释放</a:t>
            </a:r>
            <a:r>
              <a:rPr lang="zh-CN" altLang="en-US" sz="2400" dirty="0" smtClean="0"/>
              <a:t>该段。</a:t>
            </a:r>
            <a:r>
              <a:rPr lang="zh-CN" altLang="en-US" sz="2400" dirty="0"/>
              <a:t>而</a:t>
            </a:r>
            <a:r>
              <a:rPr lang="zh-CN" altLang="en-US" sz="2400" dirty="0" smtClean="0"/>
              <a:t>所有后续的</a:t>
            </a:r>
            <a:r>
              <a:rPr lang="en-US" altLang="zh-CN" sz="2400" dirty="0" smtClean="0"/>
              <a:t>service</a:t>
            </a:r>
            <a:r>
              <a:rPr lang="zh-CN" altLang="en-US" sz="2400" dirty="0" smtClean="0"/>
              <a:t>线程都不会再使用这个段，因此安全。</a:t>
            </a:r>
            <a:endParaRPr lang="en-US" altLang="zh-CN" sz="2400" dirty="0" smtClean="0"/>
          </a:p>
          <a:p>
            <a:r>
              <a:rPr lang="zh-CN" altLang="en-US" sz="2400" dirty="0" smtClean="0">
                <a:solidFill>
                  <a:srgbClr val="00B0F0"/>
                </a:solidFill>
              </a:rPr>
              <a:t>该设计避免</a:t>
            </a:r>
            <a:r>
              <a:rPr lang="zh-CN" altLang="en-US" sz="2400" dirty="0">
                <a:solidFill>
                  <a:srgbClr val="00B0F0"/>
                </a:solidFill>
              </a:rPr>
              <a:t>了使用</a:t>
            </a:r>
            <a:r>
              <a:rPr lang="zh-CN" altLang="en-US" sz="2400" dirty="0" smtClean="0">
                <a:solidFill>
                  <a:srgbClr val="00B0F0"/>
                </a:solidFill>
              </a:rPr>
              <a:t>锁机制。</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101</a:t>
            </a:fld>
            <a:endParaRPr lang="zh-CN" altLang="en-US" dirty="0"/>
          </a:p>
        </p:txBody>
      </p:sp>
    </p:spTree>
    <p:extLst>
      <p:ext uri="{BB962C8B-B14F-4D97-AF65-F5344CB8AC3E}">
        <p14:creationId xmlns:p14="http://schemas.microsoft.com/office/powerpoint/2010/main" val="41933152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87819"/>
          </a:xfrm>
        </p:spPr>
        <p:txBody>
          <a:bodyPr/>
          <a:lstStyle/>
          <a:p>
            <a:r>
              <a:rPr lang="en-US" altLang="zh-CN" sz="2400" b="1" dirty="0">
                <a:solidFill>
                  <a:prstClr val="black"/>
                </a:solidFill>
              </a:rPr>
              <a:t>3.2.4.4 RAMCloud</a:t>
            </a:r>
            <a:r>
              <a:rPr lang="zh-CN" altLang="en-US" sz="2400" b="1" dirty="0">
                <a:solidFill>
                  <a:prstClr val="black"/>
                </a:solidFill>
              </a:rPr>
              <a:t>资源回收（续） </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1052944"/>
            <a:ext cx="10515600" cy="5140037"/>
          </a:xfrm>
        </p:spPr>
        <p:txBody>
          <a:bodyPr>
            <a:normAutofit/>
          </a:bodyPr>
          <a:lstStyle/>
          <a:p>
            <a:r>
              <a:rPr lang="zh-CN" altLang="en-US" sz="2400" b="1" dirty="0" smtClean="0"/>
              <a:t>磁盘空间的释放时机</a:t>
            </a:r>
            <a:r>
              <a:rPr lang="zh-CN" altLang="en-US" sz="2400" b="1" dirty="0"/>
              <a:t/>
            </a:r>
            <a:br>
              <a:rPr lang="zh-CN" altLang="en-US" sz="2400" b="1" dirty="0"/>
            </a:br>
            <a:r>
              <a:rPr lang="zh-CN" altLang="en-US" sz="2400" dirty="0"/>
              <a:t>       </a:t>
            </a:r>
            <a:r>
              <a:rPr lang="zh-CN" altLang="en-US" sz="2400" dirty="0" smtClean="0"/>
              <a:t>段被清理后，冗余</a:t>
            </a:r>
            <a:r>
              <a:rPr lang="zh-CN" altLang="en-US" sz="2400" dirty="0"/>
              <a:t>备份也需要删除</a:t>
            </a:r>
            <a:r>
              <a:rPr lang="zh-CN" altLang="en-US" sz="2400" dirty="0" smtClean="0"/>
              <a:t>。此类删除必须</a:t>
            </a:r>
            <a:r>
              <a:rPr lang="zh-CN" altLang="en-US" sz="2400" dirty="0" smtClean="0">
                <a:solidFill>
                  <a:srgbClr val="FF0000"/>
                </a:solidFill>
              </a:rPr>
              <a:t>等到被</a:t>
            </a:r>
            <a:r>
              <a:rPr lang="zh-CN" altLang="en-US" sz="2400" dirty="0">
                <a:solidFill>
                  <a:srgbClr val="FF0000"/>
                </a:solidFill>
              </a:rPr>
              <a:t>移动到</a:t>
            </a:r>
            <a:r>
              <a:rPr lang="zh-CN" altLang="en-US" sz="2400" dirty="0" smtClean="0">
                <a:solidFill>
                  <a:srgbClr val="FF0000"/>
                </a:solidFill>
              </a:rPr>
              <a:t>的段正确</a:t>
            </a:r>
            <a:r>
              <a:rPr lang="zh-CN" altLang="en-US" sz="2400" dirty="0">
                <a:solidFill>
                  <a:srgbClr val="FF0000"/>
                </a:solidFill>
              </a:rPr>
              <a:t>的写</a:t>
            </a:r>
            <a:r>
              <a:rPr lang="zh-CN" altLang="en-US" sz="2400" dirty="0" smtClean="0">
                <a:solidFill>
                  <a:srgbClr val="FF0000"/>
                </a:solidFill>
              </a:rPr>
              <a:t>到驻留在磁盘上的日志</a:t>
            </a:r>
            <a:r>
              <a:rPr lang="zh-CN" altLang="en-US" sz="2400" dirty="0">
                <a:solidFill>
                  <a:srgbClr val="FF0000"/>
                </a:solidFill>
              </a:rPr>
              <a:t>之后</a:t>
            </a:r>
            <a:r>
              <a:rPr lang="zh-CN" altLang="en-US" sz="2400" dirty="0" smtClean="0"/>
              <a:t>。</a:t>
            </a:r>
            <a:endParaRPr lang="en-US" altLang="zh-CN" sz="2400" dirty="0" smtClean="0"/>
          </a:p>
          <a:p>
            <a:endParaRPr lang="en-US" altLang="zh-CN" sz="2400" dirty="0" smtClean="0"/>
          </a:p>
          <a:p>
            <a:r>
              <a:rPr lang="zh-CN" altLang="en-US" sz="2400" dirty="0" smtClean="0"/>
              <a:t>这需要几个步骤：</a:t>
            </a:r>
            <a:endParaRPr lang="zh-CN" altLang="en-US" sz="2400" dirty="0"/>
          </a:p>
          <a:p>
            <a:r>
              <a:rPr lang="zh-CN" altLang="en-US" sz="2400" dirty="0" smtClean="0"/>
              <a:t>（</a:t>
            </a:r>
            <a:r>
              <a:rPr lang="en-US" altLang="zh-CN" sz="2400" dirty="0" smtClean="0"/>
              <a:t>1</a:t>
            </a:r>
            <a:r>
              <a:rPr lang="zh-CN" altLang="en-US" sz="2400" dirty="0" smtClean="0"/>
              <a:t>）合并</a:t>
            </a:r>
            <a:r>
              <a:rPr lang="zh-CN" altLang="en-US" sz="2400" dirty="0"/>
              <a:t>后</a:t>
            </a:r>
            <a:r>
              <a:rPr lang="zh-CN" altLang="en-US" sz="2400" dirty="0" smtClean="0"/>
              <a:t>的段需要在备份中</a:t>
            </a:r>
            <a:r>
              <a:rPr lang="zh-CN" altLang="en-US" sz="2400" dirty="0">
                <a:solidFill>
                  <a:srgbClr val="FF0000"/>
                </a:solidFill>
              </a:rPr>
              <a:t>完成冗余拷贝</a:t>
            </a:r>
            <a:r>
              <a:rPr lang="zh-CN" altLang="en-US" sz="2400" dirty="0" smtClean="0"/>
              <a:t>。又因为</a:t>
            </a:r>
            <a:r>
              <a:rPr lang="zh-CN" altLang="en-US" sz="2400" dirty="0"/>
              <a:t>所有的冗余拷贝都是</a:t>
            </a:r>
            <a:r>
              <a:rPr lang="zh-CN" altLang="en-US" sz="2400" dirty="0" smtClean="0"/>
              <a:t>异步传输</a:t>
            </a:r>
            <a:r>
              <a:rPr lang="zh-CN" altLang="en-US" sz="2400" dirty="0"/>
              <a:t>的</a:t>
            </a:r>
            <a:r>
              <a:rPr lang="zh-CN" altLang="en-US" sz="2400" dirty="0" smtClean="0"/>
              <a:t>，所以</a:t>
            </a:r>
            <a:r>
              <a:rPr lang="en-US" altLang="zh-CN" sz="2400" dirty="0" smtClean="0"/>
              <a:t>cleaner</a:t>
            </a:r>
            <a:r>
              <a:rPr lang="zh-CN" altLang="en-US" sz="2400" dirty="0" smtClean="0"/>
              <a:t>只有等到接收</a:t>
            </a:r>
            <a:r>
              <a:rPr lang="zh-CN" altLang="en-US" sz="2400" dirty="0"/>
              <a:t>到所有</a:t>
            </a:r>
            <a:r>
              <a:rPr lang="zh-CN" altLang="en-US" sz="2400" dirty="0" smtClean="0"/>
              <a:t>的接到响应。</a:t>
            </a:r>
            <a:endParaRPr lang="zh-CN" altLang="en-US" sz="2400" dirty="0"/>
          </a:p>
          <a:p>
            <a:r>
              <a:rPr lang="zh-CN" altLang="en-US" sz="2400" dirty="0" smtClean="0"/>
              <a:t>（</a:t>
            </a:r>
            <a:r>
              <a:rPr lang="en-US" altLang="zh-CN" sz="2400" dirty="0" smtClean="0"/>
              <a:t>2</a:t>
            </a:r>
            <a:r>
              <a:rPr lang="zh-CN" altLang="en-US" sz="2400" dirty="0" smtClean="0"/>
              <a:t>）</a:t>
            </a:r>
            <a:r>
              <a:rPr lang="zh-CN" altLang="en-US" sz="2400" dirty="0" smtClean="0">
                <a:solidFill>
                  <a:srgbClr val="FF0000"/>
                </a:solidFill>
              </a:rPr>
              <a:t>新的日志摘要</a:t>
            </a:r>
            <a:r>
              <a:rPr lang="zh-CN" altLang="en-US" sz="2400" dirty="0" smtClean="0"/>
              <a:t>必须</a:t>
            </a:r>
            <a:r>
              <a:rPr lang="zh-CN" altLang="en-US" sz="2400" dirty="0"/>
              <a:t>包含新的</a:t>
            </a:r>
            <a:r>
              <a:rPr lang="zh-CN" altLang="en-US" sz="2400" dirty="0">
                <a:solidFill>
                  <a:srgbClr val="FF0000"/>
                </a:solidFill>
              </a:rPr>
              <a:t>合并</a:t>
            </a:r>
            <a:r>
              <a:rPr lang="zh-CN" altLang="en-US" sz="2400" dirty="0" smtClean="0">
                <a:solidFill>
                  <a:srgbClr val="FF0000"/>
                </a:solidFill>
              </a:rPr>
              <a:t>的</a:t>
            </a:r>
            <a:r>
              <a:rPr lang="zh-CN" altLang="en-US" sz="2400" dirty="0" smtClean="0"/>
              <a:t>段和</a:t>
            </a:r>
            <a:r>
              <a:rPr lang="zh-CN" altLang="en-US" sz="2400" dirty="0"/>
              <a:t>删除</a:t>
            </a:r>
            <a:r>
              <a:rPr lang="zh-CN" altLang="en-US" sz="2400" dirty="0" smtClean="0">
                <a:solidFill>
                  <a:srgbClr val="FF0000"/>
                </a:solidFill>
              </a:rPr>
              <a:t>被清理</a:t>
            </a:r>
            <a:r>
              <a:rPr lang="zh-CN" altLang="en-US" sz="2400" dirty="0" smtClean="0"/>
              <a:t>的段。</a:t>
            </a:r>
            <a:endParaRPr lang="zh-CN" altLang="en-US" sz="2400" dirty="0"/>
          </a:p>
          <a:p>
            <a:r>
              <a:rPr lang="zh-CN" altLang="en-US" sz="2400" dirty="0" smtClean="0"/>
              <a:t>（</a:t>
            </a:r>
            <a:r>
              <a:rPr lang="en-US" altLang="zh-CN" sz="2400" dirty="0" smtClean="0"/>
              <a:t>3</a:t>
            </a:r>
            <a:r>
              <a:rPr lang="zh-CN" altLang="en-US" sz="2400" dirty="0" smtClean="0"/>
              <a:t>）只有</a:t>
            </a:r>
            <a:r>
              <a:rPr lang="zh-CN" altLang="en-US" sz="2400" dirty="0">
                <a:solidFill>
                  <a:srgbClr val="FF0000"/>
                </a:solidFill>
              </a:rPr>
              <a:t>上述数据被持久化后</a:t>
            </a:r>
            <a:r>
              <a:rPr lang="zh-CN" altLang="en-US" sz="2400" dirty="0"/>
              <a:t>，这个冗余备份就可以被安全的删除了</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102</a:t>
            </a:fld>
            <a:endParaRPr lang="zh-CN" altLang="en-US" dirty="0"/>
          </a:p>
        </p:txBody>
      </p:sp>
    </p:spTree>
    <p:extLst>
      <p:ext uri="{BB962C8B-B14F-4D97-AF65-F5344CB8AC3E}">
        <p14:creationId xmlns:p14="http://schemas.microsoft.com/office/powerpoint/2010/main" val="3824511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prstClr val="black"/>
                </a:solidFill>
              </a:rPr>
              <a:t>3.2.4.5 RAMCloud</a:t>
            </a:r>
            <a:r>
              <a:rPr lang="zh-CN" altLang="en-US" b="1" dirty="0" smtClean="0">
                <a:solidFill>
                  <a:prstClr val="black"/>
                </a:solidFill>
              </a:rPr>
              <a:t>恢复</a:t>
            </a:r>
            <a:endParaRPr lang="zh-CN" altLang="en-US" dirty="0"/>
          </a:p>
        </p:txBody>
      </p:sp>
      <p:sp>
        <p:nvSpPr>
          <p:cNvPr id="3" name="内容占位符 2"/>
          <p:cNvSpPr>
            <a:spLocks noGrp="1"/>
          </p:cNvSpPr>
          <p:nvPr>
            <p:ph idx="1"/>
          </p:nvPr>
        </p:nvSpPr>
        <p:spPr>
          <a:xfrm>
            <a:off x="838200" y="1285462"/>
            <a:ext cx="10515600" cy="4561156"/>
          </a:xfrm>
        </p:spPr>
        <p:txBody>
          <a:bodyPr>
            <a:normAutofit/>
          </a:bodyPr>
          <a:lstStyle/>
          <a:p>
            <a:r>
              <a:rPr lang="en-US" altLang="zh-CN" sz="2400" dirty="0" smtClean="0"/>
              <a:t>RAMCloud</a:t>
            </a:r>
            <a:r>
              <a:rPr lang="zh-CN" altLang="en-US" sz="2400" dirty="0" smtClean="0"/>
              <a:t>为了快速访问而将</a:t>
            </a:r>
            <a:r>
              <a:rPr lang="zh-CN" altLang="en-US" sz="2400" dirty="0"/>
              <a:t>数据存储在</a:t>
            </a:r>
            <a:r>
              <a:rPr lang="en-US" altLang="zh-CN" sz="2400" dirty="0"/>
              <a:t>DRAM</a:t>
            </a:r>
            <a:r>
              <a:rPr lang="zh-CN" altLang="en-US" sz="2400" dirty="0"/>
              <a:t>中</a:t>
            </a:r>
            <a:r>
              <a:rPr lang="zh-CN" altLang="en-US" sz="2400" dirty="0" smtClean="0"/>
              <a:t>，相应的，故障恢复也应该低延时。</a:t>
            </a:r>
            <a:endParaRPr lang="en-US" altLang="zh-CN" sz="2400" dirty="0" smtClean="0"/>
          </a:p>
          <a:p>
            <a:r>
              <a:rPr lang="zh-CN" altLang="en-US" sz="2400" dirty="0" smtClean="0">
                <a:solidFill>
                  <a:srgbClr val="FF0000"/>
                </a:solidFill>
              </a:rPr>
              <a:t>高效的恢复需要综合考虑磁盘、</a:t>
            </a:r>
            <a:r>
              <a:rPr lang="en-US" altLang="zh-CN" sz="2400" dirty="0" smtClean="0">
                <a:solidFill>
                  <a:srgbClr val="FF0000"/>
                </a:solidFill>
              </a:rPr>
              <a:t>CPU</a:t>
            </a:r>
            <a:r>
              <a:rPr lang="zh-CN" altLang="en-US" sz="2400" dirty="0" smtClean="0">
                <a:solidFill>
                  <a:srgbClr val="FF0000"/>
                </a:solidFill>
              </a:rPr>
              <a:t>的瓶颈效应。</a:t>
            </a:r>
            <a:endParaRPr lang="en-US" altLang="zh-CN" sz="2400" dirty="0">
              <a:solidFill>
                <a:srgbClr val="FF0000"/>
              </a:solidFill>
            </a:endParaRPr>
          </a:p>
          <a:p>
            <a:endParaRPr lang="en-US" altLang="zh-CN" sz="2400" dirty="0" smtClean="0"/>
          </a:p>
          <a:p>
            <a:r>
              <a:rPr lang="zh-CN" altLang="en-US" sz="2400" b="1" dirty="0"/>
              <a:t>直接</a:t>
            </a:r>
            <a:r>
              <a:rPr lang="zh-CN" altLang="en-US" sz="2400" b="1" dirty="0" smtClean="0"/>
              <a:t>方法：</a:t>
            </a:r>
            <a:r>
              <a:rPr lang="zh-CN" altLang="en-US" sz="2400" dirty="0" smtClean="0"/>
              <a:t>一</a:t>
            </a:r>
            <a:r>
              <a:rPr lang="zh-CN" altLang="en-US" sz="2400" dirty="0"/>
              <a:t>台机器宕机之后，立刻</a:t>
            </a:r>
            <a:r>
              <a:rPr lang="zh-CN" altLang="en-US" sz="2400" dirty="0">
                <a:solidFill>
                  <a:srgbClr val="FF0000"/>
                </a:solidFill>
              </a:rPr>
              <a:t>从多</a:t>
            </a:r>
            <a:r>
              <a:rPr lang="zh-CN" altLang="en-US" sz="2400" dirty="0" smtClean="0">
                <a:solidFill>
                  <a:srgbClr val="FF0000"/>
                </a:solidFill>
              </a:rPr>
              <a:t>个备份读取</a:t>
            </a:r>
            <a:r>
              <a:rPr lang="zh-CN" altLang="en-US" sz="2400" dirty="0"/>
              <a:t>信息</a:t>
            </a:r>
            <a:r>
              <a:rPr lang="zh-CN" altLang="en-US" sz="2400" dirty="0" smtClean="0"/>
              <a:t>重建宕机节点。</a:t>
            </a:r>
            <a:endParaRPr lang="en-US" altLang="zh-CN" sz="2400" dirty="0" smtClean="0"/>
          </a:p>
          <a:p>
            <a:r>
              <a:rPr lang="zh-CN" altLang="en-US" sz="2400" b="1" dirty="0" smtClean="0"/>
              <a:t>存在的问题：</a:t>
            </a:r>
            <a:r>
              <a:rPr lang="zh-CN" altLang="en-US" sz="2400" dirty="0" smtClean="0"/>
              <a:t>如果</a:t>
            </a:r>
            <a:r>
              <a:rPr lang="en-US" altLang="zh-CN" sz="2400" dirty="0"/>
              <a:t>backup</a:t>
            </a:r>
            <a:r>
              <a:rPr lang="zh-CN" altLang="en-US" sz="2400" dirty="0"/>
              <a:t>的数目过少，磁盘</a:t>
            </a:r>
            <a:r>
              <a:rPr lang="zh-CN" altLang="en-US" sz="2400" dirty="0" smtClean="0"/>
              <a:t>带宽可能成为瓶颈。</a:t>
            </a:r>
            <a:endParaRPr lang="en-US" altLang="zh-CN" sz="2400" dirty="0" smtClean="0"/>
          </a:p>
          <a:p>
            <a:r>
              <a:rPr lang="en-US" altLang="zh-CN" sz="2400" dirty="0" smtClean="0"/>
              <a:t>     ↓</a:t>
            </a:r>
          </a:p>
          <a:p>
            <a:r>
              <a:rPr lang="en-US" altLang="zh-CN" sz="2400" dirty="0" smtClean="0"/>
              <a:t>RAMCloud</a:t>
            </a:r>
            <a:r>
              <a:rPr lang="zh-CN" altLang="en-US" sz="2400" dirty="0" smtClean="0"/>
              <a:t>考虑充分可伸缩性设计，以实现快速恢复。</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103</a:t>
            </a:fld>
            <a:endParaRPr lang="zh-CN" altLang="en-US" dirty="0"/>
          </a:p>
        </p:txBody>
      </p:sp>
    </p:spTree>
    <p:extLst>
      <p:ext uri="{BB962C8B-B14F-4D97-AF65-F5344CB8AC3E}">
        <p14:creationId xmlns:p14="http://schemas.microsoft.com/office/powerpoint/2010/main" val="33991967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prstClr val="black"/>
                </a:solidFill>
              </a:rPr>
              <a:t>3.2.4.5 RAMCloud</a:t>
            </a:r>
            <a:r>
              <a:rPr lang="zh-CN" altLang="en-US" b="1" dirty="0" smtClean="0">
                <a:solidFill>
                  <a:prstClr val="black"/>
                </a:solidFill>
              </a:rPr>
              <a:t>恢复（续）</a:t>
            </a:r>
            <a:endParaRPr lang="zh-CN" altLang="en-US" dirty="0"/>
          </a:p>
        </p:txBody>
      </p:sp>
      <p:sp>
        <p:nvSpPr>
          <p:cNvPr id="3" name="内容占位符 2"/>
          <p:cNvSpPr>
            <a:spLocks noGrp="1"/>
          </p:cNvSpPr>
          <p:nvPr>
            <p:ph idx="1"/>
          </p:nvPr>
        </p:nvSpPr>
        <p:spPr>
          <a:xfrm>
            <a:off x="838200" y="1285462"/>
            <a:ext cx="10515600" cy="5323156"/>
          </a:xfrm>
        </p:spPr>
        <p:txBody>
          <a:bodyPr>
            <a:normAutofit fontScale="85000" lnSpcReduction="20000"/>
          </a:bodyPr>
          <a:lstStyle/>
          <a:p>
            <a:r>
              <a:rPr lang="zh-CN" altLang="en-US" b="1" dirty="0" smtClean="0"/>
              <a:t>增加备份的恢复方法：</a:t>
            </a:r>
            <a:r>
              <a:rPr lang="zh-CN" altLang="en-US" dirty="0" smtClean="0"/>
              <a:t>增加备份数量，从而减轻磁盘瓶颈问题。</a:t>
            </a:r>
            <a:endParaRPr lang="en-US" altLang="zh-CN" dirty="0" smtClean="0"/>
          </a:p>
          <a:p>
            <a:r>
              <a:rPr lang="zh-CN" altLang="en-US" b="1" dirty="0" smtClean="0"/>
              <a:t>存在的问题：</a:t>
            </a:r>
            <a:r>
              <a:rPr lang="zh-CN" altLang="en-US" dirty="0" smtClean="0"/>
              <a:t>增加</a:t>
            </a:r>
            <a:r>
              <a:rPr lang="en-US" altLang="zh-CN" dirty="0"/>
              <a:t>backup</a:t>
            </a:r>
            <a:r>
              <a:rPr lang="zh-CN" altLang="en-US" dirty="0"/>
              <a:t>的数量之后，大量的数据通过网络抵达</a:t>
            </a:r>
            <a:r>
              <a:rPr lang="en-US" altLang="zh-CN" dirty="0"/>
              <a:t>master</a:t>
            </a:r>
            <a:r>
              <a:rPr lang="zh-CN" altLang="en-US" dirty="0"/>
              <a:t>节点，然后</a:t>
            </a:r>
            <a:r>
              <a:rPr lang="en-US" altLang="zh-CN" dirty="0"/>
              <a:t>master</a:t>
            </a:r>
            <a:r>
              <a:rPr lang="zh-CN" altLang="en-US" dirty="0" smtClean="0"/>
              <a:t>节点执行恢复动作，当</a:t>
            </a:r>
            <a:r>
              <a:rPr lang="zh-CN" altLang="en-US" dirty="0"/>
              <a:t>数据量变大之后，</a:t>
            </a:r>
            <a:r>
              <a:rPr lang="en-US" altLang="zh-CN" dirty="0">
                <a:solidFill>
                  <a:srgbClr val="FF0000"/>
                </a:solidFill>
              </a:rPr>
              <a:t>master</a:t>
            </a:r>
            <a:r>
              <a:rPr lang="zh-CN" altLang="en-US" dirty="0">
                <a:solidFill>
                  <a:srgbClr val="FF0000"/>
                </a:solidFill>
              </a:rPr>
              <a:t>的</a:t>
            </a:r>
            <a:r>
              <a:rPr lang="en-US" altLang="zh-CN" dirty="0">
                <a:solidFill>
                  <a:srgbClr val="FF0000"/>
                </a:solidFill>
              </a:rPr>
              <a:t>CPU</a:t>
            </a:r>
            <a:r>
              <a:rPr lang="zh-CN" altLang="en-US" dirty="0">
                <a:solidFill>
                  <a:srgbClr val="FF0000"/>
                </a:solidFill>
              </a:rPr>
              <a:t>性能</a:t>
            </a:r>
            <a:r>
              <a:rPr lang="zh-CN" altLang="en-US" dirty="0"/>
              <a:t>就变成了瓶颈</a:t>
            </a:r>
            <a:r>
              <a:rPr lang="zh-CN" altLang="en-US" dirty="0" smtClean="0"/>
              <a:t>，</a:t>
            </a:r>
            <a:r>
              <a:rPr lang="zh-CN" altLang="en-US" dirty="0" smtClean="0">
                <a:solidFill>
                  <a:srgbClr val="FF0000"/>
                </a:solidFill>
              </a:rPr>
              <a:t>也包括</a:t>
            </a:r>
            <a:r>
              <a:rPr lang="en-US" altLang="zh-CN" dirty="0" smtClean="0">
                <a:solidFill>
                  <a:srgbClr val="FF0000"/>
                </a:solidFill>
              </a:rPr>
              <a:t>master</a:t>
            </a:r>
            <a:r>
              <a:rPr lang="zh-CN" altLang="en-US" dirty="0">
                <a:solidFill>
                  <a:srgbClr val="FF0000"/>
                </a:solidFill>
              </a:rPr>
              <a:t>的网络接口</a:t>
            </a:r>
            <a:r>
              <a:rPr lang="zh-CN" altLang="en-US" dirty="0" smtClean="0"/>
              <a:t>。</a:t>
            </a:r>
            <a:endParaRPr lang="en-US" altLang="zh-CN" dirty="0" smtClean="0"/>
          </a:p>
          <a:p>
            <a:endParaRPr lang="en-US" altLang="zh-CN" dirty="0" smtClean="0"/>
          </a:p>
          <a:p>
            <a:r>
              <a:rPr lang="zh-CN" altLang="en-US" b="1" dirty="0" smtClean="0"/>
              <a:t>分区恢复策略：</a:t>
            </a:r>
            <a:r>
              <a:rPr lang="zh-CN" altLang="en-US" dirty="0" smtClean="0"/>
              <a:t>为了</a:t>
            </a:r>
            <a:r>
              <a:rPr lang="zh-CN" altLang="en-US" dirty="0"/>
              <a:t>解决上述问题，</a:t>
            </a:r>
            <a:r>
              <a:rPr lang="en-US" altLang="zh-CN" dirty="0"/>
              <a:t>RAMCloud</a:t>
            </a:r>
            <a:r>
              <a:rPr lang="zh-CN" altLang="en-US" dirty="0"/>
              <a:t>采用了</a:t>
            </a:r>
            <a:r>
              <a:rPr lang="en-US" altLang="zh-CN" dirty="0"/>
              <a:t>`</a:t>
            </a:r>
            <a:r>
              <a:rPr lang="en-US" altLang="zh-CN" dirty="0">
                <a:solidFill>
                  <a:srgbClr val="FF0000"/>
                </a:solidFill>
              </a:rPr>
              <a:t>Partitioned Recovery</a:t>
            </a:r>
            <a:r>
              <a:rPr lang="en-US" altLang="zh-CN" dirty="0"/>
              <a:t>`</a:t>
            </a:r>
            <a:r>
              <a:rPr lang="zh-CN" altLang="en-US" dirty="0" smtClean="0"/>
              <a:t>策略进行恢复。将宕机</a:t>
            </a:r>
            <a:r>
              <a:rPr lang="en-US" altLang="zh-CN" dirty="0" smtClean="0"/>
              <a:t>master</a:t>
            </a:r>
            <a:r>
              <a:rPr lang="zh-CN" altLang="en-US" dirty="0" smtClean="0"/>
              <a:t>节点的</a:t>
            </a:r>
            <a:r>
              <a:rPr lang="en-US" altLang="zh-CN" dirty="0"/>
              <a:t>object</a:t>
            </a:r>
            <a:r>
              <a:rPr lang="zh-CN" altLang="en-US" dirty="0"/>
              <a:t>分割到若干</a:t>
            </a:r>
            <a:r>
              <a:rPr lang="en-US" altLang="zh-CN" dirty="0"/>
              <a:t>recovery master</a:t>
            </a:r>
            <a:r>
              <a:rPr lang="zh-CN" altLang="en-US" dirty="0"/>
              <a:t>上，让它们分开处理</a:t>
            </a:r>
            <a:r>
              <a:rPr lang="zh-CN" altLang="en-US" dirty="0" smtClean="0"/>
              <a:t>。</a:t>
            </a:r>
            <a:r>
              <a:rPr lang="zh-CN" altLang="en-US" dirty="0" smtClean="0">
                <a:solidFill>
                  <a:srgbClr val="FF0000"/>
                </a:solidFill>
              </a:rPr>
              <a:t>这些</a:t>
            </a:r>
            <a:r>
              <a:rPr lang="en-US" altLang="zh-CN" dirty="0">
                <a:solidFill>
                  <a:srgbClr val="FF0000"/>
                </a:solidFill>
              </a:rPr>
              <a:t>recovery master</a:t>
            </a:r>
            <a:r>
              <a:rPr lang="zh-CN" altLang="en-US" dirty="0">
                <a:solidFill>
                  <a:srgbClr val="FF0000"/>
                </a:solidFill>
              </a:rPr>
              <a:t>把这些数据整合到自己</a:t>
            </a:r>
            <a:r>
              <a:rPr lang="zh-CN" altLang="en-US" dirty="0" smtClean="0">
                <a:solidFill>
                  <a:srgbClr val="FF0000"/>
                </a:solidFill>
              </a:rPr>
              <a:t>的日志和</a:t>
            </a:r>
            <a:r>
              <a:rPr lang="en-US" altLang="zh-CN" dirty="0" smtClean="0">
                <a:solidFill>
                  <a:srgbClr val="FF0000"/>
                </a:solidFill>
              </a:rPr>
              <a:t>hash</a:t>
            </a:r>
            <a:r>
              <a:rPr lang="zh-CN" altLang="en-US" dirty="0" smtClean="0">
                <a:solidFill>
                  <a:srgbClr val="FF0000"/>
                </a:solidFill>
              </a:rPr>
              <a:t>表中。</a:t>
            </a:r>
            <a:endParaRPr lang="en-US" altLang="zh-CN" dirty="0" smtClean="0">
              <a:solidFill>
                <a:srgbClr val="FF0000"/>
              </a:solidFill>
            </a:endParaRPr>
          </a:p>
          <a:p>
            <a:r>
              <a:rPr lang="zh-CN" altLang="en-US" dirty="0" smtClean="0">
                <a:solidFill>
                  <a:srgbClr val="00B0F0"/>
                </a:solidFill>
              </a:rPr>
              <a:t>这样</a:t>
            </a:r>
            <a:r>
              <a:rPr lang="zh-CN" altLang="en-US" dirty="0">
                <a:solidFill>
                  <a:srgbClr val="00B0F0"/>
                </a:solidFill>
              </a:rPr>
              <a:t>就解决了</a:t>
            </a:r>
            <a:r>
              <a:rPr lang="en-US" altLang="zh-CN" dirty="0">
                <a:solidFill>
                  <a:srgbClr val="00B0F0"/>
                </a:solidFill>
              </a:rPr>
              <a:t>CPU/disk/network</a:t>
            </a:r>
            <a:r>
              <a:rPr lang="zh-CN" altLang="en-US" dirty="0">
                <a:solidFill>
                  <a:srgbClr val="00B0F0"/>
                </a:solidFill>
              </a:rPr>
              <a:t>对性能带来的瓶颈</a:t>
            </a:r>
            <a:r>
              <a:rPr lang="zh-CN" altLang="en-US" dirty="0" smtClean="0">
                <a:solidFill>
                  <a:srgbClr val="00B0F0"/>
                </a:solidFill>
              </a:rPr>
              <a:t>，核心</a:t>
            </a:r>
            <a:r>
              <a:rPr lang="zh-CN" altLang="en-US" dirty="0">
                <a:solidFill>
                  <a:srgbClr val="00B0F0"/>
                </a:solidFill>
              </a:rPr>
              <a:t>方法就是利用了系统的</a:t>
            </a:r>
            <a:r>
              <a:rPr lang="en-US" altLang="zh-CN" dirty="0">
                <a:solidFill>
                  <a:srgbClr val="00B0F0"/>
                </a:solidFill>
              </a:rPr>
              <a:t>scaling</a:t>
            </a:r>
            <a:r>
              <a:rPr lang="zh-CN" altLang="en-US" dirty="0" smtClean="0">
                <a:solidFill>
                  <a:srgbClr val="00B0F0"/>
                </a:solidFill>
              </a:rPr>
              <a:t>。</a:t>
            </a:r>
            <a:endParaRPr lang="en-US" altLang="zh-CN" dirty="0" smtClean="0">
              <a:solidFill>
                <a:srgbClr val="00B0F0"/>
              </a:solidFill>
            </a:endParaRPr>
          </a:p>
          <a:p>
            <a:r>
              <a:rPr lang="zh-CN" altLang="en-US" b="1" dirty="0" smtClean="0"/>
              <a:t>存在的问题：</a:t>
            </a:r>
            <a:r>
              <a:rPr lang="zh-CN" altLang="en-US" dirty="0" smtClean="0"/>
              <a:t>需要</a:t>
            </a:r>
            <a:r>
              <a:rPr lang="zh-CN" altLang="en-US" dirty="0"/>
              <a:t>与所有的</a:t>
            </a:r>
            <a:r>
              <a:rPr lang="en-US" altLang="zh-CN" dirty="0"/>
              <a:t>host</a:t>
            </a:r>
            <a:r>
              <a:rPr lang="zh-CN" altLang="en-US" dirty="0"/>
              <a:t>进行通信。</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104</a:t>
            </a:fld>
            <a:endParaRPr lang="zh-CN" altLang="en-US" dirty="0"/>
          </a:p>
        </p:txBody>
      </p:sp>
    </p:spTree>
    <p:extLst>
      <p:ext uri="{BB962C8B-B14F-4D97-AF65-F5344CB8AC3E}">
        <p14:creationId xmlns:p14="http://schemas.microsoft.com/office/powerpoint/2010/main" val="473701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3.2.4.6 </a:t>
            </a:r>
            <a:r>
              <a:rPr lang="en-US" altLang="zh-CN" dirty="0"/>
              <a:t>RAMCloud</a:t>
            </a:r>
            <a:r>
              <a:rPr lang="zh-CN" altLang="en-US" dirty="0" smtClean="0"/>
              <a:t>数据操作</a:t>
            </a:r>
            <a:endParaRPr lang="zh-CN" altLang="en-US" dirty="0"/>
          </a:p>
        </p:txBody>
      </p:sp>
      <p:sp>
        <p:nvSpPr>
          <p:cNvPr id="3" name="内容占位符 2"/>
          <p:cNvSpPr>
            <a:spLocks noGrp="1"/>
          </p:cNvSpPr>
          <p:nvPr>
            <p:ph idx="1"/>
          </p:nvPr>
        </p:nvSpPr>
        <p:spPr>
          <a:xfrm>
            <a:off x="838200" y="1285462"/>
            <a:ext cx="10515600" cy="4351338"/>
          </a:xfrm>
        </p:spPr>
        <p:txBody>
          <a:bodyPr>
            <a:normAutofit/>
          </a:bodyPr>
          <a:lstStyle/>
          <a:p>
            <a:r>
              <a:rPr lang="en-US" altLang="zh-CN" dirty="0" smtClean="0"/>
              <a:t>RAMCloud</a:t>
            </a:r>
            <a:r>
              <a:rPr lang="zh-CN" altLang="en-US" dirty="0"/>
              <a:t>提供了针对表的操作</a:t>
            </a:r>
            <a:endParaRPr lang="en-US" altLang="zh-CN" dirty="0"/>
          </a:p>
          <a:p>
            <a:r>
              <a:rPr lang="en-US" altLang="zh-CN" dirty="0"/>
              <a:t>        </a:t>
            </a:r>
            <a:r>
              <a:rPr lang="en-US" altLang="zh-CN" dirty="0" err="1"/>
              <a:t>createTable</a:t>
            </a:r>
            <a:r>
              <a:rPr lang="zh-CN" altLang="en-US" dirty="0"/>
              <a:t>：创建表</a:t>
            </a:r>
            <a:endParaRPr lang="en-US" altLang="zh-CN" dirty="0"/>
          </a:p>
          <a:p>
            <a:r>
              <a:rPr lang="en-US" altLang="zh-CN" dirty="0"/>
              <a:t>        </a:t>
            </a:r>
            <a:r>
              <a:rPr lang="en-US" altLang="zh-CN" dirty="0" err="1"/>
              <a:t>getTable</a:t>
            </a:r>
            <a:r>
              <a:rPr lang="en-US" altLang="zh-CN" dirty="0"/>
              <a:t>: </a:t>
            </a:r>
            <a:r>
              <a:rPr lang="zh-CN" altLang="en-US" dirty="0"/>
              <a:t>获取表</a:t>
            </a:r>
            <a:endParaRPr lang="en-US" altLang="zh-CN" dirty="0"/>
          </a:p>
          <a:p>
            <a:r>
              <a:rPr lang="en-US" altLang="zh-CN" dirty="0"/>
              <a:t>        </a:t>
            </a:r>
            <a:r>
              <a:rPr lang="en-US" altLang="zh-CN" dirty="0" err="1"/>
              <a:t>dropTable</a:t>
            </a:r>
            <a:r>
              <a:rPr lang="en-US" altLang="zh-CN" dirty="0"/>
              <a:t>: </a:t>
            </a:r>
            <a:r>
              <a:rPr lang="zh-CN" altLang="en-US" dirty="0"/>
              <a:t>删除表</a:t>
            </a:r>
            <a:endParaRPr lang="en-US" altLang="zh-CN" dirty="0"/>
          </a:p>
          <a:p>
            <a:r>
              <a:rPr lang="en-US" altLang="zh-CN" dirty="0"/>
              <a:t>        </a:t>
            </a:r>
            <a:r>
              <a:rPr lang="en-US" altLang="zh-CN" dirty="0" err="1"/>
              <a:t>splitTable</a:t>
            </a:r>
            <a:r>
              <a:rPr lang="en-US" altLang="zh-CN" dirty="0"/>
              <a:t>: </a:t>
            </a:r>
            <a:r>
              <a:rPr lang="zh-CN" altLang="en-US" dirty="0"/>
              <a:t>将一个表分成多个小表分布到不同服务器</a:t>
            </a:r>
            <a:r>
              <a:rPr lang="zh-CN" altLang="en-US" dirty="0" smtClean="0"/>
              <a:t>上</a:t>
            </a:r>
            <a:endParaRPr lang="en-US" altLang="zh-CN" dirty="0" smtClean="0"/>
          </a:p>
          <a:p>
            <a:r>
              <a:rPr lang="en-US" altLang="zh-CN" dirty="0"/>
              <a:t> </a:t>
            </a:r>
            <a:r>
              <a:rPr lang="en-US" altLang="zh-CN" dirty="0" smtClean="0"/>
              <a:t>       </a:t>
            </a:r>
            <a:r>
              <a:rPr lang="en-US" altLang="zh-CN" dirty="0" err="1" smtClean="0"/>
              <a:t>migrateTablet</a:t>
            </a:r>
            <a:r>
              <a:rPr lang="zh-CN" altLang="en-US" dirty="0" smtClean="0"/>
              <a:t>：将</a:t>
            </a:r>
            <a:r>
              <a:rPr lang="en-US" altLang="zh-CN" dirty="0" smtClean="0"/>
              <a:t>tablet</a:t>
            </a:r>
            <a:r>
              <a:rPr lang="zh-CN" altLang="en-US" dirty="0" smtClean="0"/>
              <a:t>从一个服务器节点移到另一个服务器节点。</a:t>
            </a:r>
            <a:endParaRPr lang="en-US" altLang="zh-CN"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105</a:t>
            </a:fld>
            <a:endParaRPr lang="zh-CN" altLang="en-US" dirty="0"/>
          </a:p>
        </p:txBody>
      </p:sp>
    </p:spTree>
    <p:extLst>
      <p:ext uri="{BB962C8B-B14F-4D97-AF65-F5344CB8AC3E}">
        <p14:creationId xmlns:p14="http://schemas.microsoft.com/office/powerpoint/2010/main" val="31628359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3.2.4.6 </a:t>
            </a:r>
            <a:r>
              <a:rPr lang="en-US" altLang="zh-CN" dirty="0"/>
              <a:t>RAMCloud</a:t>
            </a:r>
            <a:r>
              <a:rPr lang="zh-CN" altLang="en-US" dirty="0" smtClean="0"/>
              <a:t>数据操作</a:t>
            </a:r>
            <a:endParaRPr lang="zh-CN" altLang="en-US" dirty="0"/>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a:t>        read:  </a:t>
            </a:r>
            <a:r>
              <a:rPr lang="zh-CN" altLang="en-US" dirty="0"/>
              <a:t>返回表中的某个数据项及其版本号</a:t>
            </a:r>
            <a:endParaRPr lang="en-US" altLang="zh-CN" dirty="0"/>
          </a:p>
          <a:p>
            <a:r>
              <a:rPr lang="en-US" altLang="zh-CN" dirty="0"/>
              <a:t>        write: </a:t>
            </a:r>
            <a:r>
              <a:rPr lang="zh-CN" altLang="en-US" dirty="0"/>
              <a:t>将某个数据项写入表</a:t>
            </a:r>
            <a:r>
              <a:rPr lang="zh-CN" altLang="en-US" dirty="0" smtClean="0"/>
              <a:t>中，如果不存在则创建，存在则新数据项获得更高的版本号。</a:t>
            </a:r>
            <a:endParaRPr lang="en-US" altLang="zh-CN" dirty="0"/>
          </a:p>
          <a:p>
            <a:r>
              <a:rPr lang="en-US" altLang="zh-CN" dirty="0"/>
              <a:t>        delete</a:t>
            </a:r>
            <a:r>
              <a:rPr lang="zh-CN" altLang="en-US" dirty="0"/>
              <a:t>：从表中删除某个</a:t>
            </a:r>
            <a:r>
              <a:rPr lang="zh-CN" altLang="en-US" dirty="0" smtClean="0"/>
              <a:t>数据项</a:t>
            </a:r>
            <a:endParaRPr lang="en-US" altLang="zh-CN" dirty="0" smtClean="0"/>
          </a:p>
          <a:p>
            <a:r>
              <a:rPr lang="en-US" altLang="zh-CN" dirty="0" smtClean="0"/>
              <a:t>        </a:t>
            </a:r>
            <a:r>
              <a:rPr lang="en-US" altLang="zh-CN" dirty="0" err="1" smtClean="0"/>
              <a:t>multiRead</a:t>
            </a:r>
            <a:r>
              <a:rPr lang="zh-CN" altLang="en-US" dirty="0" smtClean="0"/>
              <a:t>：一次返回多个数据项及其版本号</a:t>
            </a:r>
            <a:endParaRPr lang="en-US" altLang="zh-CN" dirty="0" smtClean="0"/>
          </a:p>
          <a:p>
            <a:r>
              <a:rPr lang="en-US" altLang="zh-CN" dirty="0"/>
              <a:t> </a:t>
            </a:r>
            <a:r>
              <a:rPr lang="en-US" altLang="zh-CN" dirty="0" smtClean="0"/>
              <a:t>       </a:t>
            </a:r>
            <a:r>
              <a:rPr lang="en-US" altLang="zh-CN" dirty="0" err="1" smtClean="0"/>
              <a:t>multiWrite</a:t>
            </a:r>
            <a:r>
              <a:rPr lang="en-US" altLang="zh-CN" dirty="0" smtClean="0"/>
              <a:t>: </a:t>
            </a:r>
            <a:r>
              <a:rPr lang="zh-CN" altLang="en-US" dirty="0" smtClean="0"/>
              <a:t>一次写入多个数据项，并返回它们的新版本号</a:t>
            </a:r>
            <a:endParaRPr lang="en-US" altLang="zh-CN" dirty="0" smtClean="0"/>
          </a:p>
          <a:p>
            <a:r>
              <a:rPr lang="en-US" altLang="zh-CN" dirty="0"/>
              <a:t> </a:t>
            </a:r>
            <a:r>
              <a:rPr lang="en-US" altLang="zh-CN" dirty="0" smtClean="0"/>
              <a:t>       </a:t>
            </a:r>
            <a:r>
              <a:rPr lang="en-US" altLang="zh-CN" dirty="0" err="1" smtClean="0"/>
              <a:t>multiDelete</a:t>
            </a:r>
            <a:r>
              <a:rPr lang="en-US" altLang="zh-CN" dirty="0" smtClean="0"/>
              <a:t>: </a:t>
            </a:r>
            <a:r>
              <a:rPr lang="zh-CN" altLang="en-US" dirty="0" smtClean="0"/>
              <a:t>一次删除多个数据项</a:t>
            </a:r>
            <a:r>
              <a:rPr lang="en-US" altLang="zh-CN" dirty="0" smtClean="0"/>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106</a:t>
            </a:fld>
            <a:endParaRPr lang="zh-CN" altLang="en-US" dirty="0"/>
          </a:p>
        </p:txBody>
      </p:sp>
    </p:spTree>
    <p:extLst>
      <p:ext uri="{BB962C8B-B14F-4D97-AF65-F5344CB8AC3E}">
        <p14:creationId xmlns:p14="http://schemas.microsoft.com/office/powerpoint/2010/main" val="24104951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3.2.4.6 </a:t>
            </a:r>
            <a:r>
              <a:rPr lang="en-US" altLang="zh-CN" dirty="0"/>
              <a:t>RAMCloud</a:t>
            </a:r>
            <a:r>
              <a:rPr lang="zh-CN" altLang="en-US" dirty="0" smtClean="0"/>
              <a:t>数据操作</a:t>
            </a:r>
            <a:endParaRPr lang="zh-CN" altLang="en-US" dirty="0"/>
          </a:p>
        </p:txBody>
      </p:sp>
      <p:sp>
        <p:nvSpPr>
          <p:cNvPr id="3" name="内容占位符 2"/>
          <p:cNvSpPr>
            <a:spLocks noGrp="1"/>
          </p:cNvSpPr>
          <p:nvPr>
            <p:ph idx="1"/>
          </p:nvPr>
        </p:nvSpPr>
        <p:spPr>
          <a:xfrm>
            <a:off x="838200" y="1285462"/>
            <a:ext cx="10515600" cy="5226174"/>
          </a:xfrm>
        </p:spPr>
        <p:txBody>
          <a:bodyPr>
            <a:normAutofit/>
          </a:bodyPr>
          <a:lstStyle/>
          <a:p>
            <a:r>
              <a:rPr lang="en-US" altLang="zh-CN" dirty="0"/>
              <a:t>RAMCloud</a:t>
            </a:r>
            <a:r>
              <a:rPr lang="zh-CN" altLang="en-US" dirty="0"/>
              <a:t>提供了针对表数据项的操作</a:t>
            </a:r>
            <a:endParaRPr lang="en-US" altLang="zh-CN" dirty="0"/>
          </a:p>
          <a:p>
            <a:r>
              <a:rPr lang="en-US" altLang="zh-CN" dirty="0" smtClean="0"/>
              <a:t>        </a:t>
            </a:r>
            <a:r>
              <a:rPr lang="en-US" altLang="zh-CN" dirty="0" err="1" smtClean="0"/>
              <a:t>enumerateTable</a:t>
            </a:r>
            <a:r>
              <a:rPr lang="en-US" altLang="zh-CN" dirty="0" smtClean="0"/>
              <a:t>: </a:t>
            </a:r>
            <a:r>
              <a:rPr lang="zh-CN" altLang="en-US" dirty="0" smtClean="0"/>
              <a:t>返回表中的所有数据项及其版本号</a:t>
            </a:r>
            <a:endParaRPr lang="en-US" altLang="zh-CN" dirty="0" smtClean="0"/>
          </a:p>
          <a:p>
            <a:r>
              <a:rPr lang="en-US" altLang="zh-CN" dirty="0"/>
              <a:t> </a:t>
            </a:r>
            <a:r>
              <a:rPr lang="en-US" altLang="zh-CN" dirty="0" smtClean="0"/>
              <a:t>       </a:t>
            </a:r>
            <a:r>
              <a:rPr lang="en-US" altLang="zh-CN" dirty="0" err="1" smtClean="0"/>
              <a:t>conditionalWrite</a:t>
            </a:r>
            <a:r>
              <a:rPr lang="en-US" altLang="zh-CN" dirty="0" smtClean="0"/>
              <a:t>: </a:t>
            </a:r>
            <a:r>
              <a:rPr lang="zh-CN" altLang="en-US" dirty="0" smtClean="0"/>
              <a:t>仅当数据项的版本号小于给定值时才写入。出于并发控制目的，用于确保上次读取之后没有其他用户修改过。</a:t>
            </a:r>
            <a:endParaRPr lang="en-US" altLang="zh-CN" dirty="0" smtClean="0"/>
          </a:p>
          <a:p>
            <a:r>
              <a:rPr lang="en-US" altLang="zh-CN" dirty="0"/>
              <a:t> </a:t>
            </a:r>
            <a:r>
              <a:rPr lang="en-US" altLang="zh-CN" dirty="0" smtClean="0"/>
              <a:t>       increment: </a:t>
            </a:r>
            <a:r>
              <a:rPr lang="zh-CN" altLang="en-US" dirty="0" smtClean="0"/>
              <a:t>将数据项的值作为数字自动进行加法操作，增量由参数</a:t>
            </a:r>
            <a:r>
              <a:rPr lang="en-US" altLang="zh-CN" dirty="0" smtClean="0"/>
              <a:t>amount</a:t>
            </a:r>
            <a:r>
              <a:rPr lang="zh-CN" altLang="en-US" dirty="0" smtClean="0"/>
              <a:t>决定。</a:t>
            </a:r>
            <a:r>
              <a:rPr lang="en-US" altLang="zh-CN" dirty="0" smtClean="0"/>
              <a:t>     </a:t>
            </a:r>
            <a:r>
              <a:rPr lang="en-US" altLang="zh-CN" dirty="0" smtClean="0">
                <a:latin typeface="+mn-ea"/>
                <a:cs typeface="+mn-ea"/>
              </a:rPr>
              <a:t>         </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107</a:t>
            </a:fld>
            <a:endParaRPr lang="zh-CN" altLang="en-US" dirty="0"/>
          </a:p>
        </p:txBody>
      </p:sp>
    </p:spTree>
    <p:extLst>
      <p:ext uri="{BB962C8B-B14F-4D97-AF65-F5344CB8AC3E}">
        <p14:creationId xmlns:p14="http://schemas.microsoft.com/office/powerpoint/2010/main" val="23048770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4"/>
            <a:ext cx="10515600" cy="920336"/>
          </a:xfrm>
        </p:spPr>
        <p:txBody>
          <a:bodyPr/>
          <a:lstStyle/>
          <a:p>
            <a:r>
              <a:rPr lang="en-US" altLang="zh-CN" dirty="0"/>
              <a:t>3.2 </a:t>
            </a:r>
            <a:r>
              <a:rPr lang="zh-CN" altLang="en-US" dirty="0" smtClean="0"/>
              <a:t>键值对模型实际系统</a:t>
            </a:r>
            <a:endParaRPr lang="zh-CN" altLang="en-US" dirty="0"/>
          </a:p>
        </p:txBody>
      </p:sp>
      <p:sp>
        <p:nvSpPr>
          <p:cNvPr id="3" name="内容占位符 2"/>
          <p:cNvSpPr>
            <a:spLocks noGrp="1"/>
          </p:cNvSpPr>
          <p:nvPr>
            <p:ph idx="1"/>
          </p:nvPr>
        </p:nvSpPr>
        <p:spPr>
          <a:xfrm>
            <a:off x="865910" y="745131"/>
            <a:ext cx="10515600" cy="5835778"/>
          </a:xfrm>
        </p:spPr>
        <p:txBody>
          <a:bodyPr>
            <a:noAutofit/>
          </a:bodyPr>
          <a:lstStyle/>
          <a:p>
            <a:r>
              <a:rPr lang="en-US" altLang="zh-CN" sz="2400" b="1" dirty="0" smtClean="0"/>
              <a:t>3.2.5 </a:t>
            </a:r>
            <a:r>
              <a:rPr lang="en-US" altLang="zh-CN" sz="2400" b="1" dirty="0" err="1" smtClean="0"/>
              <a:t>Bigtable</a:t>
            </a:r>
            <a:endParaRPr lang="en-US" altLang="zh-CN" sz="2400" b="1" dirty="0" smtClean="0"/>
          </a:p>
          <a:p>
            <a:r>
              <a:rPr lang="en-US" altLang="zh-CN" sz="2400" dirty="0" smtClean="0"/>
              <a:t>       </a:t>
            </a:r>
            <a:r>
              <a:rPr lang="en-US" altLang="zh-CN" sz="2400" dirty="0" err="1" smtClean="0"/>
              <a:t>Bigtable</a:t>
            </a:r>
            <a:r>
              <a:rPr lang="zh-CN" altLang="en-US" sz="2400" dirty="0"/>
              <a:t>分布式数据存储系统是</a:t>
            </a:r>
            <a:r>
              <a:rPr lang="en-US" altLang="zh-CN" sz="2400" dirty="0"/>
              <a:t>Google</a:t>
            </a:r>
            <a:r>
              <a:rPr lang="zh-CN" altLang="en-US" sz="2400" dirty="0"/>
              <a:t>为其</a:t>
            </a:r>
            <a:r>
              <a:rPr lang="zh-CN" altLang="en-US" sz="2400" dirty="0" smtClean="0"/>
              <a:t>内部</a:t>
            </a:r>
            <a:r>
              <a:rPr lang="en-US" altLang="zh-CN" sz="2400" dirty="0" smtClean="0"/>
              <a:t>PB</a:t>
            </a:r>
            <a:r>
              <a:rPr lang="zh-CN" altLang="en-US" sz="2400" dirty="0" smtClean="0"/>
              <a:t>级海量</a:t>
            </a:r>
            <a:r>
              <a:rPr lang="zh-CN" altLang="en-US" sz="2400" dirty="0"/>
              <a:t>的结构化数据开发的云存储技术</a:t>
            </a:r>
            <a:r>
              <a:rPr lang="zh-CN" altLang="en-US" sz="2400" dirty="0" smtClean="0"/>
              <a:t>，</a:t>
            </a:r>
            <a:r>
              <a:rPr lang="zh-CN" altLang="en-US" sz="2400" dirty="0"/>
              <a:t>于</a:t>
            </a:r>
            <a:r>
              <a:rPr lang="en-US" altLang="zh-CN" sz="2400" dirty="0"/>
              <a:t>2005</a:t>
            </a:r>
            <a:r>
              <a:rPr lang="zh-CN" altLang="en-US" sz="2400" dirty="0"/>
              <a:t>年</a:t>
            </a:r>
            <a:r>
              <a:rPr lang="en-US" altLang="zh-CN" sz="2400" dirty="0"/>
              <a:t>4</a:t>
            </a:r>
            <a:r>
              <a:rPr lang="zh-CN" altLang="en-US" sz="2400" dirty="0"/>
              <a:t>月投入使用，</a:t>
            </a:r>
            <a:r>
              <a:rPr lang="zh-CN" altLang="en-US" sz="2400" dirty="0" smtClean="0"/>
              <a:t>是</a:t>
            </a:r>
            <a:r>
              <a:rPr lang="en-US" altLang="zh-CN" sz="2400" dirty="0"/>
              <a:t>Google</a:t>
            </a:r>
            <a:r>
              <a:rPr lang="zh-CN" altLang="en-US" sz="2400" dirty="0"/>
              <a:t>的第三项云计算关键技术</a:t>
            </a:r>
            <a:r>
              <a:rPr lang="zh-CN" altLang="en-US" sz="2400" dirty="0" smtClean="0"/>
              <a:t>，能部署在上千台机器上，是</a:t>
            </a:r>
            <a:r>
              <a:rPr lang="zh-CN" altLang="en-US" sz="2400" dirty="0"/>
              <a:t>所有云时代分布式存储系统的开发</a:t>
            </a:r>
            <a:r>
              <a:rPr lang="zh-CN" altLang="en-US" sz="2400" dirty="0" smtClean="0"/>
              <a:t>蓝本。</a:t>
            </a:r>
            <a:endParaRPr lang="en-US" altLang="zh-CN" sz="2400" dirty="0" smtClean="0"/>
          </a:p>
          <a:p>
            <a:r>
              <a:rPr lang="en-US" altLang="zh-CN" sz="2400" dirty="0" smtClean="0"/>
              <a:t>       2006</a:t>
            </a:r>
            <a:r>
              <a:rPr lang="zh-CN" altLang="en-US" sz="2400" dirty="0"/>
              <a:t>年的</a:t>
            </a:r>
            <a:r>
              <a:rPr lang="en-US" altLang="zh-CN" sz="2400" dirty="0" smtClean="0"/>
              <a:t>OSDI(</a:t>
            </a:r>
            <a:r>
              <a:rPr lang="en-US" altLang="zh-CN" sz="2400" dirty="0"/>
              <a:t>USENIX Symposium on Operating Systems Design and Implementation</a:t>
            </a:r>
            <a:r>
              <a:rPr lang="en-US" altLang="zh-CN" sz="2400" dirty="0" smtClean="0"/>
              <a:t>)</a:t>
            </a:r>
            <a:r>
              <a:rPr lang="zh-CN" altLang="en-US" sz="2400" dirty="0" smtClean="0"/>
              <a:t>有</a:t>
            </a:r>
            <a:r>
              <a:rPr lang="zh-CN" altLang="en-US" sz="2400" dirty="0"/>
              <a:t>两篇</a:t>
            </a:r>
            <a:r>
              <a:rPr lang="en-US" altLang="zh-CN" sz="2400" dirty="0"/>
              <a:t>google</a:t>
            </a:r>
            <a:r>
              <a:rPr lang="zh-CN" altLang="en-US" sz="2400" dirty="0"/>
              <a:t>的论文，分别是</a:t>
            </a:r>
            <a:r>
              <a:rPr lang="en-US" altLang="zh-CN" sz="2400" dirty="0" err="1"/>
              <a:t>BigTable</a:t>
            </a:r>
            <a:r>
              <a:rPr lang="zh-CN" altLang="en-US" sz="2400" dirty="0"/>
              <a:t>和</a:t>
            </a:r>
            <a:r>
              <a:rPr lang="en-US" altLang="zh-CN" sz="2400" dirty="0"/>
              <a:t>Chubby</a:t>
            </a:r>
            <a:r>
              <a:rPr lang="zh-CN" altLang="en-US" sz="2400" dirty="0"/>
              <a:t>。</a:t>
            </a:r>
            <a:r>
              <a:rPr lang="en-US" altLang="zh-CN" sz="2400" dirty="0"/>
              <a:t>Chubby</a:t>
            </a:r>
            <a:r>
              <a:rPr lang="zh-CN" altLang="en-US" sz="2400" dirty="0"/>
              <a:t>是一个分布式锁服务，基于</a:t>
            </a:r>
            <a:r>
              <a:rPr lang="en-US" altLang="zh-CN" sz="2400" dirty="0" err="1"/>
              <a:t>Paxos</a:t>
            </a:r>
            <a:r>
              <a:rPr lang="zh-CN" altLang="en-US" sz="2400" dirty="0"/>
              <a:t>算法；</a:t>
            </a:r>
            <a:r>
              <a:rPr lang="en-US" altLang="zh-CN" sz="2400" dirty="0" err="1"/>
              <a:t>BigTable</a:t>
            </a:r>
            <a:r>
              <a:rPr lang="zh-CN" altLang="en-US" sz="2400" dirty="0"/>
              <a:t>是一个用于管理结构化数据的分布式存储系统，构建在</a:t>
            </a:r>
            <a:r>
              <a:rPr lang="en-US" altLang="zh-CN" sz="2400" b="1" dirty="0"/>
              <a:t>GFS</a:t>
            </a:r>
            <a:r>
              <a:rPr lang="zh-CN" altLang="en-US" sz="2400" b="1" dirty="0"/>
              <a:t>、</a:t>
            </a:r>
            <a:r>
              <a:rPr lang="en-US" altLang="zh-CN" sz="2400" b="1" dirty="0"/>
              <a:t>Chubby</a:t>
            </a:r>
            <a:r>
              <a:rPr lang="zh-CN" altLang="en-US" sz="2400" b="1" dirty="0"/>
              <a:t>、</a:t>
            </a:r>
            <a:r>
              <a:rPr lang="en-US" altLang="zh-CN" sz="2400" b="1" dirty="0" err="1"/>
              <a:t>SSTable</a:t>
            </a:r>
            <a:r>
              <a:rPr lang="zh-CN" altLang="en-US" sz="2400" dirty="0"/>
              <a:t>等</a:t>
            </a:r>
            <a:r>
              <a:rPr lang="en-US" altLang="zh-CN" sz="2400" dirty="0"/>
              <a:t>google</a:t>
            </a:r>
            <a:r>
              <a:rPr lang="zh-CN" altLang="en-US" sz="2400" dirty="0"/>
              <a:t>技术之上</a:t>
            </a:r>
            <a:r>
              <a:rPr lang="zh-CN" altLang="en-US" sz="2400" dirty="0" smtClean="0"/>
              <a:t>。 </a:t>
            </a:r>
            <a:endParaRPr lang="zh-CN" altLang="en-US" sz="2400" dirty="0"/>
          </a:p>
          <a:p>
            <a:r>
              <a:rPr lang="en-US" altLang="zh-CN" sz="2400" dirty="0" smtClean="0"/>
              <a:t>       </a:t>
            </a:r>
            <a:r>
              <a:rPr lang="en-US" altLang="zh-CN" sz="2400" dirty="0" err="1" smtClean="0"/>
              <a:t>Bigtable</a:t>
            </a:r>
            <a:r>
              <a:rPr lang="zh-CN" altLang="en-US" sz="2400" dirty="0"/>
              <a:t>为</a:t>
            </a:r>
            <a:r>
              <a:rPr lang="en-US" altLang="zh-CN" sz="2400" dirty="0"/>
              <a:t>Google60</a:t>
            </a:r>
            <a:r>
              <a:rPr lang="zh-CN" altLang="en-US" sz="2400" dirty="0"/>
              <a:t>多种产品和项目提供存储和获取结构化数据的支撑平台，其中包括</a:t>
            </a:r>
            <a:r>
              <a:rPr lang="zh-CN" altLang="en-US" sz="2400" dirty="0" smtClean="0"/>
              <a:t>有</a:t>
            </a:r>
            <a:r>
              <a:rPr lang="zh-CN" altLang="zh-CN" sz="2400" dirty="0">
                <a:latin typeface="+mn-ea"/>
                <a:cs typeface="+mn-ea"/>
                <a:sym typeface="+mn-ea"/>
              </a:rPr>
              <a:t>包括WEB索引、Google地球和Google</a:t>
            </a:r>
            <a:r>
              <a:rPr lang="zh-CN" altLang="zh-CN" sz="2400" dirty="0" smtClean="0">
                <a:latin typeface="+mn-ea"/>
                <a:cs typeface="+mn-ea"/>
                <a:sym typeface="+mn-ea"/>
              </a:rPr>
              <a:t>金融</a:t>
            </a:r>
            <a:r>
              <a:rPr lang="zh-CN" altLang="en-US" sz="2400" dirty="0" smtClean="0"/>
              <a:t>等</a:t>
            </a:r>
            <a:r>
              <a:rPr lang="zh-CN" altLang="en-US" sz="2400" dirty="0"/>
              <a:t>，而且在</a:t>
            </a:r>
            <a:r>
              <a:rPr lang="en-US" altLang="zh-CN" sz="2400" dirty="0"/>
              <a:t>Google</a:t>
            </a:r>
            <a:r>
              <a:rPr lang="zh-CN" altLang="en-US" sz="2400" dirty="0"/>
              <a:t>内部至少运行着</a:t>
            </a:r>
            <a:r>
              <a:rPr lang="en-US" altLang="zh-CN" sz="2400" dirty="0"/>
              <a:t>500</a:t>
            </a:r>
            <a:r>
              <a:rPr lang="zh-CN" altLang="en-US" sz="2400" dirty="0"/>
              <a:t>个</a:t>
            </a:r>
            <a:r>
              <a:rPr lang="en-US" altLang="zh-CN" sz="2400" dirty="0" err="1"/>
              <a:t>Bigtable</a:t>
            </a:r>
            <a:r>
              <a:rPr lang="zh-CN" altLang="en-US" sz="2400" dirty="0"/>
              <a:t>集群</a:t>
            </a:r>
            <a:r>
              <a:rPr lang="zh-CN" altLang="en-US" sz="2400" baseline="30000" dirty="0"/>
              <a:t> </a:t>
            </a:r>
            <a:r>
              <a:rPr lang="zh-CN" altLang="en-US" sz="2400" dirty="0" smtClean="0"/>
              <a:t>。</a:t>
            </a:r>
            <a:r>
              <a:rPr lang="en-US" altLang="zh-CN" sz="2400" dirty="0" smtClean="0"/>
              <a:t>      </a:t>
            </a:r>
            <a:endParaRPr lang="en-US" altLang="zh-CN" sz="2400" dirty="0" smtClean="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13414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smtClean="0">
                <a:solidFill>
                  <a:prstClr val="black"/>
                </a:solidFill>
                <a:cs typeface="+mn-cs"/>
              </a:rPr>
              <a:t>3.2.5.1 </a:t>
            </a:r>
            <a:r>
              <a:rPr lang="en-US" altLang="zh-CN" sz="2400" b="1" dirty="0" err="1" smtClean="0">
                <a:solidFill>
                  <a:prstClr val="black"/>
                </a:solidFill>
                <a:cs typeface="+mn-cs"/>
              </a:rPr>
              <a:t>Bigtable</a:t>
            </a:r>
            <a:r>
              <a:rPr lang="zh-CN" altLang="en-US" sz="2400" b="1" dirty="0" smtClean="0">
                <a:solidFill>
                  <a:prstClr val="black"/>
                </a:solidFill>
                <a:cs typeface="+mn-cs"/>
              </a:rPr>
              <a:t>基本特征</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515600" cy="5356498"/>
          </a:xfrm>
        </p:spPr>
        <p:txBody>
          <a:bodyPr>
            <a:normAutofit/>
          </a:bodyPr>
          <a:lstStyle/>
          <a:p>
            <a:r>
              <a:rPr lang="en-US" altLang="zh-CN" sz="2400" dirty="0" smtClean="0"/>
              <a:t>       </a:t>
            </a:r>
            <a:r>
              <a:rPr lang="en-US" altLang="zh-CN" sz="2400" dirty="0" err="1" smtClean="0"/>
              <a:t>Bigtable</a:t>
            </a:r>
            <a:r>
              <a:rPr lang="zh-CN" altLang="en-US" sz="2400" dirty="0"/>
              <a:t>具有高可靠性、高性能、可伸缩等特性，借鉴了并行数据库和内存数据库的一些特性，但</a:t>
            </a:r>
            <a:r>
              <a:rPr lang="en-US" altLang="zh-CN" sz="2400" dirty="0" err="1"/>
              <a:t>Bigtable</a:t>
            </a:r>
            <a:r>
              <a:rPr lang="zh-CN" altLang="en-US" sz="2400" dirty="0"/>
              <a:t>提供了一个完全不同</a:t>
            </a:r>
            <a:r>
              <a:rPr lang="zh-CN" altLang="en-US" sz="2400" dirty="0" smtClean="0"/>
              <a:t>接口</a:t>
            </a:r>
            <a:r>
              <a:rPr lang="zh-CN" altLang="en-US" sz="2400" dirty="0"/>
              <a:t> </a:t>
            </a:r>
            <a:r>
              <a:rPr lang="zh-CN" altLang="en-US" sz="2400" dirty="0" smtClean="0"/>
              <a:t>。</a:t>
            </a:r>
            <a:endParaRPr lang="en-US" altLang="zh-CN" sz="2400" dirty="0" smtClean="0"/>
          </a:p>
          <a:p>
            <a:r>
              <a:rPr lang="en-US" altLang="zh-CN" sz="2400" dirty="0" smtClean="0"/>
              <a:t>       </a:t>
            </a:r>
            <a:r>
              <a:rPr lang="en-US" altLang="zh-CN" sz="2400" dirty="0" err="1"/>
              <a:t>Bigtable</a:t>
            </a:r>
            <a:r>
              <a:rPr lang="zh-CN" altLang="en-US" sz="2400" dirty="0"/>
              <a:t>不是关系型数据库， </a:t>
            </a:r>
            <a:r>
              <a:rPr lang="zh-CN" altLang="en-US" sz="2400" dirty="0" smtClean="0"/>
              <a:t>只是沿用</a:t>
            </a:r>
            <a:r>
              <a:rPr lang="zh-CN" altLang="en-US" sz="2400" dirty="0"/>
              <a:t>了很多关系型数据库的术语，像</a:t>
            </a:r>
            <a:r>
              <a:rPr lang="en-US" altLang="zh-CN" sz="2400" dirty="0"/>
              <a:t>table</a:t>
            </a:r>
            <a:r>
              <a:rPr lang="zh-CN" altLang="en-US" sz="2400" dirty="0"/>
              <a:t>（表）、</a:t>
            </a:r>
            <a:r>
              <a:rPr lang="en-US" altLang="zh-CN" sz="2400" dirty="0"/>
              <a:t>row</a:t>
            </a:r>
            <a:r>
              <a:rPr lang="zh-CN" altLang="en-US" sz="2400" dirty="0"/>
              <a:t>（行）、</a:t>
            </a:r>
            <a:r>
              <a:rPr lang="en-US" altLang="zh-CN" sz="2400" dirty="0"/>
              <a:t>column</a:t>
            </a:r>
            <a:r>
              <a:rPr lang="zh-CN" altLang="en-US" sz="2400" dirty="0"/>
              <a:t>（列）</a:t>
            </a:r>
            <a:r>
              <a:rPr lang="zh-CN" altLang="en-US" sz="2400" dirty="0" smtClean="0"/>
              <a:t>等，但它不</a:t>
            </a:r>
            <a:r>
              <a:rPr lang="zh-CN" altLang="en-US" sz="2400" dirty="0"/>
              <a:t>支持完整的关系数据模型， </a:t>
            </a:r>
            <a:r>
              <a:rPr lang="zh-CN" altLang="en-US" sz="2400" dirty="0" smtClean="0"/>
              <a:t>而是为</a:t>
            </a:r>
            <a:r>
              <a:rPr lang="zh-CN" altLang="en-US" sz="2400" dirty="0"/>
              <a:t>用户提供了简单的数据模型</a:t>
            </a:r>
            <a:r>
              <a:rPr lang="zh-CN" altLang="en-US" sz="2400" dirty="0" smtClean="0"/>
              <a:t>，并且使</a:t>
            </a:r>
            <a:r>
              <a:rPr lang="zh-CN" altLang="en-US" sz="2400" dirty="0"/>
              <a:t>客户可以动态控制数据的分布和</a:t>
            </a:r>
            <a:r>
              <a:rPr lang="zh-CN" altLang="en-US" sz="2400" dirty="0" smtClean="0"/>
              <a:t>格式。</a:t>
            </a:r>
            <a:r>
              <a:rPr lang="zh-CN" altLang="en-US" sz="2400" dirty="0"/>
              <a:t>  </a:t>
            </a:r>
            <a:endParaRPr lang="en-US" altLang="zh-CN" sz="2400" dirty="0" smtClean="0"/>
          </a:p>
          <a:p>
            <a:r>
              <a:rPr lang="zh-CN" altLang="en-US" sz="2400" dirty="0" smtClean="0"/>
              <a:t>       本质</a:t>
            </a:r>
            <a:r>
              <a:rPr lang="zh-CN" altLang="en-US" sz="2400" dirty="0"/>
              <a:t>上说，</a:t>
            </a:r>
            <a:r>
              <a:rPr lang="en-US" altLang="zh-CN" sz="2400" dirty="0" err="1"/>
              <a:t>Bigtable</a:t>
            </a:r>
            <a:r>
              <a:rPr lang="zh-CN" altLang="en-US" sz="2400" dirty="0"/>
              <a:t>是一个键值（</a:t>
            </a:r>
            <a:r>
              <a:rPr lang="en-US" altLang="zh-CN" sz="2400" dirty="0"/>
              <a:t>key-value</a:t>
            </a:r>
            <a:r>
              <a:rPr lang="zh-CN" altLang="en-US" sz="2400" dirty="0"/>
              <a:t>）</a:t>
            </a:r>
            <a:r>
              <a:rPr lang="zh-CN" altLang="en-US" sz="2400" dirty="0" smtClean="0"/>
              <a:t>映射，是</a:t>
            </a:r>
            <a:r>
              <a:rPr lang="zh-CN" altLang="en-US" sz="2400" dirty="0"/>
              <a:t>一个稀疏的，分布式的，持久化的，多维的排序映射</a:t>
            </a:r>
            <a:r>
              <a:rPr lang="zh-CN" altLang="en-US" sz="2400" dirty="0" smtClean="0"/>
              <a:t>。</a:t>
            </a:r>
            <a:endParaRPr lang="en-US" altLang="zh-CN" sz="2400" dirty="0" smtClean="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8589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zh-CN" altLang="en-US" dirty="0"/>
              <a:t>键值对模型应用现状</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pic>
        <p:nvPicPr>
          <p:cNvPr id="11" name="图片 10"/>
          <p:cNvPicPr>
            <a:picLocks noChangeAspect="1"/>
          </p:cNvPicPr>
          <p:nvPr/>
        </p:nvPicPr>
        <p:blipFill>
          <a:blip r:embed="rId2"/>
          <a:stretch>
            <a:fillRect/>
          </a:stretch>
        </p:blipFill>
        <p:spPr>
          <a:xfrm>
            <a:off x="611376" y="1070164"/>
            <a:ext cx="1090712" cy="976722"/>
          </a:xfrm>
          <a:prstGeom prst="rect">
            <a:avLst/>
          </a:prstGeom>
        </p:spPr>
      </p:pic>
      <p:sp>
        <p:nvSpPr>
          <p:cNvPr id="12" name="矩形 11"/>
          <p:cNvSpPr/>
          <p:nvPr/>
        </p:nvSpPr>
        <p:spPr>
          <a:xfrm>
            <a:off x="1939462" y="1322394"/>
            <a:ext cx="9414338" cy="2308324"/>
          </a:xfrm>
          <a:prstGeom prst="rect">
            <a:avLst/>
          </a:prstGeom>
        </p:spPr>
        <p:txBody>
          <a:bodyPr wrap="square">
            <a:spAutoFit/>
          </a:bodyPr>
          <a:lstStyle/>
          <a:p>
            <a:pPr>
              <a:lnSpc>
                <a:spcPct val="120000"/>
              </a:lnSpc>
            </a:pPr>
            <a:r>
              <a:rPr lang="en-US" altLang="zh-CN" sz="2400" kern="0" dirty="0">
                <a:latin typeface="微软雅黑" panose="020B0503020204020204" pitchFamily="34" charset="-122"/>
                <a:ea typeface="微软雅黑" panose="020B0503020204020204" pitchFamily="34" charset="-122"/>
                <a:cs typeface="+mn-ea"/>
              </a:rPr>
              <a:t>VMware</a:t>
            </a:r>
            <a:r>
              <a:rPr lang="zh-CN" altLang="en-US" sz="2400" kern="0" dirty="0" smtClean="0">
                <a:latin typeface="微软雅黑" panose="020B0503020204020204" pitchFamily="34" charset="-122"/>
                <a:ea typeface="微软雅黑" panose="020B0503020204020204" pitchFamily="34" charset="-122"/>
                <a:cs typeface="+mn-ea"/>
              </a:rPr>
              <a:t>，一个</a:t>
            </a:r>
            <a:r>
              <a:rPr lang="zh-CN" altLang="zh-CN" sz="2400" kern="0" dirty="0" smtClean="0">
                <a:latin typeface="微软雅黑" panose="020B0503020204020204" pitchFamily="34" charset="-122"/>
                <a:ea typeface="微软雅黑" panose="020B0503020204020204" pitchFamily="34" charset="-122"/>
                <a:cs typeface="+mn-ea"/>
              </a:rPr>
              <a:t>开</a:t>
            </a:r>
            <a:r>
              <a:rPr lang="zh-CN" altLang="zh-CN" sz="2400" kern="0" dirty="0">
                <a:latin typeface="微软雅黑" panose="020B0503020204020204" pitchFamily="34" charset="-122"/>
                <a:ea typeface="微软雅黑" panose="020B0503020204020204" pitchFamily="34" charset="-122"/>
                <a:cs typeface="+mn-ea"/>
              </a:rPr>
              <a:t>源的使用</a:t>
            </a:r>
            <a:r>
              <a:rPr lang="en-US" altLang="zh-CN" sz="2400" kern="0" dirty="0">
                <a:latin typeface="微软雅黑" panose="020B0503020204020204" pitchFamily="34" charset="-122"/>
                <a:ea typeface="微软雅黑" panose="020B0503020204020204" pitchFamily="34" charset="-122"/>
                <a:cs typeface="+mn-ea"/>
              </a:rPr>
              <a:t>ANSI C</a:t>
            </a:r>
            <a:r>
              <a:rPr lang="zh-CN" altLang="zh-CN" sz="2400" kern="0" dirty="0">
                <a:latin typeface="微软雅黑" panose="020B0503020204020204" pitchFamily="34" charset="-122"/>
                <a:ea typeface="微软雅黑" panose="020B0503020204020204" pitchFamily="34" charset="-122"/>
                <a:cs typeface="+mn-ea"/>
              </a:rPr>
              <a:t>语言编写、支持网络、可基于内存亦可持久化的日志型、键值对数据库，并提供多种语言的</a:t>
            </a:r>
            <a:r>
              <a:rPr lang="en-US" altLang="zh-CN" sz="2400" kern="0" dirty="0">
                <a:latin typeface="微软雅黑" panose="020B0503020204020204" pitchFamily="34" charset="-122"/>
                <a:ea typeface="微软雅黑" panose="020B0503020204020204" pitchFamily="34" charset="-122"/>
                <a:cs typeface="+mn-ea"/>
              </a:rPr>
              <a:t>API</a:t>
            </a:r>
            <a:r>
              <a:rPr lang="zh-CN" altLang="zh-CN" sz="2400" kern="0" dirty="0">
                <a:latin typeface="微软雅黑" panose="020B0503020204020204" pitchFamily="34" charset="-122"/>
                <a:ea typeface="微软雅黑" panose="020B0503020204020204" pitchFamily="34" charset="-122"/>
                <a:cs typeface="+mn-ea"/>
              </a:rPr>
              <a:t>。从</a:t>
            </a:r>
            <a:r>
              <a:rPr lang="en-US" altLang="zh-CN" sz="2400" kern="0" dirty="0">
                <a:latin typeface="微软雅黑" panose="020B0503020204020204" pitchFamily="34" charset="-122"/>
                <a:ea typeface="微软雅黑" panose="020B0503020204020204" pitchFamily="34" charset="-122"/>
                <a:cs typeface="+mn-ea"/>
              </a:rPr>
              <a:t>2010</a:t>
            </a:r>
            <a:r>
              <a:rPr lang="zh-CN" altLang="zh-CN" sz="2400" kern="0" dirty="0">
                <a:latin typeface="微软雅黑" panose="020B0503020204020204" pitchFamily="34" charset="-122"/>
                <a:ea typeface="微软雅黑" panose="020B0503020204020204" pitchFamily="34" charset="-122"/>
                <a:cs typeface="+mn-ea"/>
              </a:rPr>
              <a:t>年</a:t>
            </a:r>
            <a:r>
              <a:rPr lang="en-US" altLang="zh-CN" sz="2400" kern="0" dirty="0">
                <a:latin typeface="微软雅黑" panose="020B0503020204020204" pitchFamily="34" charset="-122"/>
                <a:ea typeface="微软雅黑" panose="020B0503020204020204" pitchFamily="34" charset="-122"/>
                <a:cs typeface="+mn-ea"/>
              </a:rPr>
              <a:t>3</a:t>
            </a:r>
            <a:r>
              <a:rPr lang="zh-CN" altLang="zh-CN" sz="2400" kern="0" dirty="0">
                <a:latin typeface="微软雅黑" panose="020B0503020204020204" pitchFamily="34" charset="-122"/>
                <a:ea typeface="微软雅黑" panose="020B0503020204020204" pitchFamily="34" charset="-122"/>
                <a:cs typeface="+mn-ea"/>
              </a:rPr>
              <a:t>月</a:t>
            </a:r>
            <a:r>
              <a:rPr lang="en-US" altLang="zh-CN" sz="2400" kern="0" dirty="0">
                <a:latin typeface="微软雅黑" panose="020B0503020204020204" pitchFamily="34" charset="-122"/>
                <a:ea typeface="微软雅黑" panose="020B0503020204020204" pitchFamily="34" charset="-122"/>
                <a:cs typeface="+mn-ea"/>
              </a:rPr>
              <a:t>15</a:t>
            </a:r>
            <a:r>
              <a:rPr lang="zh-CN" altLang="zh-CN" sz="2400" kern="0" dirty="0">
                <a:latin typeface="微软雅黑" panose="020B0503020204020204" pitchFamily="34" charset="-122"/>
                <a:ea typeface="微软雅黑" panose="020B0503020204020204" pitchFamily="34" charset="-122"/>
                <a:cs typeface="+mn-ea"/>
              </a:rPr>
              <a:t>日起，</a:t>
            </a:r>
            <a:r>
              <a:rPr lang="en-US" altLang="zh-CN" sz="2400" kern="0" dirty="0" err="1">
                <a:latin typeface="微软雅黑" panose="020B0503020204020204" pitchFamily="34" charset="-122"/>
                <a:ea typeface="微软雅黑" panose="020B0503020204020204" pitchFamily="34" charset="-122"/>
                <a:cs typeface="+mn-ea"/>
              </a:rPr>
              <a:t>Redis</a:t>
            </a:r>
            <a:r>
              <a:rPr lang="zh-CN" altLang="zh-CN" sz="2400" kern="0" dirty="0">
                <a:latin typeface="微软雅黑" panose="020B0503020204020204" pitchFamily="34" charset="-122"/>
                <a:ea typeface="微软雅黑" panose="020B0503020204020204" pitchFamily="34" charset="-122"/>
                <a:cs typeface="+mn-ea"/>
              </a:rPr>
              <a:t>的开发工作由</a:t>
            </a:r>
            <a:r>
              <a:rPr lang="en-US" altLang="zh-CN" sz="2400" kern="0" dirty="0">
                <a:latin typeface="微软雅黑" panose="020B0503020204020204" pitchFamily="34" charset="-122"/>
                <a:ea typeface="微软雅黑" panose="020B0503020204020204" pitchFamily="34" charset="-122"/>
                <a:cs typeface="+mn-ea"/>
              </a:rPr>
              <a:t>VMware</a:t>
            </a:r>
            <a:r>
              <a:rPr lang="zh-CN" altLang="zh-CN" sz="2400" kern="0" dirty="0">
                <a:latin typeface="微软雅黑" panose="020B0503020204020204" pitchFamily="34" charset="-122"/>
                <a:ea typeface="微软雅黑" panose="020B0503020204020204" pitchFamily="34" charset="-122"/>
                <a:cs typeface="+mn-ea"/>
              </a:rPr>
              <a:t>主持。目前新浪微博、传媒巨头</a:t>
            </a:r>
            <a:r>
              <a:rPr lang="en-US" altLang="zh-CN" sz="2400" kern="0" dirty="0">
                <a:latin typeface="微软雅黑" panose="020B0503020204020204" pitchFamily="34" charset="-122"/>
                <a:ea typeface="微软雅黑" panose="020B0503020204020204" pitchFamily="34" charset="-122"/>
                <a:cs typeface="+mn-ea"/>
              </a:rPr>
              <a:t>Viacom</a:t>
            </a:r>
            <a:r>
              <a:rPr lang="zh-CN" altLang="zh-CN" sz="2400" kern="0" dirty="0">
                <a:latin typeface="微软雅黑" panose="020B0503020204020204" pitchFamily="34" charset="-122"/>
                <a:ea typeface="微软雅黑" panose="020B0503020204020204" pitchFamily="34" charset="-122"/>
                <a:cs typeface="+mn-ea"/>
              </a:rPr>
              <a:t>及图片分享领域佼佼者</a:t>
            </a:r>
            <a:r>
              <a:rPr lang="en-US" altLang="zh-CN" sz="2400" kern="0" dirty="0">
                <a:latin typeface="微软雅黑" panose="020B0503020204020204" pitchFamily="34" charset="-122"/>
                <a:ea typeface="微软雅黑" panose="020B0503020204020204" pitchFamily="34" charset="-122"/>
                <a:cs typeface="+mn-ea"/>
              </a:rPr>
              <a:t>Pinterest</a:t>
            </a:r>
            <a:r>
              <a:rPr lang="zh-CN" altLang="zh-CN" sz="2400" kern="0" dirty="0">
                <a:latin typeface="微软雅黑" panose="020B0503020204020204" pitchFamily="34" charset="-122"/>
                <a:ea typeface="微软雅黑" panose="020B0503020204020204" pitchFamily="34" charset="-122"/>
                <a:cs typeface="+mn-ea"/>
              </a:rPr>
              <a:t>等都采用</a:t>
            </a:r>
            <a:r>
              <a:rPr lang="en-US" altLang="zh-CN" sz="2400" kern="0" dirty="0" err="1">
                <a:latin typeface="微软雅黑" panose="020B0503020204020204" pitchFamily="34" charset="-122"/>
                <a:ea typeface="微软雅黑" panose="020B0503020204020204" pitchFamily="34" charset="-122"/>
                <a:cs typeface="+mn-ea"/>
              </a:rPr>
              <a:t>Redis</a:t>
            </a:r>
            <a:r>
              <a:rPr lang="zh-CN" altLang="zh-CN" sz="2400" kern="0" dirty="0">
                <a:latin typeface="微软雅黑" panose="020B0503020204020204" pitchFamily="34" charset="-122"/>
                <a:ea typeface="微软雅黑" panose="020B0503020204020204" pitchFamily="34" charset="-122"/>
                <a:cs typeface="+mn-ea"/>
              </a:rPr>
              <a:t>作为业务平台的架构。</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sp>
        <p:nvSpPr>
          <p:cNvPr id="13" name="矩形 12"/>
          <p:cNvSpPr/>
          <p:nvPr/>
        </p:nvSpPr>
        <p:spPr>
          <a:xfrm>
            <a:off x="1939462" y="3785033"/>
            <a:ext cx="9525408" cy="1865126"/>
          </a:xfrm>
          <a:prstGeom prst="rect">
            <a:avLst/>
          </a:prstGeom>
        </p:spPr>
        <p:txBody>
          <a:bodyPr wrap="square">
            <a:spAutoFit/>
          </a:bodyPr>
          <a:lstStyle/>
          <a:p>
            <a:pPr>
              <a:lnSpc>
                <a:spcPct val="120000"/>
              </a:lnSpc>
            </a:pPr>
            <a:r>
              <a:rPr lang="zh-CN" altLang="en-US" sz="2400" dirty="0" smtClean="0">
                <a:latin typeface="微软雅黑" panose="020B0503020204020204" pitchFamily="34" charset="-122"/>
                <a:ea typeface="微软雅黑" panose="020B0503020204020204" pitchFamily="34" charset="-122"/>
                <a:cs typeface="+mn-ea"/>
              </a:rPr>
              <a:t>斯坦福，</a:t>
            </a:r>
            <a:r>
              <a:rPr lang="zh-CN" altLang="zh-CN" sz="2400" dirty="0" smtClean="0">
                <a:latin typeface="微软雅黑" panose="020B0503020204020204" pitchFamily="34" charset="-122"/>
                <a:ea typeface="微软雅黑" panose="020B0503020204020204" pitchFamily="34" charset="-122"/>
                <a:cs typeface="+mn-ea"/>
              </a:rPr>
              <a:t>是</a:t>
            </a:r>
            <a:r>
              <a:rPr lang="zh-CN" altLang="zh-CN" sz="2400" dirty="0">
                <a:latin typeface="微软雅黑" panose="020B0503020204020204" pitchFamily="34" charset="-122"/>
                <a:ea typeface="微软雅黑" panose="020B0503020204020204" pitchFamily="34" charset="-122"/>
                <a:cs typeface="+mn-ea"/>
              </a:rPr>
              <a:t>一个完全使用</a:t>
            </a:r>
            <a:r>
              <a:rPr lang="en-US" altLang="zh-CN" sz="2400" dirty="0">
                <a:latin typeface="微软雅黑" panose="020B0503020204020204" pitchFamily="34" charset="-122"/>
                <a:ea typeface="微软雅黑" panose="020B0503020204020204" pitchFamily="34" charset="-122"/>
                <a:cs typeface="+mn-ea"/>
              </a:rPr>
              <a:t>DRAM</a:t>
            </a:r>
            <a:r>
              <a:rPr lang="zh-CN" altLang="zh-CN" sz="2400" dirty="0">
                <a:latin typeface="微软雅黑" panose="020B0503020204020204" pitchFamily="34" charset="-122"/>
                <a:ea typeface="微软雅黑" panose="020B0503020204020204" pitchFamily="34" charset="-122"/>
                <a:cs typeface="+mn-ea"/>
              </a:rPr>
              <a:t>的存储系统，所有数据都保存到内存中（为了故障恢复会将日志和数据的备份持久化到普通硬盘中）。</a:t>
            </a:r>
            <a:r>
              <a:rPr lang="zh-CN" altLang="zh-CN" sz="2400" kern="0" dirty="0">
                <a:latin typeface="微软雅黑" panose="020B0503020204020204" pitchFamily="34" charset="-122"/>
                <a:ea typeface="微软雅黑" panose="020B0503020204020204" pitchFamily="34" charset="-122"/>
                <a:cs typeface="+mn-ea"/>
              </a:rPr>
              <a:t>由于将所有数据存放在内存中，性能比目前最高性能的硬盘存储系统要高</a:t>
            </a:r>
            <a:r>
              <a:rPr lang="en-US" altLang="zh-CN" sz="2400" kern="0" dirty="0">
                <a:latin typeface="微软雅黑" panose="020B0503020204020204" pitchFamily="34" charset="-122"/>
                <a:ea typeface="微软雅黑" panose="020B0503020204020204" pitchFamily="34" charset="-122"/>
                <a:cs typeface="+mn-ea"/>
              </a:rPr>
              <a:t>100</a:t>
            </a:r>
            <a:r>
              <a:rPr lang="zh-CN" altLang="zh-CN"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1000</a:t>
            </a:r>
            <a:r>
              <a:rPr lang="zh-CN" altLang="zh-CN" sz="2400" kern="0" dirty="0">
                <a:latin typeface="微软雅黑" panose="020B0503020204020204" pitchFamily="34" charset="-122"/>
                <a:ea typeface="微软雅黑" panose="020B0503020204020204" pitchFamily="34" charset="-122"/>
                <a:cs typeface="+mn-ea"/>
              </a:rPr>
              <a:t>倍。</a:t>
            </a:r>
            <a:r>
              <a:rPr lang="zh-CN" altLang="zh-CN" sz="2400" dirty="0">
                <a:latin typeface="微软雅黑" panose="020B0503020204020204" pitchFamily="34" charset="-122"/>
                <a:ea typeface="微软雅黑" panose="020B0503020204020204" pitchFamily="34" charset="-122"/>
                <a:cs typeface="+mn-ea"/>
              </a:rPr>
              <a:t> </a:t>
            </a:r>
            <a:endParaRPr lang="zh-CN" altLang="en-US" sz="2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552228" y="3973759"/>
            <a:ext cx="1209008" cy="326240"/>
          </a:xfrm>
          <a:prstGeom prst="rect">
            <a:avLst/>
          </a:prstGeom>
        </p:spPr>
      </p:pic>
    </p:spTree>
    <p:extLst>
      <p:ext uri="{BB962C8B-B14F-4D97-AF65-F5344CB8AC3E}">
        <p14:creationId xmlns:p14="http://schemas.microsoft.com/office/powerpoint/2010/main" val="932892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515600" cy="5356498"/>
          </a:xfrm>
        </p:spPr>
        <p:txBody>
          <a:bodyPr>
            <a:normAutofit/>
          </a:bodyPr>
          <a:lstStyle/>
          <a:p>
            <a:r>
              <a:rPr lang="en-US" altLang="zh-CN" sz="2400" dirty="0" smtClean="0"/>
              <a:t>       </a:t>
            </a:r>
            <a:r>
              <a:rPr lang="en-US" altLang="zh-CN" sz="2400" dirty="0" err="1" smtClean="0"/>
              <a:t>Bigtable</a:t>
            </a:r>
            <a:r>
              <a:rPr lang="zh-CN" altLang="en-US" sz="2400" dirty="0"/>
              <a:t>具有高可靠性、高性能、可伸缩等特性，借鉴了</a:t>
            </a:r>
            <a:r>
              <a:rPr lang="zh-CN" altLang="en-US" sz="2400" b="1" dirty="0"/>
              <a:t>并行数据库</a:t>
            </a:r>
            <a:r>
              <a:rPr lang="zh-CN" altLang="en-US" sz="2400" dirty="0"/>
              <a:t>和</a:t>
            </a:r>
            <a:r>
              <a:rPr lang="zh-CN" altLang="en-US" sz="2400" b="1" dirty="0"/>
              <a:t>内存数据库</a:t>
            </a:r>
            <a:r>
              <a:rPr lang="zh-CN" altLang="en-US" sz="2400" dirty="0"/>
              <a:t>的一些特性，但</a:t>
            </a:r>
            <a:r>
              <a:rPr lang="en-US" altLang="zh-CN" sz="2400" dirty="0" err="1"/>
              <a:t>Bigtable</a:t>
            </a:r>
            <a:r>
              <a:rPr lang="zh-CN" altLang="en-US" sz="2400" dirty="0"/>
              <a:t>提供了一个完全不同</a:t>
            </a:r>
            <a:r>
              <a:rPr lang="zh-CN" altLang="en-US" sz="2400" dirty="0" smtClean="0"/>
              <a:t>接口</a:t>
            </a:r>
            <a:r>
              <a:rPr lang="zh-CN" altLang="en-US" sz="2400" dirty="0"/>
              <a:t> </a:t>
            </a:r>
            <a:r>
              <a:rPr lang="zh-CN" altLang="en-US" sz="2400" dirty="0" smtClean="0"/>
              <a:t>。</a:t>
            </a:r>
            <a:endParaRPr lang="en-US" altLang="zh-CN" sz="2400" dirty="0" smtClean="0"/>
          </a:p>
          <a:p>
            <a:r>
              <a:rPr lang="en-US" altLang="zh-CN" sz="2400" dirty="0" smtClean="0"/>
              <a:t>       </a:t>
            </a:r>
            <a:r>
              <a:rPr lang="en-US" altLang="zh-CN" sz="2400" dirty="0" err="1"/>
              <a:t>Bigtable</a:t>
            </a:r>
            <a:r>
              <a:rPr lang="zh-CN" altLang="en-US" sz="2400" dirty="0"/>
              <a:t>不是关系型数据库， </a:t>
            </a:r>
            <a:r>
              <a:rPr lang="zh-CN" altLang="en-US" sz="2400" dirty="0" smtClean="0"/>
              <a:t>不</a:t>
            </a:r>
            <a:r>
              <a:rPr lang="zh-CN" altLang="en-US" sz="2400" dirty="0"/>
              <a:t>支持完整的关系数据模型</a:t>
            </a:r>
            <a:r>
              <a:rPr lang="zh-CN" altLang="en-US" sz="2400" dirty="0" smtClean="0"/>
              <a:t>，只是沿用</a:t>
            </a:r>
            <a:r>
              <a:rPr lang="zh-CN" altLang="en-US" sz="2400" dirty="0"/>
              <a:t>了很多关系型数据库的术语，像</a:t>
            </a:r>
            <a:r>
              <a:rPr lang="en-US" altLang="zh-CN" sz="2400" dirty="0"/>
              <a:t>table</a:t>
            </a:r>
            <a:r>
              <a:rPr lang="zh-CN" altLang="en-US" sz="2400" dirty="0"/>
              <a:t>（表）、</a:t>
            </a:r>
            <a:r>
              <a:rPr lang="en-US" altLang="zh-CN" sz="2400" dirty="0"/>
              <a:t>row</a:t>
            </a:r>
            <a:r>
              <a:rPr lang="zh-CN" altLang="en-US" sz="2400" dirty="0"/>
              <a:t>（行）、</a:t>
            </a:r>
            <a:r>
              <a:rPr lang="en-US" altLang="zh-CN" sz="2400" dirty="0"/>
              <a:t>column</a:t>
            </a:r>
            <a:r>
              <a:rPr lang="zh-CN" altLang="en-US" sz="2400" dirty="0"/>
              <a:t>（列）等。</a:t>
            </a:r>
          </a:p>
          <a:p>
            <a:r>
              <a:rPr lang="en-US" altLang="zh-CN" sz="2400" dirty="0" err="1" smtClean="0"/>
              <a:t>Bigtable</a:t>
            </a:r>
            <a:r>
              <a:rPr lang="zh-CN" altLang="en-US" sz="2400" dirty="0" smtClean="0"/>
              <a:t>为</a:t>
            </a:r>
            <a:r>
              <a:rPr lang="zh-CN" altLang="en-US" sz="2400" dirty="0"/>
              <a:t>用户提供了简单的数据模型，使客户可以动态控制数据的分布和</a:t>
            </a:r>
            <a:r>
              <a:rPr lang="zh-CN" altLang="en-US" sz="2400" dirty="0" smtClean="0"/>
              <a:t>格式。</a:t>
            </a:r>
            <a:r>
              <a:rPr lang="zh-CN" altLang="en-US" sz="2400" dirty="0"/>
              <a:t>  </a:t>
            </a:r>
            <a:endParaRPr lang="en-US" altLang="zh-CN" sz="2400" dirty="0" smtClean="0"/>
          </a:p>
          <a:p>
            <a:r>
              <a:rPr lang="zh-CN" altLang="en-US" sz="2400" dirty="0" smtClean="0"/>
              <a:t>       本质</a:t>
            </a:r>
            <a:r>
              <a:rPr lang="zh-CN" altLang="en-US" sz="2400" dirty="0"/>
              <a:t>上说，</a:t>
            </a:r>
            <a:r>
              <a:rPr lang="en-US" altLang="zh-CN" sz="2400" dirty="0" err="1"/>
              <a:t>Bigtable</a:t>
            </a:r>
            <a:r>
              <a:rPr lang="zh-CN" altLang="en-US" sz="2400" dirty="0"/>
              <a:t>是一个键值（</a:t>
            </a:r>
            <a:r>
              <a:rPr lang="en-US" altLang="zh-CN" sz="2400" dirty="0"/>
              <a:t>key-value</a:t>
            </a:r>
            <a:r>
              <a:rPr lang="zh-CN" altLang="en-US" sz="2400" dirty="0"/>
              <a:t>）</a:t>
            </a:r>
            <a:r>
              <a:rPr lang="zh-CN" altLang="en-US" sz="2400" dirty="0" smtClean="0"/>
              <a:t>映射，是</a:t>
            </a:r>
            <a:r>
              <a:rPr lang="zh-CN" altLang="en-US" sz="2400" dirty="0"/>
              <a:t>一个</a:t>
            </a:r>
            <a:r>
              <a:rPr lang="zh-CN" altLang="en-US" sz="2400" b="1" dirty="0"/>
              <a:t>稀疏的，分布式的，持久化的，多维的</a:t>
            </a:r>
            <a:r>
              <a:rPr lang="zh-CN" altLang="en-US" sz="2400" dirty="0"/>
              <a:t>排序</a:t>
            </a:r>
            <a:r>
              <a:rPr lang="zh-CN" altLang="en-US" sz="2400" dirty="0" smtClean="0"/>
              <a:t>映射（</a:t>
            </a:r>
            <a:r>
              <a:rPr lang="en-US" altLang="zh-CN" sz="2400" dirty="0" smtClean="0"/>
              <a:t>map</a:t>
            </a:r>
            <a:r>
              <a:rPr lang="zh-CN" altLang="en-US" sz="2400" dirty="0" smtClean="0"/>
              <a:t>）。</a:t>
            </a:r>
            <a:endParaRPr lang="en-US" altLang="zh-CN" sz="2400" dirty="0" smtClean="0">
              <a:latin typeface="+mn-ea"/>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41295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0"/>
            <a:ext cx="10515600" cy="986369"/>
          </a:xfrm>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869819"/>
            <a:ext cx="10688782" cy="5740818"/>
          </a:xfrm>
        </p:spPr>
        <p:txBody>
          <a:bodyPr>
            <a:noAutofit/>
          </a:bodyPr>
          <a:lstStyle/>
          <a:p>
            <a:r>
              <a:rPr lang="zh-CN" altLang="en-US" sz="2400" b="1" dirty="0" smtClean="0"/>
              <a:t>多维</a:t>
            </a:r>
            <a:r>
              <a:rPr lang="en-US" altLang="zh-CN" sz="2400" b="1" dirty="0" smtClean="0"/>
              <a:t>map</a:t>
            </a:r>
          </a:p>
          <a:p>
            <a:r>
              <a:rPr lang="zh-CN" altLang="en-US" sz="2400" dirty="0"/>
              <a:t> </a:t>
            </a:r>
            <a:r>
              <a:rPr lang="zh-CN" altLang="en-US" sz="2400" dirty="0" smtClean="0"/>
              <a:t>      </a:t>
            </a:r>
            <a:r>
              <a:rPr lang="en-US" altLang="zh-CN" sz="2400" dirty="0" err="1" smtClean="0"/>
              <a:t>BigTable</a:t>
            </a:r>
            <a:r>
              <a:rPr lang="zh-CN" altLang="en-US" sz="2400" dirty="0" smtClean="0"/>
              <a:t>由</a:t>
            </a:r>
            <a:r>
              <a:rPr lang="zh-CN" altLang="en-US" sz="2400" dirty="0"/>
              <a:t>很多行组成，每行是一个键值对。对任意一行，键是访问</a:t>
            </a:r>
            <a:r>
              <a:rPr lang="zh-CN" altLang="en-US" sz="2400" dirty="0" smtClean="0"/>
              <a:t>该行数据</a:t>
            </a:r>
            <a:r>
              <a:rPr lang="zh-CN" altLang="en-US" sz="2400" dirty="0"/>
              <a:t>的唯一</a:t>
            </a:r>
            <a:r>
              <a:rPr lang="zh-CN" altLang="en-US" sz="2400" dirty="0" smtClean="0"/>
              <a:t>入口，值由列族（</a:t>
            </a:r>
            <a:r>
              <a:rPr lang="en-US" altLang="zh-CN" sz="2400" dirty="0" smtClean="0"/>
              <a:t>column family</a:t>
            </a:r>
            <a:r>
              <a:rPr lang="zh-CN" altLang="en-US" sz="2400" dirty="0" smtClean="0"/>
              <a:t>）集合组成。 </a:t>
            </a:r>
            <a:r>
              <a:rPr lang="zh-CN" altLang="en-US" sz="2400" dirty="0"/>
              <a:t/>
            </a:r>
            <a:br>
              <a:rPr lang="zh-CN" altLang="en-US" sz="2400" dirty="0"/>
            </a:br>
            <a:r>
              <a:rPr lang="zh-CN" altLang="en-US" sz="2400" dirty="0" smtClean="0"/>
              <a:t>       列</a:t>
            </a:r>
            <a:r>
              <a:rPr lang="zh-CN" altLang="en-US" sz="2400" dirty="0"/>
              <a:t>族在使用之前必须先创建</a:t>
            </a:r>
            <a:r>
              <a:rPr lang="zh-CN" altLang="en-US" sz="2400" dirty="0" smtClean="0"/>
              <a:t>，</a:t>
            </a:r>
            <a:r>
              <a:rPr lang="zh-CN" altLang="en-US" sz="2400" dirty="0"/>
              <a:t>一张表的列族不能太多（</a:t>
            </a:r>
            <a:r>
              <a:rPr lang="zh-CN" altLang="en-US" sz="2400" dirty="0">
                <a:solidFill>
                  <a:srgbClr val="3366FF"/>
                </a:solidFill>
              </a:rPr>
              <a:t>最多几百个</a:t>
            </a:r>
            <a:r>
              <a:rPr lang="zh-CN" altLang="en-US" sz="2400" dirty="0"/>
              <a:t>），并且列族在运行期间很少改变</a:t>
            </a:r>
            <a:r>
              <a:rPr lang="zh-CN" altLang="en-US" sz="2400" dirty="0" smtClean="0"/>
              <a:t>。然后允许任意一行在列</a:t>
            </a:r>
            <a:r>
              <a:rPr lang="zh-CN" altLang="en-US" sz="2400" dirty="0"/>
              <a:t>族</a:t>
            </a:r>
            <a:r>
              <a:rPr lang="zh-CN" altLang="en-US" sz="2400" dirty="0" smtClean="0"/>
              <a:t>中创建或使用该列族的某个列关键字，在该列存放数据项。</a:t>
            </a:r>
            <a:endParaRPr lang="en-US" altLang="zh-CN" sz="2400" dirty="0" smtClean="0"/>
          </a:p>
          <a:p>
            <a:r>
              <a:rPr lang="zh-CN" altLang="en-US" sz="2400" dirty="0" smtClean="0"/>
              <a:t>       每</a:t>
            </a:r>
            <a:r>
              <a:rPr lang="zh-CN" altLang="en-US" sz="2400" dirty="0"/>
              <a:t>一个数据项都可以包含同一份数据的不同</a:t>
            </a:r>
            <a:r>
              <a:rPr lang="zh-CN" altLang="en-US" sz="2400" dirty="0" smtClean="0"/>
              <a:t>版本，不同</a:t>
            </a:r>
            <a:r>
              <a:rPr lang="zh-CN" altLang="en-US" sz="2400" dirty="0"/>
              <a:t>版本的数据通过时间戳来索引。</a:t>
            </a:r>
            <a:endParaRPr lang="en-US" altLang="zh-CN" sz="2400" dirty="0" smtClean="0"/>
          </a:p>
          <a:p>
            <a:r>
              <a:rPr lang="zh-CN" altLang="en-US" sz="2400" dirty="0" smtClean="0"/>
              <a:t>因此，</a:t>
            </a:r>
            <a:r>
              <a:rPr lang="en-US" altLang="zh-CN" sz="2400" b="1" dirty="0" err="1" smtClean="0"/>
              <a:t>Bigtable</a:t>
            </a:r>
            <a:r>
              <a:rPr lang="zh-CN" altLang="en-US" sz="2400" b="1" dirty="0" smtClean="0"/>
              <a:t>是一个多维</a:t>
            </a:r>
            <a:r>
              <a:rPr lang="en-US" altLang="zh-CN" sz="2400" b="1" dirty="0" smtClean="0"/>
              <a:t>map</a:t>
            </a:r>
            <a:r>
              <a:rPr lang="zh-CN" altLang="en-US" sz="2400" dirty="0" smtClean="0"/>
              <a:t>，</a:t>
            </a:r>
            <a:r>
              <a:rPr lang="en-US" altLang="zh-CN" sz="2400" dirty="0" smtClean="0"/>
              <a:t>map</a:t>
            </a:r>
            <a:r>
              <a:rPr lang="zh-CN" altLang="en-US" sz="2400" dirty="0" smtClean="0"/>
              <a:t>的</a:t>
            </a:r>
            <a:r>
              <a:rPr lang="zh-CN" altLang="en-US" sz="2400" dirty="0"/>
              <a:t>键有三维，分别是行键（</a:t>
            </a:r>
            <a:r>
              <a:rPr lang="en-US" altLang="zh-CN" sz="2400" dirty="0"/>
              <a:t>row key</a:t>
            </a:r>
            <a:r>
              <a:rPr lang="zh-CN" altLang="en-US" sz="2400" dirty="0"/>
              <a:t>）、列键（</a:t>
            </a:r>
            <a:r>
              <a:rPr lang="en-US" altLang="zh-CN" sz="2400" dirty="0"/>
              <a:t>column key</a:t>
            </a:r>
            <a:r>
              <a:rPr lang="zh-CN" altLang="en-US" sz="2400" dirty="0"/>
              <a:t>）和时间戳（</a:t>
            </a:r>
            <a:r>
              <a:rPr lang="en-US" altLang="zh-CN" sz="2400" dirty="0"/>
              <a:t>timestamp</a:t>
            </a:r>
            <a:r>
              <a:rPr lang="zh-CN" altLang="en-US" sz="2400" dirty="0"/>
              <a:t>），行键和列键都是字节串，时间戳是</a:t>
            </a:r>
            <a:r>
              <a:rPr lang="en-US" altLang="zh-CN" sz="2400" dirty="0"/>
              <a:t>64</a:t>
            </a:r>
            <a:r>
              <a:rPr lang="zh-CN" altLang="en-US" sz="2400" dirty="0"/>
              <a:t>位</a:t>
            </a:r>
            <a:r>
              <a:rPr lang="zh-CN" altLang="en-US" sz="2400" dirty="0" smtClean="0"/>
              <a:t>整型，而值是</a:t>
            </a:r>
            <a:r>
              <a:rPr lang="zh-CN" altLang="en-US" sz="2400" dirty="0"/>
              <a:t>一个未经解析的字符串</a:t>
            </a:r>
            <a:r>
              <a:rPr lang="zh-CN" altLang="en-US" sz="2400" dirty="0" smtClean="0"/>
              <a:t>。可以</a:t>
            </a:r>
            <a:r>
              <a:rPr lang="zh-CN" altLang="en-US" sz="2400" dirty="0"/>
              <a:t>用 </a:t>
            </a:r>
            <a:r>
              <a:rPr lang="en-US" altLang="zh-CN" sz="2400" b="1" dirty="0"/>
              <a:t>(</a:t>
            </a:r>
            <a:r>
              <a:rPr lang="en-US" altLang="zh-CN" sz="2400" b="1" dirty="0" err="1"/>
              <a:t>row:string</a:t>
            </a:r>
            <a:r>
              <a:rPr lang="en-US" altLang="zh-CN" sz="2400" b="1" dirty="0"/>
              <a:t>, </a:t>
            </a:r>
            <a:r>
              <a:rPr lang="en-US" altLang="zh-CN" sz="2400" b="1" dirty="0" err="1"/>
              <a:t>column:string</a:t>
            </a:r>
            <a:r>
              <a:rPr lang="en-US" altLang="zh-CN" sz="2400" b="1" dirty="0"/>
              <a:t>, time:int64)→string </a:t>
            </a:r>
            <a:r>
              <a:rPr lang="zh-CN" altLang="en-US" sz="2400" dirty="0"/>
              <a:t>来表示一条键值对记录</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43619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err="1" smtClean="0">
                <a:solidFill>
                  <a:prstClr val="black"/>
                </a:solidFill>
              </a:rPr>
              <a:t>BigTable</a:t>
            </a:r>
            <a:r>
              <a:rPr lang="zh-CN" altLang="en-US" sz="2400" dirty="0">
                <a:solidFill>
                  <a:prstClr val="black"/>
                </a:solidFill>
              </a:rPr>
              <a:t>数据模型示例</a:t>
            </a:r>
            <a:r>
              <a:rPr lang="en-US" altLang="zh-CN" sz="2400" dirty="0" err="1" smtClean="0">
                <a:solidFill>
                  <a:prstClr val="black"/>
                </a:solidFill>
              </a:rPr>
              <a:t>WebTable</a:t>
            </a:r>
            <a:endParaRPr lang="en-US" altLang="zh-CN" sz="2400" b="1"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Picture 2"/>
          <p:cNvPicPr>
            <a:picLocks noChangeAspect="1" noChangeArrowheads="1"/>
          </p:cNvPicPr>
          <p:nvPr/>
        </p:nvPicPr>
        <p:blipFill>
          <a:blip r:embed="rId2" cstate="print"/>
          <a:srcRect/>
          <a:stretch>
            <a:fillRect/>
          </a:stretch>
        </p:blipFill>
        <p:spPr bwMode="auto">
          <a:xfrm>
            <a:off x="955963" y="2064327"/>
            <a:ext cx="9906000" cy="2571750"/>
          </a:xfrm>
          <a:prstGeom prst="rect">
            <a:avLst/>
          </a:prstGeom>
          <a:noFill/>
          <a:ln w="9525">
            <a:noFill/>
            <a:miter lim="800000"/>
            <a:headEnd/>
            <a:tailEnd/>
          </a:ln>
        </p:spPr>
      </p:pic>
      <p:sp>
        <p:nvSpPr>
          <p:cNvPr id="6" name="圆角矩形标注 5"/>
          <p:cNvSpPr/>
          <p:nvPr/>
        </p:nvSpPr>
        <p:spPr>
          <a:xfrm>
            <a:off x="5278581" y="5065568"/>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“大表”，稀疏</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08723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626465"/>
          </a:xfrm>
        </p:spPr>
        <p:txBody>
          <a:bodyPr>
            <a:noAutofit/>
          </a:bodyPr>
          <a:lstStyle/>
          <a:p>
            <a:r>
              <a:rPr lang="en-US" altLang="zh-CN" sz="2400" dirty="0" err="1" smtClean="0">
                <a:solidFill>
                  <a:prstClr val="black"/>
                </a:solidFill>
              </a:rPr>
              <a:t>BigTable</a:t>
            </a:r>
            <a:r>
              <a:rPr lang="zh-CN" altLang="en-US" sz="2400" dirty="0">
                <a:solidFill>
                  <a:prstClr val="black"/>
                </a:solidFill>
              </a:rPr>
              <a:t>数据模型</a:t>
            </a:r>
            <a:r>
              <a:rPr lang="zh-CN" altLang="en-US" sz="2400" dirty="0" smtClean="0">
                <a:solidFill>
                  <a:prstClr val="black"/>
                </a:solidFill>
              </a:rPr>
              <a:t>示例</a:t>
            </a:r>
            <a:endParaRPr lang="en-US" altLang="zh-CN" sz="2400" b="1"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7" name="Picture 2"/>
          <p:cNvPicPr>
            <a:picLocks noChangeAspect="1" noChangeArrowheads="1"/>
          </p:cNvPicPr>
          <p:nvPr/>
        </p:nvPicPr>
        <p:blipFill>
          <a:blip r:embed="rId2" cstate="print"/>
          <a:srcRect/>
          <a:stretch>
            <a:fillRect/>
          </a:stretch>
        </p:blipFill>
        <p:spPr bwMode="auto">
          <a:xfrm>
            <a:off x="838200" y="2205798"/>
            <a:ext cx="9578468" cy="2366202"/>
          </a:xfrm>
          <a:prstGeom prst="rect">
            <a:avLst/>
          </a:prstGeom>
          <a:noFill/>
          <a:ln w="9525">
            <a:noFill/>
            <a:miter lim="800000"/>
            <a:headEnd/>
            <a:tailEnd/>
          </a:ln>
        </p:spPr>
      </p:pic>
      <p:sp>
        <p:nvSpPr>
          <p:cNvPr id="8" name="圆角矩形标注 7"/>
          <p:cNvSpPr/>
          <p:nvPr/>
        </p:nvSpPr>
        <p:spPr>
          <a:xfrm>
            <a:off x="3602181" y="4968587"/>
            <a:ext cx="2784764" cy="612648"/>
          </a:xfrm>
          <a:prstGeom prst="wedgeRoundRectCallout">
            <a:avLst>
              <a:gd name="adj1" fmla="val -60285"/>
              <a:gd name="adj2" fmla="val -1274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多维排序</a:t>
            </a:r>
            <a:endParaRPr lang="zh-CN" altLang="en-US" sz="2400"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V="1">
            <a:off x="10266217" y="2941820"/>
            <a:ext cx="886691" cy="1016577"/>
          </a:xfrm>
          <a:prstGeom prst="straightConnector1">
            <a:avLst/>
          </a:prstGeom>
          <a:ln w="34925">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18828145">
            <a:off x="10178876" y="3547014"/>
            <a:ext cx="143340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timestamp</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2566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309302"/>
          </a:xfrm>
        </p:spPr>
        <p:txBody>
          <a:bodyPr>
            <a:noAutofit/>
          </a:bodyPr>
          <a:lstStyle/>
          <a:p>
            <a:pPr lvl="1">
              <a:lnSpc>
                <a:spcPct val="100000"/>
              </a:lnSpc>
            </a:pPr>
            <a:r>
              <a:rPr lang="zh-CN" altLang="zh-CN" dirty="0">
                <a:cs typeface="+mn-ea"/>
                <a:sym typeface="+mn-ea"/>
              </a:rPr>
              <a:t>对于一个表而言，行区间是动态划分的。每个行区间称为一个Tablet，它是负载均衡和数据分发的基本单位。</a:t>
            </a:r>
            <a:endParaRPr lang="en-US" altLang="zh-CN" dirty="0" smtClean="0">
              <a:cs typeface="+mn-ea"/>
              <a:sym typeface="+mn-ea"/>
            </a:endParaRPr>
          </a:p>
          <a:p>
            <a:pPr lvl="1">
              <a:lnSpc>
                <a:spcPct val="100000"/>
              </a:lnSpc>
            </a:pPr>
            <a:endParaRPr lang="en-US" altLang="zh-CN" dirty="0" smtClean="0">
              <a:cs typeface="+mn-ea"/>
              <a:sym typeface="+mn-ea"/>
            </a:endParaRPr>
          </a:p>
          <a:p>
            <a:pPr lvl="1">
              <a:lnSpc>
                <a:spcPct val="100000"/>
              </a:lnSpc>
            </a:pPr>
            <a:r>
              <a:rPr lang="zh-CN" altLang="zh-CN" dirty="0" smtClean="0">
                <a:cs typeface="+mn-ea"/>
                <a:sym typeface="+mn-ea"/>
              </a:rPr>
              <a:t>在</a:t>
            </a:r>
            <a:r>
              <a:rPr lang="zh-CN" altLang="zh-CN" dirty="0">
                <a:cs typeface="+mn-ea"/>
                <a:sym typeface="+mn-ea"/>
              </a:rPr>
              <a:t>BigTable中，对每个行键下所包含的数据的读或写都是一个原子操作，不管这个行中所包含的列的数量是多少</a:t>
            </a:r>
            <a:r>
              <a:rPr lang="zh-CN" altLang="zh-CN" dirty="0" smtClean="0">
                <a:cs typeface="+mn-ea"/>
                <a:sym typeface="+mn-ea"/>
              </a:rPr>
              <a:t>。</a:t>
            </a:r>
            <a:endParaRPr lang="en-US" altLang="zh-CN" dirty="0" smtClean="0">
              <a:cs typeface="+mn-ea"/>
              <a:sym typeface="+mn-ea"/>
            </a:endParaRPr>
          </a:p>
          <a:p>
            <a:pPr lvl="1">
              <a:lnSpc>
                <a:spcPct val="100000"/>
              </a:lnSpc>
            </a:pPr>
            <a:endParaRPr lang="en-US" altLang="zh-CN" dirty="0">
              <a:cs typeface="+mn-ea"/>
              <a:sym typeface="+mn-ea"/>
            </a:endParaRPr>
          </a:p>
          <a:p>
            <a:r>
              <a:rPr lang="zh-CN" altLang="en-US" sz="2400" dirty="0">
                <a:cs typeface="+mn-ea"/>
                <a:sym typeface="+mn-ea"/>
              </a:rPr>
              <a:t>访问控制的基本单位是列族，</a:t>
            </a:r>
            <a:r>
              <a:rPr lang="zh-CN" altLang="zh-CN" sz="2400" dirty="0">
                <a:cs typeface="+mn-ea"/>
                <a:sym typeface="+mn-ea"/>
              </a:rPr>
              <a:t>存储在一个列族当中的所有数据通常都属于同一个数据类型</a:t>
            </a:r>
            <a:r>
              <a:rPr lang="zh-CN" altLang="zh-CN" sz="2400" dirty="0" smtClean="0">
                <a:cs typeface="+mn-ea"/>
                <a:sym typeface="+mn-ea"/>
              </a:rPr>
              <a:t>。</a:t>
            </a:r>
            <a:r>
              <a:rPr lang="zh-CN" altLang="en-US" sz="2400" dirty="0" smtClean="0">
                <a:cs typeface="+mn-ea"/>
                <a:sym typeface="+mn-ea"/>
              </a:rPr>
              <a:t>控制权限包括（</a:t>
            </a:r>
            <a:r>
              <a:rPr lang="zh-CN" altLang="en-US" sz="2400" dirty="0">
                <a:solidFill>
                  <a:srgbClr val="FF0000"/>
                </a:solidFill>
              </a:rPr>
              <a:t>添加</a:t>
            </a:r>
            <a:r>
              <a:rPr lang="zh-CN" altLang="en-US" sz="2400" dirty="0"/>
              <a:t>新的基本</a:t>
            </a:r>
            <a:r>
              <a:rPr lang="zh-CN" altLang="en-US" sz="2400" dirty="0" smtClean="0"/>
              <a:t>数据、</a:t>
            </a:r>
            <a:r>
              <a:rPr lang="zh-CN" altLang="en-US" sz="2400" dirty="0" smtClean="0">
                <a:solidFill>
                  <a:srgbClr val="FF0000"/>
                </a:solidFill>
              </a:rPr>
              <a:t>读取</a:t>
            </a:r>
            <a:r>
              <a:rPr lang="zh-CN" altLang="en-US" sz="2400" dirty="0"/>
              <a:t>基本数据并</a:t>
            </a:r>
            <a:r>
              <a:rPr lang="zh-CN" altLang="en-US" sz="2400" dirty="0">
                <a:solidFill>
                  <a:srgbClr val="FF0000"/>
                </a:solidFill>
              </a:rPr>
              <a:t>创建继承的列</a:t>
            </a:r>
            <a:r>
              <a:rPr lang="zh-CN" altLang="en-US" sz="2400" dirty="0" smtClean="0">
                <a:solidFill>
                  <a:srgbClr val="FF0000"/>
                </a:solidFill>
              </a:rPr>
              <a:t>族、浏览</a:t>
            </a:r>
            <a:r>
              <a:rPr lang="zh-CN" altLang="en-US" sz="2400" dirty="0" smtClean="0"/>
              <a:t>数据或</a:t>
            </a:r>
            <a:r>
              <a:rPr lang="zh-CN" altLang="en-US" sz="2400" dirty="0" smtClean="0">
                <a:solidFill>
                  <a:srgbClr val="3366FF"/>
                </a:solidFill>
              </a:rPr>
              <a:t>部分数据等</a:t>
            </a:r>
            <a:r>
              <a:rPr lang="zh-CN" altLang="en-US" sz="2400" dirty="0" smtClean="0">
                <a:cs typeface="+mn-ea"/>
                <a:sym typeface="+mn-ea"/>
              </a:rPr>
              <a:t>）</a:t>
            </a:r>
            <a:endParaRPr lang="zh-CN" altLang="zh-CN" sz="2400" dirty="0">
              <a:cs typeface="+mn-ea"/>
              <a:sym typeface="+mn-ea"/>
            </a:endParaRPr>
          </a:p>
          <a:p>
            <a:pPr lvl="1">
              <a:lnSpc>
                <a:spcPct val="100000"/>
              </a:lnSpc>
            </a:pPr>
            <a:endParaRPr lang="en-US" altLang="zh-CN" dirty="0">
              <a:cs typeface="+mn-ea"/>
              <a:sym typeface="+mn-ea"/>
            </a:endParaRPr>
          </a:p>
          <a:p>
            <a:r>
              <a:rPr lang="zh-CN" altLang="en-US" sz="2400" dirty="0" smtClean="0"/>
              <a:t>磁盘</a:t>
            </a:r>
            <a:r>
              <a:rPr lang="zh-CN" altLang="en-US" sz="2400" dirty="0"/>
              <a:t>和内存的</a:t>
            </a:r>
            <a:r>
              <a:rPr lang="zh-CN" altLang="en-US" sz="2400" dirty="0">
                <a:solidFill>
                  <a:srgbClr val="FF0000"/>
                </a:solidFill>
              </a:rPr>
              <a:t>使用统计</a:t>
            </a:r>
            <a:r>
              <a:rPr lang="zh-CN" altLang="en-US" sz="2400" dirty="0"/>
              <a:t>都是在列族层面进行的</a:t>
            </a:r>
            <a:r>
              <a:rPr lang="zh-CN" altLang="en-US" sz="2400" dirty="0" smtClean="0"/>
              <a:t>。</a:t>
            </a:r>
            <a:endParaRPr lang="en-US" altLang="zh-CN" sz="2400" b="1"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 name="AutoShape 4"/>
          <p:cNvSpPr>
            <a:spLocks noChangeArrowheads="1"/>
          </p:cNvSpPr>
          <p:nvPr/>
        </p:nvSpPr>
        <p:spPr bwMode="auto">
          <a:xfrm>
            <a:off x="11526982" y="3863851"/>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8848209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6"/>
            <a:ext cx="10515600" cy="549279"/>
          </a:xfrm>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578873"/>
            <a:ext cx="10688782" cy="5877346"/>
          </a:xfrm>
        </p:spPr>
        <p:txBody>
          <a:bodyPr>
            <a:noAutofit/>
          </a:bodyPr>
          <a:lstStyle/>
          <a:p>
            <a:r>
              <a:rPr lang="zh-CN" altLang="en-US" sz="2400" dirty="0">
                <a:solidFill>
                  <a:srgbClr val="3366FF"/>
                </a:solidFill>
              </a:rPr>
              <a:t>数据没有严格</a:t>
            </a:r>
            <a:r>
              <a:rPr lang="zh-CN" altLang="en-US" sz="2400" dirty="0" smtClean="0">
                <a:solidFill>
                  <a:srgbClr val="3366FF"/>
                </a:solidFill>
              </a:rPr>
              <a:t>的模式，</a:t>
            </a:r>
            <a:r>
              <a:rPr lang="zh-CN" altLang="en-US" sz="2400" dirty="0">
                <a:solidFill>
                  <a:srgbClr val="3366FF"/>
                </a:solidFill>
              </a:rPr>
              <a:t>用户自己</a:t>
            </a:r>
            <a:r>
              <a:rPr lang="zh-CN" altLang="en-US" sz="2400" dirty="0" smtClean="0">
                <a:solidFill>
                  <a:srgbClr val="3366FF"/>
                </a:solidFill>
              </a:rPr>
              <a:t>定义具体的模式内容。</a:t>
            </a:r>
            <a:endParaRPr lang="zh-CN" altLang="en-US" sz="2400" dirty="0">
              <a:solidFill>
                <a:srgbClr val="3366FF"/>
              </a:solidFill>
            </a:endParaRPr>
          </a:p>
          <a:p>
            <a:pPr>
              <a:lnSpc>
                <a:spcPct val="90000"/>
              </a:lnSpc>
            </a:pPr>
            <a:r>
              <a:rPr lang="zh-CN" altLang="en-US" sz="2400" dirty="0"/>
              <a:t>列关键字的命名语法</a:t>
            </a:r>
            <a:r>
              <a:rPr lang="en-US" altLang="zh-CN" sz="2400" dirty="0"/>
              <a:t>——</a:t>
            </a:r>
            <a:r>
              <a:rPr lang="zh-CN" altLang="en-US" sz="2400" dirty="0"/>
              <a:t>“列族：限定词”。 </a:t>
            </a:r>
          </a:p>
          <a:p>
            <a:pPr>
              <a:lnSpc>
                <a:spcPct val="90000"/>
              </a:lnSpc>
            </a:pPr>
            <a:r>
              <a:rPr lang="zh-CN" altLang="en-US" sz="2400" dirty="0"/>
              <a:t>    列族的名字必须是</a:t>
            </a:r>
            <a:r>
              <a:rPr lang="zh-CN" altLang="en-US" sz="2400" dirty="0">
                <a:solidFill>
                  <a:srgbClr val="FF0000"/>
                </a:solidFill>
              </a:rPr>
              <a:t>可打印的</a:t>
            </a:r>
            <a:r>
              <a:rPr lang="zh-CN" altLang="en-US" sz="2400" dirty="0"/>
              <a:t>字符串，限定词可以是任意的字符串。</a:t>
            </a:r>
          </a:p>
          <a:p>
            <a:endParaRPr lang="en-US" altLang="zh-CN" sz="2400" dirty="0" smtClean="0"/>
          </a:p>
          <a:p>
            <a:r>
              <a:rPr lang="zh-CN" altLang="en-US" sz="2400" dirty="0" smtClean="0"/>
              <a:t>每个</a:t>
            </a:r>
            <a:r>
              <a:rPr lang="zh-CN" altLang="en-US" sz="2400" dirty="0"/>
              <a:t>列族配有两个设置参数，用户由此指定废弃版本数据的</a:t>
            </a:r>
            <a:r>
              <a:rPr lang="zh-CN" altLang="en-US" sz="2400" dirty="0">
                <a:solidFill>
                  <a:srgbClr val="FF0000"/>
                </a:solidFill>
              </a:rPr>
              <a:t>自动垃圾收集</a:t>
            </a:r>
            <a:r>
              <a:rPr lang="zh-CN" altLang="en-US" sz="2400" dirty="0"/>
              <a:t>：</a:t>
            </a:r>
          </a:p>
          <a:p>
            <a:r>
              <a:rPr lang="en-US" altLang="zh-CN" sz="2400" dirty="0"/>
              <a:t>1</a:t>
            </a:r>
            <a:r>
              <a:rPr lang="zh-CN" altLang="en-US" sz="2400" dirty="0"/>
              <a:t>）只保存最后</a:t>
            </a:r>
            <a:r>
              <a:rPr lang="en-US" altLang="zh-CN" sz="2400" dirty="0"/>
              <a:t>n</a:t>
            </a:r>
            <a:r>
              <a:rPr lang="zh-CN" altLang="en-US" sz="2400" dirty="0"/>
              <a:t>个版本的数据；</a:t>
            </a:r>
          </a:p>
          <a:p>
            <a:r>
              <a:rPr lang="en-US" altLang="zh-CN" sz="2400" dirty="0"/>
              <a:t>2</a:t>
            </a:r>
            <a:r>
              <a:rPr lang="zh-CN" altLang="en-US" sz="2400" dirty="0"/>
              <a:t>）只保存“足够新”版本的数据（例如</a:t>
            </a:r>
            <a:r>
              <a:rPr lang="zh-CN" altLang="en-US" sz="2400" dirty="0">
                <a:solidFill>
                  <a:srgbClr val="3366FF"/>
                </a:solidFill>
              </a:rPr>
              <a:t>最近</a:t>
            </a:r>
            <a:r>
              <a:rPr lang="en-US" altLang="zh-CN" sz="2400" dirty="0">
                <a:solidFill>
                  <a:srgbClr val="3366FF"/>
                </a:solidFill>
              </a:rPr>
              <a:t>7</a:t>
            </a:r>
            <a:r>
              <a:rPr lang="zh-CN" altLang="en-US" sz="2400" dirty="0">
                <a:solidFill>
                  <a:srgbClr val="3366FF"/>
                </a:solidFill>
              </a:rPr>
              <a:t>天</a:t>
            </a:r>
            <a:r>
              <a:rPr lang="zh-CN" altLang="en-US" sz="2400" dirty="0"/>
              <a:t>）。</a:t>
            </a:r>
            <a:endParaRPr lang="en-US" altLang="zh-CN" sz="2400" dirty="0"/>
          </a:p>
          <a:p>
            <a:r>
              <a:rPr lang="zh-CN" altLang="en-US" sz="2400" dirty="0" smtClean="0"/>
              <a:t>通过</a:t>
            </a:r>
            <a:r>
              <a:rPr lang="zh-CN" altLang="en-US" sz="2400" dirty="0"/>
              <a:t>选择数据模式</a:t>
            </a:r>
            <a:r>
              <a:rPr lang="zh-CN" altLang="en-US" sz="2400" dirty="0" smtClean="0"/>
              <a:t>，用户可以</a:t>
            </a:r>
            <a:r>
              <a:rPr lang="zh-CN" altLang="en-US" sz="2400" dirty="0">
                <a:solidFill>
                  <a:srgbClr val="FF0000"/>
                </a:solidFill>
              </a:rPr>
              <a:t>控制数据的位置</a:t>
            </a:r>
            <a:r>
              <a:rPr lang="zh-CN" altLang="en-US" sz="2400" dirty="0" smtClean="0">
                <a:solidFill>
                  <a:srgbClr val="FF0000"/>
                </a:solidFill>
              </a:rPr>
              <a:t>相关性</a:t>
            </a:r>
            <a:r>
              <a:rPr lang="zh-CN" altLang="en-US" sz="2400" dirty="0" smtClean="0"/>
              <a:t>，也</a:t>
            </a:r>
            <a:r>
              <a:rPr lang="zh-CN" altLang="en-US" sz="2400" dirty="0"/>
              <a:t>可以自己推测数据底层存储的位置相关性。</a:t>
            </a:r>
            <a:endParaRPr lang="en-US" altLang="zh-CN" sz="2400" dirty="0"/>
          </a:p>
          <a:p>
            <a:r>
              <a:rPr lang="zh-CN" altLang="en-US" sz="2400" i="1" dirty="0" smtClean="0">
                <a:solidFill>
                  <a:srgbClr val="3366FF"/>
                </a:solidFill>
              </a:rPr>
              <a:t>例如同一对象集合的相关数据项可保存在相同列族，</a:t>
            </a:r>
            <a:endParaRPr lang="en-US" altLang="zh-CN" sz="2400" i="1" dirty="0" smtClean="0">
              <a:solidFill>
                <a:srgbClr val="3366FF"/>
              </a:solidFill>
            </a:endParaRPr>
          </a:p>
          <a:p>
            <a:r>
              <a:rPr lang="en-US" altLang="zh-CN" sz="2400" i="1" dirty="0">
                <a:solidFill>
                  <a:srgbClr val="3366FF"/>
                </a:solidFill>
              </a:rPr>
              <a:t> </a:t>
            </a:r>
            <a:r>
              <a:rPr lang="en-US" altLang="zh-CN" sz="2400" i="1" dirty="0" smtClean="0">
                <a:solidFill>
                  <a:srgbClr val="3366FF"/>
                </a:solidFill>
              </a:rPr>
              <a:t>      key</a:t>
            </a:r>
            <a:r>
              <a:rPr lang="zh-CN" altLang="en-US" sz="2400" i="1" dirty="0" smtClean="0">
                <a:solidFill>
                  <a:srgbClr val="3366FF"/>
                </a:solidFill>
              </a:rPr>
              <a:t>值相邻→</a:t>
            </a:r>
            <a:r>
              <a:rPr lang="en-US" altLang="zh-CN" sz="2400" i="1" dirty="0" smtClean="0">
                <a:solidFill>
                  <a:srgbClr val="3366FF"/>
                </a:solidFill>
              </a:rPr>
              <a:t>tablet</a:t>
            </a:r>
            <a:r>
              <a:rPr lang="zh-CN" altLang="en-US" sz="2400" i="1" dirty="0" smtClean="0">
                <a:solidFill>
                  <a:srgbClr val="3366FF"/>
                </a:solidFill>
              </a:rPr>
              <a:t>相同或相近。</a:t>
            </a:r>
            <a:endParaRPr lang="en-US" altLang="zh-CN" sz="2400" i="1" dirty="0">
              <a:solidFill>
                <a:srgbClr val="3366FF"/>
              </a:solidFill>
            </a:endParaRPr>
          </a:p>
          <a:p>
            <a:endParaRPr lang="en-US" altLang="zh-CN" sz="2400" dirty="0">
              <a:solidFill>
                <a:srgbClr val="3366FF"/>
              </a:solidFill>
            </a:endParaRPr>
          </a:p>
          <a:p>
            <a:r>
              <a:rPr lang="zh-CN" altLang="en-US" sz="2400" dirty="0"/>
              <a:t>可以通过</a:t>
            </a:r>
            <a:r>
              <a:rPr lang="en-US" altLang="zh-CN" sz="2400" dirty="0" err="1"/>
              <a:t>BigTable</a:t>
            </a:r>
            <a:r>
              <a:rPr lang="zh-CN" altLang="en-US" sz="2400" dirty="0"/>
              <a:t>的模式参数来控制数据的存放位置</a:t>
            </a:r>
            <a:r>
              <a:rPr lang="zh-CN" altLang="en-US" sz="2400" dirty="0" smtClean="0"/>
              <a:t>：内存或硬盘</a:t>
            </a:r>
            <a:r>
              <a:rPr lang="zh-CN" altLang="en-US" sz="2400" dirty="0"/>
              <a:t>。</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29747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en-US" altLang="zh-CN" sz="2400" dirty="0" err="1"/>
              <a:t>Bigtable</a:t>
            </a:r>
            <a:r>
              <a:rPr lang="zh-CN" altLang="en-US" sz="2400" dirty="0"/>
              <a:t>提供的</a:t>
            </a:r>
            <a:r>
              <a:rPr lang="en-US" altLang="zh-CN" sz="2400" dirty="0"/>
              <a:t>API</a:t>
            </a:r>
            <a:r>
              <a:rPr lang="zh-CN" altLang="en-US" sz="2400" dirty="0" smtClean="0"/>
              <a:t>函数包括</a:t>
            </a:r>
            <a:r>
              <a:rPr lang="zh-CN" altLang="en-US" sz="2400" dirty="0"/>
              <a:t>： </a:t>
            </a:r>
            <a:endParaRPr lang="en-US" altLang="zh-CN" sz="2400" dirty="0"/>
          </a:p>
          <a:p>
            <a:r>
              <a:rPr lang="en-US" altLang="zh-CN" sz="2400" dirty="0"/>
              <a:t>1</a:t>
            </a:r>
            <a:r>
              <a:rPr lang="zh-CN" altLang="en-US" sz="2400" dirty="0"/>
              <a:t>）建立和删除</a:t>
            </a:r>
            <a:r>
              <a:rPr lang="zh-CN" altLang="en-US" sz="2400" dirty="0">
                <a:solidFill>
                  <a:schemeClr val="accent1"/>
                </a:solidFill>
              </a:rPr>
              <a:t>表</a:t>
            </a:r>
            <a:r>
              <a:rPr lang="zh-CN" altLang="en-US" sz="2400" dirty="0"/>
              <a:t>；</a:t>
            </a:r>
            <a:endParaRPr lang="en-US" altLang="zh-CN" sz="2400" dirty="0"/>
          </a:p>
          <a:p>
            <a:r>
              <a:rPr lang="en-US" altLang="zh-CN" sz="2400" dirty="0"/>
              <a:t>2</a:t>
            </a:r>
            <a:r>
              <a:rPr lang="zh-CN" altLang="en-US" sz="2400" dirty="0"/>
              <a:t>）建立和删除</a:t>
            </a:r>
            <a:r>
              <a:rPr lang="zh-CN" altLang="en-US" sz="2400" dirty="0">
                <a:solidFill>
                  <a:schemeClr val="accent1"/>
                </a:solidFill>
              </a:rPr>
              <a:t>列</a:t>
            </a:r>
            <a:r>
              <a:rPr lang="zh-CN" altLang="en-US" sz="2400" dirty="0" smtClean="0">
                <a:solidFill>
                  <a:schemeClr val="accent1"/>
                </a:solidFill>
              </a:rPr>
              <a:t>族；</a:t>
            </a:r>
            <a:endParaRPr lang="en-US" altLang="zh-CN" sz="2400" dirty="0"/>
          </a:p>
          <a:p>
            <a:r>
              <a:rPr lang="en-US" altLang="zh-CN" sz="2400" dirty="0" smtClean="0"/>
              <a:t>3</a:t>
            </a:r>
            <a:r>
              <a:rPr lang="zh-CN" altLang="en-US" sz="2400" dirty="0" smtClean="0"/>
              <a:t>）</a:t>
            </a:r>
            <a:r>
              <a:rPr lang="zh-CN" altLang="en-US" sz="2400" dirty="0"/>
              <a:t>增加、</a:t>
            </a:r>
            <a:r>
              <a:rPr lang="zh-CN" altLang="en-US" sz="2400" dirty="0" smtClean="0"/>
              <a:t>删除</a:t>
            </a:r>
            <a:r>
              <a:rPr lang="zh-CN" altLang="en-US" sz="2400" dirty="0" smtClean="0">
                <a:solidFill>
                  <a:schemeClr val="accent1"/>
                </a:solidFill>
              </a:rPr>
              <a:t>列</a:t>
            </a:r>
            <a:r>
              <a:rPr lang="zh-CN" altLang="en-US" sz="2400" dirty="0" smtClean="0"/>
              <a:t>；</a:t>
            </a:r>
            <a:endParaRPr lang="en-US" altLang="zh-CN" sz="2400" dirty="0"/>
          </a:p>
          <a:p>
            <a:r>
              <a:rPr lang="en-US" altLang="zh-CN" sz="2400" dirty="0" smtClean="0"/>
              <a:t>4</a:t>
            </a:r>
            <a:r>
              <a:rPr lang="zh-CN" altLang="en-US" sz="2400" dirty="0" smtClean="0"/>
              <a:t>）</a:t>
            </a:r>
            <a:r>
              <a:rPr lang="zh-CN" altLang="en-US" sz="2400" dirty="0"/>
              <a:t>从每个</a:t>
            </a:r>
            <a:r>
              <a:rPr lang="zh-CN" altLang="en-US" sz="2400" dirty="0">
                <a:solidFill>
                  <a:schemeClr val="accent1"/>
                </a:solidFill>
              </a:rPr>
              <a:t>行中查找值</a:t>
            </a:r>
            <a:r>
              <a:rPr lang="zh-CN" altLang="en-US" sz="2400" dirty="0"/>
              <a:t>；</a:t>
            </a:r>
            <a:endParaRPr lang="en-US" altLang="zh-CN" sz="2400" dirty="0"/>
          </a:p>
          <a:p>
            <a:r>
              <a:rPr lang="en-US" altLang="zh-CN" sz="2400" dirty="0" smtClean="0"/>
              <a:t>5</a:t>
            </a:r>
            <a:r>
              <a:rPr lang="zh-CN" altLang="en-US" sz="2400" dirty="0" smtClean="0"/>
              <a:t>）</a:t>
            </a:r>
            <a:r>
              <a:rPr lang="zh-CN" altLang="en-US" sz="2400" dirty="0">
                <a:solidFill>
                  <a:schemeClr val="accent1"/>
                </a:solidFill>
              </a:rPr>
              <a:t>遍历</a:t>
            </a:r>
            <a:r>
              <a:rPr lang="zh-CN" altLang="en-US" sz="2400" dirty="0"/>
              <a:t>表中的一个</a:t>
            </a:r>
            <a:r>
              <a:rPr lang="zh-CN" altLang="en-US" sz="2400" dirty="0">
                <a:solidFill>
                  <a:schemeClr val="accent1"/>
                </a:solidFill>
              </a:rPr>
              <a:t>数据</a:t>
            </a:r>
            <a:r>
              <a:rPr lang="zh-CN" altLang="en-US" sz="2400" dirty="0" smtClean="0">
                <a:solidFill>
                  <a:schemeClr val="accent1"/>
                </a:solidFill>
              </a:rPr>
              <a:t>子集</a:t>
            </a:r>
            <a:endParaRPr lang="en-US" altLang="zh-CN" sz="2400" dirty="0">
              <a:solidFill>
                <a:schemeClr val="accent1"/>
              </a:solidFill>
            </a:endParaRPr>
          </a:p>
          <a:p>
            <a:r>
              <a:rPr lang="en-US" altLang="zh-CN" sz="2400" dirty="0" smtClean="0">
                <a:cs typeface="+mn-ea"/>
                <a:sym typeface="+mn-ea"/>
              </a:rPr>
              <a:t>     </a:t>
            </a:r>
            <a:r>
              <a:rPr lang="zh-CN" altLang="zh-CN" sz="2400" dirty="0" smtClean="0">
                <a:cs typeface="+mn-ea"/>
                <a:sym typeface="+mn-ea"/>
              </a:rPr>
              <a:t>修改</a:t>
            </a:r>
            <a:r>
              <a:rPr lang="zh-CN" altLang="zh-CN" sz="2400" dirty="0">
                <a:cs typeface="+mn-ea"/>
                <a:sym typeface="+mn-ea"/>
              </a:rPr>
              <a:t>行的数据可以用Set操作</a:t>
            </a:r>
            <a:r>
              <a:rPr lang="zh-CN" altLang="zh-CN" sz="2400" dirty="0" smtClean="0">
                <a:cs typeface="+mn-ea"/>
                <a:sym typeface="+mn-ea"/>
              </a:rPr>
              <a:t>，</a:t>
            </a:r>
            <a:endParaRPr lang="en-US" altLang="zh-CN" sz="2400" dirty="0" smtClean="0">
              <a:cs typeface="+mn-ea"/>
              <a:sym typeface="+mn-ea"/>
            </a:endParaRPr>
          </a:p>
          <a:p>
            <a:r>
              <a:rPr lang="en-US" altLang="zh-CN" sz="2400" dirty="0">
                <a:cs typeface="+mn-ea"/>
                <a:sym typeface="+mn-ea"/>
              </a:rPr>
              <a:t> </a:t>
            </a:r>
            <a:r>
              <a:rPr lang="en-US" altLang="zh-CN" sz="2400" dirty="0" smtClean="0">
                <a:cs typeface="+mn-ea"/>
                <a:sym typeface="+mn-ea"/>
              </a:rPr>
              <a:t>    </a:t>
            </a:r>
            <a:r>
              <a:rPr lang="zh-CN" altLang="zh-CN" sz="2400" dirty="0" smtClean="0">
                <a:cs typeface="+mn-ea"/>
                <a:sym typeface="+mn-ea"/>
              </a:rPr>
              <a:t>删除</a:t>
            </a:r>
            <a:r>
              <a:rPr lang="zh-CN" altLang="zh-CN" sz="2400" dirty="0">
                <a:cs typeface="+mn-ea"/>
                <a:sym typeface="+mn-ea"/>
              </a:rPr>
              <a:t>行的数据可以用Delete</a:t>
            </a:r>
            <a:r>
              <a:rPr lang="zh-CN" altLang="zh-CN" sz="2400" dirty="0" smtClean="0">
                <a:cs typeface="+mn-ea"/>
                <a:sym typeface="+mn-ea"/>
              </a:rPr>
              <a:t>操作</a:t>
            </a:r>
            <a:endParaRPr lang="en-US" altLang="zh-CN" sz="2400" dirty="0" smtClean="0">
              <a:cs typeface="+mn-ea"/>
              <a:sym typeface="+mn-ea"/>
            </a:endParaRPr>
          </a:p>
          <a:p>
            <a:r>
              <a:rPr lang="en-US" altLang="zh-CN" sz="2400" dirty="0">
                <a:cs typeface="+mn-ea"/>
                <a:sym typeface="+mn-ea"/>
              </a:rPr>
              <a:t> </a:t>
            </a:r>
            <a:r>
              <a:rPr lang="en-US" altLang="zh-CN" sz="2400" dirty="0" smtClean="0">
                <a:cs typeface="+mn-ea"/>
                <a:sym typeface="+mn-ea"/>
              </a:rPr>
              <a:t>    </a:t>
            </a:r>
            <a:r>
              <a:rPr lang="zh-CN" altLang="en-US" sz="2400" dirty="0" smtClean="0"/>
              <a:t>。。。</a:t>
            </a:r>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55494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pPr lvl="0">
              <a:lnSpc>
                <a:spcPct val="120000"/>
              </a:lnSpc>
              <a:spcBef>
                <a:spcPts val="1000"/>
              </a:spcBef>
            </a:pPr>
            <a:r>
              <a:rPr lang="en-US" altLang="zh-CN" sz="2400" b="1" dirty="0" smtClean="0">
                <a:solidFill>
                  <a:prstClr val="black"/>
                </a:solidFill>
                <a:cs typeface="+mn-cs"/>
              </a:rPr>
              <a:t>3.2.5.2 </a:t>
            </a:r>
            <a:r>
              <a:rPr lang="en-US" altLang="zh-CN" sz="2400" b="1" dirty="0" err="1" smtClean="0">
                <a:solidFill>
                  <a:prstClr val="black"/>
                </a:solidFill>
                <a:cs typeface="+mn-cs"/>
              </a:rPr>
              <a:t>Bigtable</a:t>
            </a:r>
            <a:r>
              <a:rPr lang="zh-CN" altLang="en-US" sz="2400" b="1" dirty="0" smtClean="0">
                <a:solidFill>
                  <a:prstClr val="black"/>
                </a:solidFill>
                <a:cs typeface="+mn-cs"/>
              </a:rPr>
              <a:t>数据模型（续）</a:t>
            </a:r>
            <a:endParaRPr lang="en-US" altLang="zh-CN" sz="2400" b="1" dirty="0">
              <a:solidFill>
                <a:prstClr val="black"/>
              </a:solidFill>
              <a:cs typeface="+mn-cs"/>
            </a:endParaRPr>
          </a:p>
        </p:txBody>
      </p:sp>
      <p:sp>
        <p:nvSpPr>
          <p:cNvPr id="3" name="内容占位符 2"/>
          <p:cNvSpPr>
            <a:spLocks noGrp="1"/>
          </p:cNvSpPr>
          <p:nvPr>
            <p:ph idx="1"/>
          </p:nvPr>
        </p:nvSpPr>
        <p:spPr>
          <a:xfrm>
            <a:off x="838200" y="1285462"/>
            <a:ext cx="10688782" cy="5070888"/>
          </a:xfrm>
        </p:spPr>
        <p:txBody>
          <a:bodyPr>
            <a:noAutofit/>
          </a:bodyPr>
          <a:lstStyle/>
          <a:p>
            <a:r>
              <a:rPr lang="zh-CN" altLang="en-US" sz="2400" dirty="0" smtClean="0"/>
              <a:t>数据操作</a:t>
            </a:r>
            <a:endParaRPr lang="en-US" altLang="zh-CN" sz="2400" dirty="0" smtClean="0"/>
          </a:p>
          <a:p>
            <a:r>
              <a:rPr lang="en-US" altLang="zh-CN" sz="2400" dirty="0"/>
              <a:t> </a:t>
            </a:r>
            <a:r>
              <a:rPr lang="en-US" altLang="zh-CN" sz="2400" dirty="0" smtClean="0"/>
              <a:t>    </a:t>
            </a:r>
            <a:r>
              <a:rPr lang="zh-CN" altLang="en-US" sz="2400" dirty="0" smtClean="0"/>
              <a:t>有</a:t>
            </a:r>
            <a:r>
              <a:rPr lang="zh-CN" altLang="en-US" sz="2400" dirty="0"/>
              <a:t>多种方法可以对扫描输出的行、列和时间戳进行</a:t>
            </a:r>
            <a:r>
              <a:rPr lang="zh-CN" altLang="en-US" sz="2400" dirty="0" smtClean="0"/>
              <a:t>限制，包括：</a:t>
            </a:r>
            <a:endParaRPr lang="en-US" altLang="zh-CN" sz="2400" dirty="0" smtClean="0"/>
          </a:p>
          <a:p>
            <a:r>
              <a:rPr lang="en-US" altLang="zh-CN" sz="2400" dirty="0" smtClean="0"/>
              <a:t>1</a:t>
            </a:r>
            <a:r>
              <a:rPr lang="zh-CN" altLang="en-US" sz="2400" dirty="0"/>
              <a:t>）只输出那些</a:t>
            </a:r>
            <a:r>
              <a:rPr lang="zh-CN" altLang="en-US" sz="2400" dirty="0">
                <a:solidFill>
                  <a:srgbClr val="FF0000"/>
                </a:solidFill>
              </a:rPr>
              <a:t>匹配正则表达式</a:t>
            </a:r>
            <a:r>
              <a:rPr lang="zh-CN" altLang="en-US" sz="2400" dirty="0"/>
              <a:t>“*</a:t>
            </a:r>
            <a:r>
              <a:rPr lang="en-US" altLang="zh-CN" sz="2400" dirty="0"/>
              <a:t>.cnn.com</a:t>
            </a:r>
            <a:r>
              <a:rPr lang="zh-CN" altLang="en-US" sz="2400" dirty="0"/>
              <a:t>”的锚点；</a:t>
            </a:r>
            <a:endParaRPr lang="en-US" altLang="zh-CN" sz="2400" dirty="0"/>
          </a:p>
          <a:p>
            <a:r>
              <a:rPr lang="en-US" altLang="zh-CN" sz="2400" dirty="0"/>
              <a:t>2</a:t>
            </a:r>
            <a:r>
              <a:rPr lang="zh-CN" altLang="en-US" sz="2400" dirty="0"/>
              <a:t>）输出时间戳在</a:t>
            </a:r>
            <a:r>
              <a:rPr lang="zh-CN" altLang="en-US" sz="2400" dirty="0">
                <a:solidFill>
                  <a:srgbClr val="FF0000"/>
                </a:solidFill>
              </a:rPr>
              <a:t>当前时间前</a:t>
            </a:r>
            <a:r>
              <a:rPr lang="en-US" altLang="zh-CN" sz="2400" dirty="0">
                <a:solidFill>
                  <a:srgbClr val="FF0000"/>
                </a:solidFill>
              </a:rPr>
              <a:t>10</a:t>
            </a:r>
            <a:r>
              <a:rPr lang="zh-CN" altLang="en-US" sz="2400" dirty="0">
                <a:solidFill>
                  <a:srgbClr val="FF0000"/>
                </a:solidFill>
              </a:rPr>
              <a:t>天</a:t>
            </a:r>
            <a:r>
              <a:rPr lang="zh-CN" altLang="en-US" sz="2400" dirty="0"/>
              <a:t>的锚点。</a:t>
            </a:r>
            <a:endParaRPr lang="en-US" altLang="zh-CN" sz="2400" dirty="0"/>
          </a:p>
          <a:p>
            <a:r>
              <a:rPr lang="en-US" altLang="zh-CN" sz="2400" dirty="0" smtClean="0">
                <a:cs typeface="+mn-ea"/>
                <a:sym typeface="+mn-ea"/>
              </a:rPr>
              <a:t>     </a:t>
            </a:r>
            <a:r>
              <a:rPr lang="zh-CN" altLang="en-US" sz="2400" dirty="0" smtClean="0"/>
              <a:t>。。。</a:t>
            </a:r>
            <a:endParaRPr lang="en-US" altLang="zh-CN" sz="2400" dirty="0" smtClean="0"/>
          </a:p>
          <a:p>
            <a:r>
              <a:rPr lang="en-US" altLang="zh-CN" sz="2400" dirty="0" err="1" smtClean="0"/>
              <a:t>Bigtable</a:t>
            </a:r>
            <a:r>
              <a:rPr lang="zh-CN" altLang="en-US" sz="2400" dirty="0"/>
              <a:t>允许把数据项用做</a:t>
            </a:r>
            <a:r>
              <a:rPr lang="zh-CN" altLang="en-US" sz="2400" dirty="0">
                <a:solidFill>
                  <a:srgbClr val="FF0000"/>
                </a:solidFill>
              </a:rPr>
              <a:t>整数计数器</a:t>
            </a:r>
            <a:r>
              <a:rPr lang="zh-CN" altLang="en-US" sz="2400" dirty="0" smtClean="0"/>
              <a:t>。</a:t>
            </a:r>
            <a:endParaRPr lang="en-US" altLang="zh-CN" sz="2400" dirty="0" smtClean="0"/>
          </a:p>
          <a:p>
            <a:endParaRPr lang="en-US" altLang="zh-CN" sz="2400" dirty="0" smtClean="0"/>
          </a:p>
          <a:p>
            <a:r>
              <a:rPr lang="en-US" altLang="zh-CN" sz="2400" dirty="0" err="1">
                <a:cs typeface="+mn-ea"/>
                <a:sym typeface="+mn-ea"/>
              </a:rPr>
              <a:t>Bigtable</a:t>
            </a:r>
            <a:r>
              <a:rPr lang="zh-CN" altLang="en-US" sz="2400" dirty="0">
                <a:cs typeface="+mn-ea"/>
                <a:sym typeface="+mn-ea"/>
              </a:rPr>
              <a:t>可以和</a:t>
            </a:r>
            <a:r>
              <a:rPr lang="en-US" altLang="zh-CN" sz="2400" dirty="0" err="1" smtClean="0">
                <a:cs typeface="+mn-ea"/>
                <a:sym typeface="+mn-ea"/>
              </a:rPr>
              <a:t>MapReduce</a:t>
            </a:r>
            <a:r>
              <a:rPr lang="zh-CN" altLang="en-US" sz="2400" dirty="0" smtClean="0">
                <a:cs typeface="+mn-ea"/>
                <a:sym typeface="+mn-ea"/>
              </a:rPr>
              <a:t>一起使用，已经</a:t>
            </a:r>
            <a:r>
              <a:rPr lang="zh-CN" altLang="en-US" sz="2400" dirty="0">
                <a:cs typeface="+mn-ea"/>
                <a:sym typeface="+mn-ea"/>
              </a:rPr>
              <a:t>开发了一些</a:t>
            </a:r>
            <a:r>
              <a:rPr lang="en-US" altLang="zh-CN" sz="2400" dirty="0">
                <a:cs typeface="+mn-ea"/>
                <a:sym typeface="+mn-ea"/>
              </a:rPr>
              <a:t>Wrapper</a:t>
            </a:r>
            <a:r>
              <a:rPr lang="zh-CN" altLang="en-US" sz="2400" dirty="0">
                <a:cs typeface="+mn-ea"/>
                <a:sym typeface="+mn-ea"/>
              </a:rPr>
              <a:t>类</a:t>
            </a:r>
            <a:r>
              <a:rPr lang="zh-CN" altLang="en-US" sz="2400" dirty="0" smtClean="0">
                <a:cs typeface="+mn-ea"/>
                <a:sym typeface="+mn-ea"/>
              </a:rPr>
              <a:t>，可以将</a:t>
            </a:r>
            <a:r>
              <a:rPr lang="en-US" altLang="zh-CN" sz="2400" dirty="0" err="1" smtClean="0">
                <a:cs typeface="+mn-ea"/>
                <a:sym typeface="+mn-ea"/>
              </a:rPr>
              <a:t>Bigtable</a:t>
            </a:r>
            <a:r>
              <a:rPr lang="zh-CN" altLang="en-US" sz="2400" dirty="0" smtClean="0">
                <a:cs typeface="+mn-ea"/>
                <a:sym typeface="+mn-ea"/>
              </a:rPr>
              <a:t>作为</a:t>
            </a:r>
            <a:r>
              <a:rPr lang="en-US" altLang="zh-CN" sz="2400" dirty="0" err="1">
                <a:cs typeface="+mn-ea"/>
                <a:sym typeface="+mn-ea"/>
              </a:rPr>
              <a:t>MapReduce</a:t>
            </a:r>
            <a:r>
              <a:rPr lang="zh-CN" altLang="en-US" sz="2400" dirty="0">
                <a:cs typeface="+mn-ea"/>
                <a:sym typeface="+mn-ea"/>
              </a:rPr>
              <a:t>框架的输入和输出。</a:t>
            </a:r>
          </a:p>
          <a:p>
            <a:endParaRPr lang="en-US" altLang="zh-CN" dirty="0">
              <a:cs typeface="+mn-ea"/>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57687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a:t>
            </a:r>
            <a:r>
              <a:rPr lang="en-US" altLang="zh-CN" sz="2400" b="1" dirty="0" err="1">
                <a:solidFill>
                  <a:prstClr val="black"/>
                </a:solidFill>
              </a:rPr>
              <a:t>Bigtable</a:t>
            </a:r>
            <a:r>
              <a:rPr lang="zh-CN" altLang="en-US" sz="2400" b="1" dirty="0">
                <a:solidFill>
                  <a:prstClr val="black"/>
                </a:solidFill>
              </a:rPr>
              <a:t>数据模型（续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748145"/>
            <a:ext cx="10515600" cy="5973329"/>
          </a:xfrm>
        </p:spPr>
        <p:txBody>
          <a:bodyPr>
            <a:normAutofit fontScale="92500" lnSpcReduction="20000"/>
          </a:bodyPr>
          <a:lstStyle/>
          <a:p>
            <a:pPr>
              <a:lnSpc>
                <a:spcPct val="90000"/>
              </a:lnSpc>
            </a:pPr>
            <a:r>
              <a:rPr lang="zh-CN" altLang="en-US" dirty="0" smtClean="0"/>
              <a:t>例：客户程序遍历</a:t>
            </a:r>
            <a:r>
              <a:rPr lang="zh-CN" altLang="en-US" dirty="0"/>
              <a:t>多个列族</a:t>
            </a:r>
          </a:p>
          <a:p>
            <a:pPr>
              <a:lnSpc>
                <a:spcPct val="90000"/>
              </a:lnSpc>
            </a:pPr>
            <a:r>
              <a:rPr lang="en-US" altLang="zh-CN" dirty="0"/>
              <a:t>Scanner </a:t>
            </a:r>
            <a:r>
              <a:rPr lang="en-US" altLang="zh-CN" dirty="0">
                <a:solidFill>
                  <a:srgbClr val="FF0000"/>
                </a:solidFill>
              </a:rPr>
              <a:t>scanner</a:t>
            </a:r>
            <a:r>
              <a:rPr lang="en-US" altLang="zh-CN" dirty="0"/>
              <a:t>(T);</a:t>
            </a:r>
            <a:r>
              <a:rPr lang="en-US" altLang="zh-CN" dirty="0">
                <a:solidFill>
                  <a:srgbClr val="3366FF"/>
                </a:solidFill>
              </a:rPr>
              <a:t>//</a:t>
            </a:r>
            <a:r>
              <a:rPr lang="zh-CN" altLang="en-US" dirty="0">
                <a:solidFill>
                  <a:srgbClr val="3366FF"/>
                </a:solidFill>
              </a:rPr>
              <a:t>目标是</a:t>
            </a:r>
            <a:r>
              <a:rPr lang="en-US" altLang="zh-CN" dirty="0">
                <a:solidFill>
                  <a:srgbClr val="3366FF"/>
                </a:solidFill>
              </a:rPr>
              <a:t>T</a:t>
            </a:r>
            <a:r>
              <a:rPr lang="zh-CN" altLang="en-US" dirty="0">
                <a:solidFill>
                  <a:srgbClr val="3366FF"/>
                </a:solidFill>
              </a:rPr>
              <a:t>表</a:t>
            </a:r>
            <a:endParaRPr lang="en-US" altLang="zh-CN" dirty="0">
              <a:solidFill>
                <a:srgbClr val="3366FF"/>
              </a:solidFill>
            </a:endParaRPr>
          </a:p>
          <a:p>
            <a:pPr>
              <a:lnSpc>
                <a:spcPct val="90000"/>
              </a:lnSpc>
            </a:pPr>
            <a:r>
              <a:rPr lang="en-US" altLang="zh-CN" dirty="0" err="1"/>
              <a:t>ScanStream</a:t>
            </a:r>
            <a:r>
              <a:rPr lang="en-US" altLang="zh-CN" dirty="0"/>
              <a:t> *</a:t>
            </a:r>
            <a:r>
              <a:rPr lang="en-US" altLang="zh-CN" dirty="0">
                <a:solidFill>
                  <a:srgbClr val="FF0000"/>
                </a:solidFill>
              </a:rPr>
              <a:t>stream</a:t>
            </a:r>
            <a:r>
              <a:rPr lang="en-US" altLang="zh-CN" dirty="0"/>
              <a:t>;</a:t>
            </a:r>
            <a:r>
              <a:rPr lang="en-US" altLang="zh-CN" dirty="0">
                <a:solidFill>
                  <a:srgbClr val="3366FF"/>
                </a:solidFill>
              </a:rPr>
              <a:t>//</a:t>
            </a:r>
            <a:r>
              <a:rPr lang="zh-CN" altLang="en-US" dirty="0">
                <a:solidFill>
                  <a:srgbClr val="3366FF"/>
                </a:solidFill>
              </a:rPr>
              <a:t>中间结果数据流</a:t>
            </a:r>
            <a:endParaRPr lang="en-US" altLang="zh-CN" dirty="0">
              <a:solidFill>
                <a:srgbClr val="3366FF"/>
              </a:solidFill>
            </a:endParaRPr>
          </a:p>
          <a:p>
            <a:pPr>
              <a:lnSpc>
                <a:spcPct val="90000"/>
              </a:lnSpc>
            </a:pPr>
            <a:r>
              <a:rPr lang="en-US" altLang="zh-CN" dirty="0">
                <a:solidFill>
                  <a:srgbClr val="3366FF"/>
                </a:solidFill>
              </a:rPr>
              <a:t>//</a:t>
            </a:r>
            <a:r>
              <a:rPr lang="zh-CN" altLang="en-US" dirty="0">
                <a:solidFill>
                  <a:srgbClr val="3366FF"/>
                </a:solidFill>
              </a:rPr>
              <a:t>选择列族</a:t>
            </a:r>
          </a:p>
          <a:p>
            <a:pPr>
              <a:lnSpc>
                <a:spcPct val="90000"/>
              </a:lnSpc>
            </a:pPr>
            <a:r>
              <a:rPr lang="en-US" altLang="zh-CN" dirty="0">
                <a:solidFill>
                  <a:srgbClr val="FF0000"/>
                </a:solidFill>
              </a:rPr>
              <a:t>stream = </a:t>
            </a:r>
            <a:r>
              <a:rPr lang="en-US" altLang="zh-CN" dirty="0" err="1">
                <a:solidFill>
                  <a:srgbClr val="FF0000"/>
                </a:solidFill>
              </a:rPr>
              <a:t>scanner</a:t>
            </a:r>
            <a:r>
              <a:rPr lang="en-US" altLang="zh-CN" dirty="0" err="1"/>
              <a:t>.Fetch</a:t>
            </a:r>
            <a:r>
              <a:rPr lang="en-US" altLang="zh-CN" dirty="0" err="1">
                <a:solidFill>
                  <a:srgbClr val="FF0000"/>
                </a:solidFill>
              </a:rPr>
              <a:t>ColumnFamily</a:t>
            </a:r>
            <a:r>
              <a:rPr lang="en-US" altLang="zh-CN" dirty="0"/>
              <a:t>(“anchor”);</a:t>
            </a:r>
          </a:p>
          <a:p>
            <a:pPr>
              <a:lnSpc>
                <a:spcPct val="90000"/>
              </a:lnSpc>
            </a:pPr>
            <a:r>
              <a:rPr lang="en-US" altLang="zh-CN" dirty="0">
                <a:solidFill>
                  <a:srgbClr val="FF0000"/>
                </a:solidFill>
              </a:rPr>
              <a:t>stream</a:t>
            </a:r>
            <a:r>
              <a:rPr lang="en-US" altLang="zh-CN" dirty="0"/>
              <a:t>-&gt;</a:t>
            </a:r>
            <a:r>
              <a:rPr lang="en-US" altLang="zh-CN" dirty="0" err="1"/>
              <a:t>SetReturn</a:t>
            </a:r>
            <a:r>
              <a:rPr lang="en-US" altLang="zh-CN" dirty="0" err="1">
                <a:solidFill>
                  <a:srgbClr val="FF0000"/>
                </a:solidFill>
              </a:rPr>
              <a:t>AllVersions</a:t>
            </a:r>
            <a:r>
              <a:rPr lang="en-US" altLang="zh-CN" dirty="0"/>
              <a:t>( );</a:t>
            </a:r>
          </a:p>
          <a:p>
            <a:pPr>
              <a:lnSpc>
                <a:spcPct val="90000"/>
              </a:lnSpc>
            </a:pPr>
            <a:r>
              <a:rPr lang="en-US" altLang="zh-CN" dirty="0" err="1">
                <a:solidFill>
                  <a:srgbClr val="FF0000"/>
                </a:solidFill>
              </a:rPr>
              <a:t>scanner</a:t>
            </a:r>
            <a:r>
              <a:rPr lang="en-US" altLang="zh-CN" dirty="0" err="1"/>
              <a:t>.Lookup</a:t>
            </a:r>
            <a:r>
              <a:rPr lang="en-US" altLang="zh-CN" dirty="0"/>
              <a:t>(“</a:t>
            </a:r>
            <a:r>
              <a:rPr lang="en-US" altLang="zh-CN" dirty="0" err="1"/>
              <a:t>com.cnn.www</a:t>
            </a:r>
            <a:r>
              <a:rPr lang="en-US" altLang="zh-CN" dirty="0"/>
              <a:t>”);</a:t>
            </a:r>
            <a:r>
              <a:rPr lang="en-US" altLang="zh-CN" dirty="0">
                <a:solidFill>
                  <a:srgbClr val="FF0000"/>
                </a:solidFill>
              </a:rPr>
              <a:t>//</a:t>
            </a:r>
            <a:r>
              <a:rPr lang="zh-CN" altLang="en-US" dirty="0">
                <a:solidFill>
                  <a:srgbClr val="FF0000"/>
                </a:solidFill>
              </a:rPr>
              <a:t>选择行，填充</a:t>
            </a:r>
            <a:r>
              <a:rPr lang="en-US" altLang="zh-CN" sz="2400" dirty="0">
                <a:solidFill>
                  <a:srgbClr val="FF0000"/>
                </a:solidFill>
              </a:rPr>
              <a:t>stream</a:t>
            </a:r>
            <a:endParaRPr lang="zh-CN" altLang="en-US" sz="2400" dirty="0">
              <a:solidFill>
                <a:srgbClr val="FF0000"/>
              </a:solidFill>
            </a:endParaRPr>
          </a:p>
          <a:p>
            <a:pPr>
              <a:lnSpc>
                <a:spcPct val="90000"/>
              </a:lnSpc>
            </a:pPr>
            <a:r>
              <a:rPr lang="en-US" altLang="zh-CN" dirty="0"/>
              <a:t>for (; !stream-&gt;Done(); stream-&gt;Next()) {</a:t>
            </a:r>
          </a:p>
          <a:p>
            <a:pPr>
              <a:lnSpc>
                <a:spcPct val="90000"/>
              </a:lnSpc>
            </a:pPr>
            <a:r>
              <a:rPr lang="en-US" altLang="zh-CN" dirty="0"/>
              <a:t>   </a:t>
            </a:r>
            <a:r>
              <a:rPr lang="en-US" altLang="zh-CN" dirty="0" err="1"/>
              <a:t>printf</a:t>
            </a:r>
            <a:r>
              <a:rPr lang="en-US" altLang="zh-CN" dirty="0"/>
              <a:t>(“%s %s %</a:t>
            </a:r>
            <a:r>
              <a:rPr lang="en-US" altLang="zh-CN" dirty="0" err="1"/>
              <a:t>lld</a:t>
            </a:r>
            <a:r>
              <a:rPr lang="en-US" altLang="zh-CN" dirty="0"/>
              <a:t> %s\n”,</a:t>
            </a:r>
          </a:p>
          <a:p>
            <a:pPr>
              <a:lnSpc>
                <a:spcPct val="90000"/>
              </a:lnSpc>
            </a:pPr>
            <a:r>
              <a:rPr lang="en-US" altLang="zh-CN" dirty="0">
                <a:solidFill>
                  <a:schemeClr val="accent1"/>
                </a:solidFill>
              </a:rPr>
              <a:t>         </a:t>
            </a:r>
            <a:r>
              <a:rPr lang="en-US" altLang="zh-CN" dirty="0" err="1">
                <a:solidFill>
                  <a:srgbClr val="FF0000"/>
                </a:solidFill>
              </a:rPr>
              <a:t>scanner</a:t>
            </a:r>
            <a:r>
              <a:rPr lang="en-US" altLang="zh-CN" dirty="0" err="1"/>
              <a:t>.</a:t>
            </a:r>
            <a:r>
              <a:rPr lang="en-US" altLang="zh-CN" dirty="0" err="1">
                <a:solidFill>
                  <a:srgbClr val="FF0000"/>
                </a:solidFill>
              </a:rPr>
              <a:t>RowName</a:t>
            </a:r>
            <a:r>
              <a:rPr lang="en-US" altLang="zh-CN" dirty="0"/>
              <a:t>(),</a:t>
            </a:r>
          </a:p>
          <a:p>
            <a:pPr>
              <a:lnSpc>
                <a:spcPct val="90000"/>
              </a:lnSpc>
            </a:pPr>
            <a:r>
              <a:rPr lang="en-US" altLang="zh-CN" dirty="0"/>
              <a:t>         stream-&gt;</a:t>
            </a:r>
            <a:r>
              <a:rPr lang="en-US" altLang="zh-CN" dirty="0" err="1">
                <a:solidFill>
                  <a:srgbClr val="FF0000"/>
                </a:solidFill>
              </a:rPr>
              <a:t>ColumnName</a:t>
            </a:r>
            <a:r>
              <a:rPr lang="en-US" altLang="zh-CN" dirty="0"/>
              <a:t>(),</a:t>
            </a:r>
          </a:p>
          <a:p>
            <a:pPr>
              <a:lnSpc>
                <a:spcPct val="90000"/>
              </a:lnSpc>
            </a:pPr>
            <a:r>
              <a:rPr lang="en-US" altLang="zh-CN" dirty="0"/>
              <a:t>         stream-&gt;</a:t>
            </a:r>
            <a:r>
              <a:rPr lang="en-US" altLang="zh-CN" dirty="0" err="1"/>
              <a:t>Micro</a:t>
            </a:r>
            <a:r>
              <a:rPr lang="en-US" altLang="zh-CN" dirty="0" err="1">
                <a:solidFill>
                  <a:srgbClr val="FF0000"/>
                </a:solidFill>
              </a:rPr>
              <a:t>Timestamp</a:t>
            </a:r>
            <a:r>
              <a:rPr lang="en-US" altLang="zh-CN" dirty="0"/>
              <a:t>(),</a:t>
            </a:r>
          </a:p>
          <a:p>
            <a:pPr>
              <a:lnSpc>
                <a:spcPct val="90000"/>
              </a:lnSpc>
            </a:pPr>
            <a:r>
              <a:rPr lang="en-US" altLang="zh-CN" dirty="0"/>
              <a:t>         stream-&gt;</a:t>
            </a:r>
            <a:r>
              <a:rPr lang="en-US" altLang="zh-CN" dirty="0">
                <a:solidFill>
                  <a:srgbClr val="FF0000"/>
                </a:solidFill>
              </a:rPr>
              <a:t>Value</a:t>
            </a:r>
            <a:r>
              <a:rPr lang="en-US" altLang="zh-CN" dirty="0"/>
              <a:t>());</a:t>
            </a:r>
          </a:p>
          <a:p>
            <a:pPr>
              <a:lnSpc>
                <a:spcPct val="90000"/>
              </a:lnSpc>
            </a:pPr>
            <a:r>
              <a:rPr lang="en-US" altLang="zh-CN" dirty="0"/>
              <a:t>}</a:t>
            </a:r>
            <a:r>
              <a:rPr lang="en-US" altLang="zh-CN" dirty="0">
                <a:solidFill>
                  <a:srgbClr val="3366FF"/>
                </a:solidFill>
              </a:rPr>
              <a:t>//</a:t>
            </a:r>
            <a:r>
              <a:rPr lang="zh-CN" altLang="en-US" dirty="0">
                <a:solidFill>
                  <a:srgbClr val="3366FF"/>
                </a:solidFill>
              </a:rPr>
              <a:t>遍历</a:t>
            </a:r>
            <a:r>
              <a:rPr lang="en-US" altLang="zh-CN" dirty="0" err="1">
                <a:solidFill>
                  <a:srgbClr val="3366FF"/>
                </a:solidFill>
              </a:rPr>
              <a:t>com.cnn.www</a:t>
            </a:r>
            <a:r>
              <a:rPr lang="zh-CN" altLang="en-US" dirty="0">
                <a:solidFill>
                  <a:srgbClr val="3366FF"/>
                </a:solidFill>
              </a:rPr>
              <a:t>行</a:t>
            </a:r>
            <a:r>
              <a:rPr lang="en-US" altLang="zh-CN" dirty="0">
                <a:solidFill>
                  <a:srgbClr val="3366FF"/>
                </a:solidFill>
              </a:rPr>
              <a:t>anchor</a:t>
            </a:r>
            <a:r>
              <a:rPr lang="zh-CN" altLang="en-US" dirty="0">
                <a:solidFill>
                  <a:srgbClr val="3366FF"/>
                </a:solidFill>
              </a:rPr>
              <a:t>列族的所有版本值</a:t>
            </a:r>
            <a:r>
              <a:rPr lang="zh-CN" altLang="en-US" dirty="0" smtClean="0">
                <a:solidFill>
                  <a:srgbClr val="3366FF"/>
                </a:solidFill>
              </a:rPr>
              <a:t>。</a:t>
            </a:r>
            <a:endParaRPr lang="zh-CN" altLang="en-US" dirty="0">
              <a:solidFill>
                <a:srgbClr val="3366FF"/>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Tree>
    <p:extLst>
      <p:ext uri="{BB962C8B-B14F-4D97-AF65-F5344CB8AC3E}">
        <p14:creationId xmlns:p14="http://schemas.microsoft.com/office/powerpoint/2010/main" val="23695093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a:solidFill>
                  <a:prstClr val="black"/>
                </a:solidFill>
              </a:rPr>
              <a:t>3.2.5.2 </a:t>
            </a:r>
            <a:r>
              <a:rPr lang="en-US" altLang="zh-CN" sz="2400" b="1" dirty="0" err="1">
                <a:solidFill>
                  <a:prstClr val="black"/>
                </a:solidFill>
              </a:rPr>
              <a:t>Bigtable</a:t>
            </a:r>
            <a:r>
              <a:rPr lang="zh-CN" altLang="en-US" sz="2400" b="1" dirty="0">
                <a:solidFill>
                  <a:prstClr val="black"/>
                </a:solidFill>
              </a:rPr>
              <a:t>数据模型（续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748145"/>
            <a:ext cx="10515600" cy="5973329"/>
          </a:xfrm>
        </p:spPr>
        <p:txBody>
          <a:bodyPr>
            <a:normAutofit fontScale="77500" lnSpcReduction="20000"/>
          </a:bodyPr>
          <a:lstStyle/>
          <a:p>
            <a:r>
              <a:rPr lang="zh-CN" altLang="en-US" dirty="0" smtClean="0"/>
              <a:t>用户</a:t>
            </a:r>
            <a:r>
              <a:rPr lang="zh-CN" altLang="en-US" dirty="0"/>
              <a:t>可以对存储在一个行关键字下的数据进行</a:t>
            </a:r>
            <a:r>
              <a:rPr lang="zh-CN" altLang="en-US" dirty="0">
                <a:solidFill>
                  <a:srgbClr val="FF0000"/>
                </a:solidFill>
              </a:rPr>
              <a:t>原子性的</a:t>
            </a:r>
            <a:r>
              <a:rPr lang="zh-CN" altLang="en-US" dirty="0"/>
              <a:t>读写</a:t>
            </a:r>
            <a:r>
              <a:rPr lang="zh-CN" altLang="en-US" dirty="0" smtClean="0"/>
              <a:t>操作，进行</a:t>
            </a:r>
            <a:r>
              <a:rPr lang="zh-CN" altLang="en-US" dirty="0" smtClean="0">
                <a:solidFill>
                  <a:srgbClr val="FF0000"/>
                </a:solidFill>
              </a:rPr>
              <a:t>单行事务处理</a:t>
            </a:r>
            <a:r>
              <a:rPr lang="zh-CN" altLang="en-US" dirty="0" smtClean="0"/>
              <a:t> 。</a:t>
            </a:r>
            <a:endParaRPr lang="zh-CN" altLang="en-US" dirty="0"/>
          </a:p>
          <a:p>
            <a:r>
              <a:rPr lang="zh-CN" altLang="en-US" dirty="0"/>
              <a:t>例：原子操作</a:t>
            </a:r>
          </a:p>
          <a:p>
            <a:r>
              <a:rPr lang="en-US" altLang="zh-CN" dirty="0" smtClean="0"/>
              <a:t>Table *T = </a:t>
            </a:r>
            <a:r>
              <a:rPr lang="en-US" altLang="zh-CN" dirty="0" err="1" smtClean="0"/>
              <a:t>OpenOrDie</a:t>
            </a:r>
            <a:r>
              <a:rPr lang="en-US" altLang="zh-CN" dirty="0" smtClean="0"/>
              <a:t>(“/</a:t>
            </a:r>
            <a:r>
              <a:rPr lang="en-US" altLang="zh-CN" dirty="0" err="1" smtClean="0"/>
              <a:t>bigtable</a:t>
            </a:r>
            <a:r>
              <a:rPr lang="en-US" altLang="zh-CN" dirty="0" smtClean="0"/>
              <a:t>/web/</a:t>
            </a:r>
            <a:r>
              <a:rPr lang="en-US" altLang="zh-CN" dirty="0" err="1" smtClean="0"/>
              <a:t>webtable</a:t>
            </a:r>
            <a:r>
              <a:rPr lang="en-US" altLang="zh-CN" dirty="0" smtClean="0"/>
              <a:t>”)</a:t>
            </a:r>
          </a:p>
          <a:p>
            <a:r>
              <a:rPr lang="en-US" altLang="zh-CN" dirty="0" err="1" smtClean="0">
                <a:solidFill>
                  <a:srgbClr val="FF0000"/>
                </a:solidFill>
              </a:rPr>
              <a:t>RowMutation</a:t>
            </a:r>
            <a:r>
              <a:rPr lang="en-US" altLang="zh-CN" dirty="0" smtClean="0"/>
              <a:t> </a:t>
            </a:r>
            <a:r>
              <a:rPr lang="en-US" altLang="zh-CN" dirty="0"/>
              <a:t>r1(T, “</a:t>
            </a:r>
            <a:r>
              <a:rPr lang="en-US" altLang="zh-CN" dirty="0" err="1"/>
              <a:t>com.cnn.www</a:t>
            </a:r>
            <a:r>
              <a:rPr lang="en-US" altLang="zh-CN" dirty="0"/>
              <a:t>”);</a:t>
            </a:r>
          </a:p>
          <a:p>
            <a:r>
              <a:rPr lang="en-US" altLang="zh-CN" dirty="0"/>
              <a:t>r1.Set(“</a:t>
            </a:r>
            <a:r>
              <a:rPr lang="en-US" altLang="zh-CN" dirty="0" err="1"/>
              <a:t>anchor:www.c-span.org</a:t>
            </a:r>
            <a:r>
              <a:rPr lang="en-US" altLang="zh-CN" dirty="0"/>
              <a:t>”,   “CNN”);</a:t>
            </a:r>
          </a:p>
          <a:p>
            <a:r>
              <a:rPr lang="en-US" altLang="zh-CN" dirty="0"/>
              <a:t>r1.Delete(“</a:t>
            </a:r>
            <a:r>
              <a:rPr lang="en-US" altLang="zh-CN" dirty="0" err="1"/>
              <a:t>anchor:www.abc.com</a:t>
            </a:r>
            <a:r>
              <a:rPr lang="en-US" altLang="zh-CN" dirty="0"/>
              <a:t>”);</a:t>
            </a:r>
          </a:p>
          <a:p>
            <a:r>
              <a:rPr lang="en-US" altLang="zh-CN" dirty="0"/>
              <a:t>r1.Set(“Language</a:t>
            </a:r>
            <a:r>
              <a:rPr lang="zh-CN" altLang="en-US" dirty="0"/>
              <a:t>：</a:t>
            </a:r>
            <a:r>
              <a:rPr lang="en-US" altLang="zh-CN" dirty="0"/>
              <a:t>language”,    “ENG”);</a:t>
            </a:r>
          </a:p>
          <a:p>
            <a:r>
              <a:rPr lang="en-US" altLang="zh-CN" dirty="0">
                <a:solidFill>
                  <a:srgbClr val="FF0000"/>
                </a:solidFill>
              </a:rPr>
              <a:t>Operation op</a:t>
            </a:r>
            <a:r>
              <a:rPr lang="en-US" altLang="zh-CN" dirty="0"/>
              <a:t>;</a:t>
            </a:r>
          </a:p>
          <a:p>
            <a:r>
              <a:rPr lang="en-US" altLang="zh-CN" dirty="0">
                <a:solidFill>
                  <a:srgbClr val="FF0000"/>
                </a:solidFill>
              </a:rPr>
              <a:t>Apply</a:t>
            </a:r>
            <a:r>
              <a:rPr lang="en-US" altLang="zh-CN" dirty="0"/>
              <a:t>(&amp;op, &amp;r1);</a:t>
            </a:r>
          </a:p>
          <a:p>
            <a:endParaRPr lang="zh-CN" altLang="en-US" dirty="0"/>
          </a:p>
          <a:p>
            <a:r>
              <a:rPr lang="en-US" altLang="zh-CN" dirty="0" err="1" smtClean="0">
                <a:solidFill>
                  <a:srgbClr val="3366FF"/>
                </a:solidFill>
              </a:rPr>
              <a:t>Bigtable</a:t>
            </a:r>
            <a:r>
              <a:rPr lang="zh-CN" altLang="en-US" dirty="0" smtClean="0">
                <a:solidFill>
                  <a:srgbClr val="3366FF"/>
                </a:solidFill>
              </a:rPr>
              <a:t>也提供用户</a:t>
            </a:r>
            <a:r>
              <a:rPr lang="zh-CN" altLang="en-US" dirty="0">
                <a:solidFill>
                  <a:srgbClr val="FF0000"/>
                </a:solidFill>
              </a:rPr>
              <a:t>跨行批量写入</a:t>
            </a:r>
            <a:r>
              <a:rPr lang="zh-CN" altLang="en-US" dirty="0">
                <a:solidFill>
                  <a:srgbClr val="3366FF"/>
                </a:solidFill>
              </a:rPr>
              <a:t>数据的接口，但是</a:t>
            </a:r>
            <a:r>
              <a:rPr lang="zh-CN" altLang="en-US" dirty="0">
                <a:solidFill>
                  <a:srgbClr val="FF0000"/>
                </a:solidFill>
              </a:rPr>
              <a:t>不支持通用的跨行事务处理</a:t>
            </a:r>
            <a:r>
              <a:rPr lang="zh-CN" altLang="en-US" dirty="0">
                <a:solidFill>
                  <a:srgbClr val="3366FF"/>
                </a:solidFill>
              </a:rPr>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spTree>
    <p:extLst>
      <p:ext uri="{BB962C8B-B14F-4D97-AF65-F5344CB8AC3E}">
        <p14:creationId xmlns:p14="http://schemas.microsoft.com/office/powerpoint/2010/main" val="37406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smtClean="0"/>
              <a:t>键值对模型实际系统</a:t>
            </a:r>
            <a:endParaRPr lang="zh-CN" altLang="en-US" dirty="0"/>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smtClean="0"/>
              <a:t>3.2.1 </a:t>
            </a:r>
            <a:r>
              <a:rPr lang="en-US" altLang="zh-CN" dirty="0" err="1" smtClean="0"/>
              <a:t>Memcached</a:t>
            </a:r>
            <a:endParaRPr lang="en-US" altLang="zh-CN" dirty="0" smtClean="0"/>
          </a:p>
          <a:p>
            <a:r>
              <a:rPr lang="zh-CN" altLang="en-US" dirty="0" smtClean="0"/>
              <a:t>       是</a:t>
            </a:r>
            <a:r>
              <a:rPr lang="zh-CN" altLang="en-US" dirty="0"/>
              <a:t>一</a:t>
            </a:r>
            <a:r>
              <a:rPr lang="zh-CN" altLang="en-US" dirty="0" smtClean="0"/>
              <a:t>套高性能的分布式高速缓存</a:t>
            </a:r>
            <a:r>
              <a:rPr lang="zh-CN" altLang="en-US" dirty="0"/>
              <a:t>系统，由</a:t>
            </a:r>
            <a:r>
              <a:rPr lang="en-US" altLang="zh-CN" dirty="0" smtClean="0"/>
              <a:t>LiveJournal</a:t>
            </a:r>
            <a:r>
              <a:rPr lang="zh-CN" altLang="en-US" dirty="0" smtClean="0"/>
              <a:t>开发的一</a:t>
            </a:r>
            <a:r>
              <a:rPr lang="zh-CN" altLang="en-US" dirty="0"/>
              <a:t>套开放源代码</a:t>
            </a:r>
            <a:r>
              <a:rPr lang="zh-CN" altLang="en-US" dirty="0" smtClean="0"/>
              <a:t>软件。</a:t>
            </a:r>
            <a:endParaRPr lang="en-US" altLang="zh-CN" dirty="0"/>
          </a:p>
          <a:p>
            <a:r>
              <a:rPr lang="zh-CN" altLang="en-US" dirty="0" smtClean="0"/>
              <a:t>       许多</a:t>
            </a:r>
            <a:r>
              <a:rPr lang="en-US" altLang="zh-CN" dirty="0"/>
              <a:t>Web</a:t>
            </a:r>
            <a:r>
              <a:rPr lang="zh-CN" altLang="en-US" dirty="0" smtClean="0"/>
              <a:t>应用随着</a:t>
            </a:r>
            <a:r>
              <a:rPr lang="zh-CN" altLang="en-US" dirty="0"/>
              <a:t>数据量的增大、访问的集中</a:t>
            </a:r>
            <a:r>
              <a:rPr lang="zh-CN" altLang="en-US" dirty="0" smtClean="0"/>
              <a:t>，</a:t>
            </a:r>
            <a:r>
              <a:rPr lang="en-US" altLang="zh-CN" dirty="0" smtClean="0"/>
              <a:t>RDBMS</a:t>
            </a:r>
            <a:r>
              <a:rPr lang="zh-CN" altLang="en-US" dirty="0"/>
              <a:t>的</a:t>
            </a:r>
            <a:r>
              <a:rPr lang="zh-CN" altLang="en-US" dirty="0" smtClean="0"/>
              <a:t>负担会加重，导致数据库响应变慢、网站延迟增加。此时，部署</a:t>
            </a:r>
            <a:r>
              <a:rPr lang="en-US" altLang="zh-CN" dirty="0" err="1" smtClean="0"/>
              <a:t>memcached</a:t>
            </a:r>
            <a:r>
              <a:rPr lang="zh-CN" altLang="en-US" dirty="0" smtClean="0"/>
              <a:t>高性能分布式</a:t>
            </a:r>
            <a:r>
              <a:rPr lang="zh-CN" altLang="en-US" dirty="0"/>
              <a:t>内存缓存</a:t>
            </a:r>
            <a:r>
              <a:rPr lang="zh-CN" altLang="en-US" dirty="0" smtClean="0"/>
              <a:t>服务器，可通过</a:t>
            </a:r>
            <a:r>
              <a:rPr lang="zh-CN" altLang="en-US" dirty="0"/>
              <a:t>缓存数据库查询结果，减少数据库访问次数，以提高动态</a:t>
            </a:r>
            <a:r>
              <a:rPr lang="en-US" altLang="zh-CN" dirty="0"/>
              <a:t>Web</a:t>
            </a:r>
            <a:r>
              <a:rPr lang="zh-CN" altLang="en-US" dirty="0"/>
              <a:t>应用的速度、提高可扩展性。</a:t>
            </a:r>
          </a:p>
          <a:p>
            <a:endParaRPr lang="en-US" altLang="zh-CN"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Tree>
    <p:extLst>
      <p:ext uri="{BB962C8B-B14F-4D97-AF65-F5344CB8AC3E}">
        <p14:creationId xmlns:p14="http://schemas.microsoft.com/office/powerpoint/2010/main" val="40197382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3454"/>
            <a:ext cx="10515600" cy="604692"/>
          </a:xfrm>
        </p:spPr>
        <p:txBody>
          <a:bodyPr/>
          <a:lstStyle/>
          <a:p>
            <a:r>
              <a:rPr lang="en-US" altLang="zh-CN" sz="2400" b="1" dirty="0" smtClean="0">
                <a:solidFill>
                  <a:prstClr val="black"/>
                </a:solidFill>
              </a:rPr>
              <a:t>3.2.5.3 </a:t>
            </a:r>
            <a:r>
              <a:rPr lang="en-US" altLang="zh-CN" sz="2400" b="1" dirty="0" err="1">
                <a:solidFill>
                  <a:prstClr val="black"/>
                </a:solidFill>
              </a:rPr>
              <a:t>Bigtable</a:t>
            </a:r>
            <a:r>
              <a:rPr lang="zh-CN" altLang="en-US" sz="2400" b="1" dirty="0" smtClean="0">
                <a:solidFill>
                  <a:prstClr val="black"/>
                </a:solidFill>
              </a:rPr>
              <a:t>数据检索</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748146"/>
            <a:ext cx="9462920" cy="4982441"/>
          </a:xfrm>
          <a:prstGeom prst="rect">
            <a:avLst/>
          </a:prstGeom>
        </p:spPr>
      </p:pic>
    </p:spTree>
    <p:extLst>
      <p:ext uri="{BB962C8B-B14F-4D97-AF65-F5344CB8AC3E}">
        <p14:creationId xmlns:p14="http://schemas.microsoft.com/office/powerpoint/2010/main" val="26769742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smtClean="0">
                <a:solidFill>
                  <a:prstClr val="black"/>
                </a:solidFill>
              </a:rPr>
              <a:t>3.2.5.4 </a:t>
            </a:r>
            <a:r>
              <a:rPr lang="en-US" altLang="zh-CN" sz="2400" b="1" dirty="0" err="1">
                <a:solidFill>
                  <a:prstClr val="black"/>
                </a:solidFill>
              </a:rPr>
              <a:t>Bigtable</a:t>
            </a:r>
            <a:r>
              <a:rPr lang="zh-CN" altLang="en-US" sz="2400" b="1" dirty="0" smtClean="0">
                <a:solidFill>
                  <a:prstClr val="black"/>
                </a:solidFill>
              </a:rPr>
              <a:t>数据存储</a:t>
            </a:r>
            <a:endParaRPr lang="zh-CN" altLang="en-US" dirty="0"/>
          </a:p>
        </p:txBody>
      </p:sp>
      <p:sp>
        <p:nvSpPr>
          <p:cNvPr id="3" name="内容占位符 2"/>
          <p:cNvSpPr>
            <a:spLocks noGrp="1"/>
          </p:cNvSpPr>
          <p:nvPr>
            <p:ph idx="1"/>
          </p:nvPr>
        </p:nvSpPr>
        <p:spPr>
          <a:xfrm>
            <a:off x="838200" y="1285461"/>
            <a:ext cx="10515600" cy="5281593"/>
          </a:xfrm>
        </p:spPr>
        <p:txBody>
          <a:bodyPr>
            <a:normAutofit/>
          </a:bodyPr>
          <a:lstStyle/>
          <a:p>
            <a:r>
              <a:rPr lang="en-US" altLang="zh-CN" sz="2400" dirty="0" smtClean="0"/>
              <a:t>       </a:t>
            </a:r>
            <a:r>
              <a:rPr lang="en-US" altLang="zh-CN" sz="2400" dirty="0" err="1" smtClean="0"/>
              <a:t>Bigtable</a:t>
            </a:r>
            <a:r>
              <a:rPr lang="en-US" altLang="zh-CN" sz="2400" dirty="0" smtClean="0"/>
              <a:t> </a:t>
            </a:r>
            <a:r>
              <a:rPr lang="zh-CN" altLang="en-US" sz="2400" dirty="0"/>
              <a:t>会将数据持久化成 </a:t>
            </a:r>
            <a:r>
              <a:rPr lang="en-US" altLang="zh-CN" sz="2400" dirty="0" err="1" smtClean="0"/>
              <a:t>SSTable</a:t>
            </a:r>
            <a:r>
              <a:rPr lang="zh-CN" altLang="en-US" sz="2400" dirty="0" smtClean="0"/>
              <a:t>（</a:t>
            </a:r>
            <a:r>
              <a:rPr lang="en-US" altLang="zh-CN" sz="2400" dirty="0"/>
              <a:t> Sorted String Table</a:t>
            </a:r>
            <a:r>
              <a:rPr lang="zh-CN" altLang="en-US" sz="2400" dirty="0" smtClean="0"/>
              <a:t>）</a:t>
            </a:r>
            <a:r>
              <a:rPr lang="en-US" altLang="zh-CN" sz="2400" dirty="0" smtClean="0"/>
              <a:t> </a:t>
            </a:r>
            <a:r>
              <a:rPr lang="zh-CN" altLang="en-US" sz="2400" dirty="0"/>
              <a:t>的</a:t>
            </a:r>
            <a:r>
              <a:rPr lang="zh-CN" altLang="en-US" sz="2400" dirty="0" smtClean="0"/>
              <a:t>格式，该</a:t>
            </a:r>
            <a:r>
              <a:rPr lang="zh-CN" altLang="en-US" sz="2400" dirty="0"/>
              <a:t>格式下</a:t>
            </a:r>
            <a:r>
              <a:rPr lang="zh-CN" altLang="en-US" sz="2400" dirty="0" smtClean="0"/>
              <a:t>的 </a:t>
            </a:r>
            <a:r>
              <a:rPr lang="en-US" altLang="zh-CN" sz="2400" dirty="0"/>
              <a:t>key </a:t>
            </a:r>
            <a:r>
              <a:rPr lang="zh-CN" altLang="en-US" sz="2400" dirty="0"/>
              <a:t>都是经过排序后不可变的 </a:t>
            </a:r>
            <a:r>
              <a:rPr lang="en-US" altLang="zh-CN" sz="2400" dirty="0"/>
              <a:t>KV </a:t>
            </a:r>
            <a:r>
              <a:rPr lang="zh-CN" altLang="en-US" sz="2400" dirty="0"/>
              <a:t>对</a:t>
            </a:r>
            <a:r>
              <a:rPr lang="zh-CN" altLang="en-US" sz="2400" dirty="0" smtClean="0"/>
              <a:t>。</a:t>
            </a:r>
            <a:endParaRPr lang="en-US" altLang="zh-CN" sz="2400" dirty="0" smtClean="0"/>
          </a:p>
          <a:p>
            <a:endParaRPr lang="en-US" altLang="zh-CN" sz="2400" dirty="0" smtClean="0"/>
          </a:p>
          <a:p>
            <a:r>
              <a:rPr lang="zh-CN" altLang="en-US" sz="2400" dirty="0" smtClean="0"/>
              <a:t>       每个 </a:t>
            </a:r>
            <a:r>
              <a:rPr lang="en-US" altLang="zh-CN" sz="2400" dirty="0" err="1"/>
              <a:t>SSTable</a:t>
            </a:r>
            <a:r>
              <a:rPr lang="en-US" altLang="zh-CN" sz="2400" dirty="0"/>
              <a:t> </a:t>
            </a:r>
            <a:r>
              <a:rPr lang="zh-CN" altLang="en-US" sz="2400" dirty="0"/>
              <a:t>由 </a:t>
            </a:r>
            <a:r>
              <a:rPr lang="en-US" altLang="zh-CN" sz="2400" dirty="0"/>
              <a:t>block </a:t>
            </a:r>
            <a:r>
              <a:rPr lang="zh-CN" altLang="en-US" sz="2400" dirty="0" smtClean="0"/>
              <a:t>组成，并</a:t>
            </a:r>
            <a:r>
              <a:rPr lang="zh-CN" altLang="en-US" sz="2400" dirty="0"/>
              <a:t>通过 </a:t>
            </a:r>
            <a:r>
              <a:rPr lang="en-US" altLang="zh-CN" sz="2400" dirty="0"/>
              <a:t>block index </a:t>
            </a:r>
            <a:r>
              <a:rPr lang="zh-CN" altLang="en-US" sz="2400" dirty="0"/>
              <a:t>来定位每个 </a:t>
            </a:r>
            <a:r>
              <a:rPr lang="en-US" altLang="zh-CN" sz="2400" dirty="0"/>
              <a:t>block</a:t>
            </a:r>
            <a:r>
              <a:rPr lang="zh-CN" altLang="en-US" sz="2400" dirty="0" smtClean="0"/>
              <a:t>。</a:t>
            </a:r>
            <a:endParaRPr lang="en-US" altLang="zh-CN" sz="2400" dirty="0" smtClean="0"/>
          </a:p>
          <a:p>
            <a:endParaRPr lang="en-US" altLang="zh-CN" sz="2400" dirty="0" smtClean="0"/>
          </a:p>
          <a:p>
            <a:r>
              <a:rPr lang="en-US" altLang="zh-CN" sz="2400" dirty="0" smtClean="0"/>
              <a:t>       </a:t>
            </a:r>
            <a:r>
              <a:rPr lang="en-US" altLang="zh-CN" sz="2400" dirty="0" err="1" smtClean="0"/>
              <a:t>Bigtable</a:t>
            </a:r>
            <a:r>
              <a:rPr lang="zh-CN" altLang="en-US" sz="2400" dirty="0" smtClean="0"/>
              <a:t>内存</a:t>
            </a:r>
            <a:r>
              <a:rPr lang="zh-CN" altLang="en-US" sz="2400" dirty="0"/>
              <a:t>中维护着 </a:t>
            </a:r>
            <a:r>
              <a:rPr lang="en-US" altLang="zh-CN" sz="2400" dirty="0" err="1" smtClean="0"/>
              <a:t>memtable</a:t>
            </a:r>
            <a:r>
              <a:rPr lang="zh-CN" altLang="en-US" sz="2400" dirty="0" smtClean="0"/>
              <a:t>用以</a:t>
            </a:r>
            <a:r>
              <a:rPr lang="zh-CN" altLang="en-US" sz="2400" dirty="0"/>
              <a:t>处理写请求。客户端对 </a:t>
            </a:r>
            <a:r>
              <a:rPr lang="en-US" altLang="zh-CN" sz="2400" dirty="0" err="1"/>
              <a:t>Bigtable</a:t>
            </a:r>
            <a:r>
              <a:rPr lang="en-US" altLang="zh-CN" sz="2400" dirty="0"/>
              <a:t> </a:t>
            </a:r>
            <a:r>
              <a:rPr lang="zh-CN" altLang="en-US" sz="2400" dirty="0"/>
              <a:t>的写操作首先会被内存</a:t>
            </a:r>
            <a:r>
              <a:rPr lang="zh-CN" altLang="en-US" sz="2400" dirty="0" smtClean="0"/>
              <a:t>中</a:t>
            </a:r>
            <a:r>
              <a:rPr lang="en-US" altLang="zh-CN" sz="2400" dirty="0" err="1" smtClean="0"/>
              <a:t>memtable</a:t>
            </a:r>
            <a:r>
              <a:rPr lang="zh-CN" altLang="en-US" sz="2400" dirty="0" smtClean="0"/>
              <a:t>处理</a:t>
            </a:r>
            <a:r>
              <a:rPr lang="zh-CN" altLang="en-US" sz="2400" dirty="0"/>
              <a:t>，</a:t>
            </a:r>
            <a:r>
              <a:rPr lang="zh-CN" altLang="en-US" sz="2400" dirty="0" smtClean="0"/>
              <a:t>当</a:t>
            </a:r>
            <a:r>
              <a:rPr lang="en-US" altLang="zh-CN" sz="2400" dirty="0" err="1" smtClean="0"/>
              <a:t>memtable</a:t>
            </a:r>
            <a:r>
              <a:rPr lang="zh-CN" altLang="en-US" sz="2400" dirty="0" smtClean="0"/>
              <a:t>的</a:t>
            </a:r>
            <a:r>
              <a:rPr lang="zh-CN" altLang="en-US" sz="2400" dirty="0"/>
              <a:t>大小超过一定阈值时</a:t>
            </a:r>
            <a:r>
              <a:rPr lang="zh-CN" altLang="en-US" sz="2400" dirty="0" smtClean="0"/>
              <a:t>，会</a:t>
            </a:r>
            <a:r>
              <a:rPr lang="zh-CN" altLang="en-US" sz="2400" dirty="0"/>
              <a:t>生成新</a:t>
            </a:r>
            <a:r>
              <a:rPr lang="zh-CN" altLang="en-US" sz="2400" dirty="0" smtClean="0"/>
              <a:t>的</a:t>
            </a:r>
            <a:r>
              <a:rPr lang="en-US" altLang="zh-CN" sz="2400" dirty="0" err="1" smtClean="0"/>
              <a:t>memtable</a:t>
            </a:r>
            <a:r>
              <a:rPr lang="zh-CN" altLang="en-US" sz="2400" dirty="0" smtClean="0"/>
              <a:t>，并</a:t>
            </a:r>
            <a:r>
              <a:rPr lang="zh-CN" altLang="en-US" sz="2400" dirty="0"/>
              <a:t>将老</a:t>
            </a:r>
            <a:r>
              <a:rPr lang="zh-CN" altLang="en-US" sz="2400" dirty="0" smtClean="0"/>
              <a:t>的</a:t>
            </a:r>
            <a:r>
              <a:rPr lang="en-US" altLang="zh-CN" sz="2400" dirty="0" err="1" smtClean="0"/>
              <a:t>memtable</a:t>
            </a:r>
            <a:r>
              <a:rPr lang="zh-CN" altLang="en-US" sz="2400" dirty="0" smtClean="0"/>
              <a:t>通过日志的机制合并到</a:t>
            </a:r>
            <a:r>
              <a:rPr lang="en-US" altLang="zh-CN" sz="2400" dirty="0" err="1" smtClean="0"/>
              <a:t>SSTable</a:t>
            </a:r>
            <a:r>
              <a:rPr lang="zh-CN" altLang="en-US" sz="2400" dirty="0" smtClean="0"/>
              <a:t>格式的文件中。</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spTree>
    <p:extLst>
      <p:ext uri="{BB962C8B-B14F-4D97-AF65-F5344CB8AC3E}">
        <p14:creationId xmlns:p14="http://schemas.microsoft.com/office/powerpoint/2010/main" val="3927740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smtClean="0">
                <a:solidFill>
                  <a:prstClr val="black"/>
                </a:solidFill>
              </a:rPr>
              <a:t>3.2.5.4 </a:t>
            </a:r>
            <a:r>
              <a:rPr lang="en-US" altLang="zh-CN" sz="2400" b="1" dirty="0" err="1">
                <a:solidFill>
                  <a:prstClr val="black"/>
                </a:solidFill>
              </a:rPr>
              <a:t>Bigtable</a:t>
            </a:r>
            <a:r>
              <a:rPr lang="zh-CN" altLang="en-US" sz="2400" b="1" dirty="0" smtClean="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281593"/>
          </a:xfrm>
        </p:spPr>
        <p:txBody>
          <a:bodyPr>
            <a:noAutofit/>
          </a:bodyPr>
          <a:lstStyle/>
          <a:p>
            <a:r>
              <a:rPr lang="en-US" altLang="zh-CN" sz="2400" b="1" dirty="0" err="1" smtClean="0"/>
              <a:t>SSTable</a:t>
            </a:r>
            <a:r>
              <a:rPr lang="zh-CN" altLang="en-US" sz="2400" b="1" dirty="0" smtClean="0"/>
              <a:t>（</a:t>
            </a:r>
            <a:r>
              <a:rPr lang="en-US" altLang="zh-CN" sz="2400" b="1" dirty="0"/>
              <a:t> Sorted String Table</a:t>
            </a:r>
            <a:r>
              <a:rPr lang="zh-CN" altLang="en-US" sz="2400" b="1" dirty="0" smtClean="0"/>
              <a:t>）</a:t>
            </a:r>
            <a:endParaRPr lang="en-US" altLang="zh-CN" sz="2400" b="1" dirty="0" smtClean="0"/>
          </a:p>
          <a:p>
            <a:r>
              <a:rPr lang="en-US" altLang="zh-CN" sz="2400" dirty="0" smtClean="0"/>
              <a:t>       </a:t>
            </a:r>
            <a:r>
              <a:rPr lang="en-US" altLang="zh-CN" sz="2400" dirty="0" err="1" smtClean="0"/>
              <a:t>SSTable</a:t>
            </a:r>
            <a:r>
              <a:rPr lang="zh-CN" altLang="en-US" sz="2400" dirty="0"/>
              <a:t>提供一个</a:t>
            </a:r>
            <a:r>
              <a:rPr lang="zh-CN" altLang="en-US" sz="2400" dirty="0">
                <a:solidFill>
                  <a:srgbClr val="FF0000"/>
                </a:solidFill>
              </a:rPr>
              <a:t>可持久</a:t>
            </a:r>
            <a:r>
              <a:rPr lang="zh-CN" altLang="en-US" sz="2400" dirty="0" smtClean="0">
                <a:solidFill>
                  <a:srgbClr val="FF0000"/>
                </a:solidFill>
              </a:rPr>
              <a:t>化的、有序</a:t>
            </a:r>
            <a:r>
              <a:rPr lang="zh-CN" altLang="en-US" sz="2400" dirty="0">
                <a:solidFill>
                  <a:srgbClr val="FF0000"/>
                </a:solidFill>
              </a:rPr>
              <a:t>的、不可变</a:t>
            </a:r>
            <a:r>
              <a:rPr lang="zh-CN" altLang="en-US" sz="2400" dirty="0"/>
              <a:t>的从键到值的映射关系，其中键和值都是任意字节长度的字符串</a:t>
            </a:r>
            <a:r>
              <a:rPr lang="zh-CN" altLang="en-US" sz="2400" dirty="0" smtClean="0"/>
              <a:t>。</a:t>
            </a:r>
            <a:endParaRPr lang="en-US" altLang="zh-CN" sz="2400" dirty="0" smtClean="0"/>
          </a:p>
          <a:p>
            <a:r>
              <a:rPr lang="en-US" altLang="zh-CN" sz="2400" dirty="0" err="1" smtClean="0"/>
              <a:t>SSTable</a:t>
            </a:r>
            <a:r>
              <a:rPr lang="zh-CN" altLang="en-US" sz="2400" dirty="0" smtClean="0"/>
              <a:t>提供两种操作：按照</a:t>
            </a:r>
            <a:r>
              <a:rPr lang="zh-CN" altLang="en-US" sz="2400" dirty="0"/>
              <a:t>某个键来查询关联</a:t>
            </a:r>
            <a:r>
              <a:rPr lang="zh-CN" altLang="en-US" sz="2400" dirty="0" smtClean="0"/>
              <a:t>值，也可以指定</a:t>
            </a:r>
            <a:r>
              <a:rPr lang="zh-CN" altLang="en-US" sz="2400" dirty="0"/>
              <a:t>键的</a:t>
            </a:r>
            <a:r>
              <a:rPr lang="zh-CN" altLang="en-US" sz="2400" dirty="0" smtClean="0"/>
              <a:t>范围来</a:t>
            </a:r>
            <a:r>
              <a:rPr lang="zh-CN" altLang="en-US" sz="2400" dirty="0"/>
              <a:t>遍历其中所有的键值对</a:t>
            </a:r>
            <a:r>
              <a:rPr lang="zh-CN" altLang="en-US" sz="2400" dirty="0" smtClean="0"/>
              <a:t>。</a:t>
            </a:r>
            <a:endParaRPr lang="en-US" altLang="zh-CN" sz="2400" dirty="0" smtClean="0"/>
          </a:p>
          <a:p>
            <a:r>
              <a:rPr lang="zh-CN" altLang="en-US" sz="2400" dirty="0" smtClean="0"/>
              <a:t>       每个</a:t>
            </a:r>
            <a:r>
              <a:rPr lang="en-US" altLang="zh-CN" sz="2400" dirty="0" err="1">
                <a:solidFill>
                  <a:srgbClr val="FF0000"/>
                </a:solidFill>
              </a:rPr>
              <a:t>SSTable</a:t>
            </a:r>
            <a:r>
              <a:rPr lang="zh-CN" altLang="en-US" sz="2400" dirty="0">
                <a:solidFill>
                  <a:srgbClr val="FF0000"/>
                </a:solidFill>
              </a:rPr>
              <a:t>内部由一系列块</a:t>
            </a:r>
            <a:r>
              <a:rPr lang="en-US" altLang="zh-CN" sz="2400" dirty="0">
                <a:solidFill>
                  <a:srgbClr val="FF0000"/>
                </a:solidFill>
              </a:rPr>
              <a:t>(block)</a:t>
            </a:r>
            <a:r>
              <a:rPr lang="zh-CN" altLang="en-US" sz="2400" dirty="0"/>
              <a:t>组成</a:t>
            </a:r>
            <a:r>
              <a:rPr lang="en-US" altLang="zh-CN" sz="2400" dirty="0"/>
              <a:t>(</a:t>
            </a:r>
            <a:r>
              <a:rPr lang="zh-CN" altLang="en-US" sz="2400" dirty="0"/>
              <a:t>通常每块大小为</a:t>
            </a:r>
            <a:r>
              <a:rPr lang="en-US" altLang="zh-CN" sz="2400" dirty="0"/>
              <a:t>64KB</a:t>
            </a:r>
            <a:r>
              <a:rPr lang="zh-CN" altLang="en-US" sz="2400" dirty="0"/>
              <a:t>，是可配置的</a:t>
            </a:r>
            <a:r>
              <a:rPr lang="en-US" altLang="zh-CN" sz="2400" dirty="0"/>
              <a:t>)</a:t>
            </a:r>
            <a:r>
              <a:rPr lang="zh-CN" altLang="en-US" sz="2400" dirty="0" smtClean="0"/>
              <a:t>。</a:t>
            </a:r>
            <a:endParaRPr lang="en-US" altLang="zh-CN" sz="2400" dirty="0" smtClean="0"/>
          </a:p>
          <a:p>
            <a:r>
              <a:rPr lang="zh-CN" altLang="en-US" sz="2400" dirty="0" smtClean="0"/>
              <a:t>       使用</a:t>
            </a:r>
            <a:r>
              <a:rPr lang="zh-CN" altLang="en-US" sz="2400" dirty="0">
                <a:solidFill>
                  <a:srgbClr val="FF0000"/>
                </a:solidFill>
              </a:rPr>
              <a:t>存储在</a:t>
            </a:r>
            <a:r>
              <a:rPr lang="en-US" altLang="zh-CN" sz="2400" dirty="0" err="1">
                <a:solidFill>
                  <a:srgbClr val="FF0000"/>
                </a:solidFill>
              </a:rPr>
              <a:t>SSTable</a:t>
            </a:r>
            <a:r>
              <a:rPr lang="zh-CN" altLang="en-US" sz="2400" dirty="0">
                <a:solidFill>
                  <a:srgbClr val="FF0000"/>
                </a:solidFill>
              </a:rPr>
              <a:t>结尾的块索引</a:t>
            </a:r>
            <a:r>
              <a:rPr lang="en-US" altLang="zh-CN" sz="2400" dirty="0">
                <a:solidFill>
                  <a:srgbClr val="FF0000"/>
                </a:solidFill>
              </a:rPr>
              <a:t>(block index)</a:t>
            </a:r>
            <a:r>
              <a:rPr lang="zh-CN" altLang="en-US" sz="2400" dirty="0"/>
              <a:t>来定位块；当</a:t>
            </a:r>
            <a:r>
              <a:rPr lang="en-US" altLang="zh-CN" sz="2400" dirty="0" err="1"/>
              <a:t>SSTable</a:t>
            </a:r>
            <a:r>
              <a:rPr lang="zh-CN" altLang="en-US" sz="2400" dirty="0"/>
              <a:t>打开时，</a:t>
            </a:r>
            <a:r>
              <a:rPr lang="zh-CN" altLang="en-US" sz="2400" dirty="0">
                <a:solidFill>
                  <a:srgbClr val="FF0000"/>
                </a:solidFill>
              </a:rPr>
              <a:t>索引会被加载到内存里</a:t>
            </a:r>
            <a:r>
              <a:rPr lang="zh-CN" altLang="en-US" sz="2400" dirty="0"/>
              <a:t>。一次磁盘寻道</a:t>
            </a:r>
            <a:r>
              <a:rPr lang="en-US" altLang="zh-CN" sz="2400" dirty="0"/>
              <a:t>(disk seek)</a:t>
            </a:r>
            <a:r>
              <a:rPr lang="zh-CN" altLang="en-US" sz="2400" dirty="0"/>
              <a:t>就可以完成</a:t>
            </a:r>
            <a:r>
              <a:rPr lang="zh-CN" altLang="en-US" sz="2400" dirty="0" smtClean="0"/>
              <a:t>查询操作</a:t>
            </a:r>
            <a:r>
              <a:rPr lang="zh-CN" altLang="en-US" sz="2400" dirty="0"/>
              <a:t>：首先通过二分查找在存储在内存的索引中找到对应的块，然后从磁盘上读取这块内容</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Tree>
    <p:extLst>
      <p:ext uri="{BB962C8B-B14F-4D97-AF65-F5344CB8AC3E}">
        <p14:creationId xmlns:p14="http://schemas.microsoft.com/office/powerpoint/2010/main" val="15268593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720"/>
            <a:ext cx="10515600" cy="660110"/>
          </a:xfrm>
        </p:spPr>
        <p:txBody>
          <a:bodyPr/>
          <a:lstStyle/>
          <a:p>
            <a:r>
              <a:rPr lang="en-US" altLang="zh-CN" sz="2400" b="1" dirty="0" err="1" smtClean="0">
                <a:solidFill>
                  <a:prstClr val="black"/>
                </a:solidFill>
              </a:rPr>
              <a:t>SSTable</a:t>
            </a:r>
            <a:r>
              <a:rPr lang="zh-CN" altLang="en-US" sz="2400" b="1" dirty="0">
                <a:solidFill>
                  <a:prstClr val="black"/>
                </a:solidFill>
              </a:rPr>
              <a:t>（ </a:t>
            </a:r>
            <a:r>
              <a:rPr lang="en-US" altLang="zh-CN" sz="2400" b="1" dirty="0">
                <a:solidFill>
                  <a:prstClr val="black"/>
                </a:solidFill>
              </a:rPr>
              <a:t>Sorted String Table</a:t>
            </a:r>
            <a:r>
              <a:rPr lang="zh-CN" altLang="en-US" sz="2400" b="1" dirty="0" smtClean="0">
                <a:solidFill>
                  <a:prstClr val="black"/>
                </a:solidFill>
              </a:rPr>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002" y="812829"/>
            <a:ext cx="8050487" cy="6045171"/>
          </a:xfrm>
          <a:prstGeom prst="rect">
            <a:avLst/>
          </a:prstGeom>
        </p:spPr>
      </p:pic>
    </p:spTree>
    <p:extLst>
      <p:ext uri="{BB962C8B-B14F-4D97-AF65-F5344CB8AC3E}">
        <p14:creationId xmlns:p14="http://schemas.microsoft.com/office/powerpoint/2010/main" val="1301641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smtClean="0">
                <a:solidFill>
                  <a:prstClr val="black"/>
                </a:solidFill>
              </a:rPr>
              <a:t>3.2.5.4 </a:t>
            </a:r>
            <a:r>
              <a:rPr lang="en-US" altLang="zh-CN" sz="2400" b="1" dirty="0" err="1">
                <a:solidFill>
                  <a:prstClr val="black"/>
                </a:solidFill>
              </a:rPr>
              <a:t>Bigtable</a:t>
            </a:r>
            <a:r>
              <a:rPr lang="zh-CN" altLang="en-US" sz="2400" b="1" dirty="0" smtClean="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2649230"/>
          </a:xfrm>
        </p:spPr>
        <p:txBody>
          <a:bodyPr>
            <a:noAutofit/>
          </a:bodyPr>
          <a:lstStyle/>
          <a:p>
            <a:r>
              <a:rPr lang="en-US" altLang="zh-CN" sz="2400" b="1" dirty="0" err="1" smtClean="0"/>
              <a:t>SSTable</a:t>
            </a:r>
            <a:r>
              <a:rPr lang="zh-CN" altLang="en-US" sz="2400" b="1" dirty="0" smtClean="0"/>
              <a:t>和</a:t>
            </a:r>
            <a:r>
              <a:rPr lang="en-US" altLang="zh-CN" sz="2400" b="1" dirty="0" smtClean="0"/>
              <a:t>LSM</a:t>
            </a:r>
            <a:r>
              <a:rPr lang="zh-CN" altLang="en-US" sz="2400" b="1" dirty="0" smtClean="0"/>
              <a:t>文件</a:t>
            </a:r>
            <a:endParaRPr lang="en-US" altLang="zh-CN" sz="2400" b="1" dirty="0" smtClean="0"/>
          </a:p>
          <a:p>
            <a:r>
              <a:rPr lang="zh-CN" altLang="en-US" sz="2400" dirty="0" smtClean="0"/>
              <a:t>       仅仅</a:t>
            </a:r>
            <a:r>
              <a:rPr lang="en-US" altLang="zh-CN" sz="2400" dirty="0" err="1"/>
              <a:t>SSTable</a:t>
            </a:r>
            <a:r>
              <a:rPr lang="zh-CN" altLang="en-US" sz="2400" dirty="0"/>
              <a:t>数据结构本身仍然</a:t>
            </a:r>
            <a:r>
              <a:rPr lang="zh-CN" altLang="en-US" sz="2400" dirty="0" smtClean="0"/>
              <a:t>无法支持高效的范围查询和随机读写，还需要有内存排序、内存写出、压缩、快速读取的一整套</a:t>
            </a:r>
            <a:r>
              <a:rPr lang="zh-CN" altLang="en-US" sz="2400" dirty="0"/>
              <a:t>的</a:t>
            </a:r>
            <a:r>
              <a:rPr lang="zh-CN" altLang="en-US" sz="2400" dirty="0" smtClean="0"/>
              <a:t>机制。</a:t>
            </a:r>
            <a:endParaRPr lang="en-US" altLang="zh-CN" sz="2400" dirty="0" smtClean="0"/>
          </a:p>
          <a:p>
            <a:r>
              <a:rPr lang="zh-CN" altLang="en-US" sz="2400" smtClean="0"/>
              <a:t>还</a:t>
            </a:r>
            <a:r>
              <a:rPr lang="zh-CN" altLang="en-US" sz="2400" dirty="0" smtClean="0"/>
              <a:t>需要一个机制</a:t>
            </a:r>
            <a:r>
              <a:rPr lang="en-US" altLang="zh-CN" sz="2400" dirty="0" smtClean="0"/>
              <a:t>“The </a:t>
            </a:r>
            <a:r>
              <a:rPr lang="en-US" altLang="zh-CN" sz="2400" dirty="0"/>
              <a:t>Log-Structured </a:t>
            </a:r>
            <a:r>
              <a:rPr lang="en-US" altLang="zh-CN" sz="2400" dirty="0" smtClean="0"/>
              <a:t>Merge-Tree” </a:t>
            </a:r>
            <a:r>
              <a:rPr lang="en-US" altLang="zh-CN" sz="2400" dirty="0"/>
              <a:t>(</a:t>
            </a:r>
            <a:r>
              <a:rPr lang="en-US" altLang="zh-CN" sz="2400" b="1" dirty="0"/>
              <a:t>LSM Tree</a:t>
            </a:r>
            <a:r>
              <a:rPr lang="en-US" altLang="zh-CN" sz="2400" dirty="0" smtClean="0"/>
              <a:t>)</a:t>
            </a:r>
            <a:r>
              <a:rPr lang="zh-CN" altLang="en-US" sz="2400" dirty="0" smtClean="0"/>
              <a:t>，它是基于</a:t>
            </a:r>
            <a:r>
              <a:rPr lang="en-US" altLang="zh-CN" sz="2400" dirty="0"/>
              <a:t>log</a:t>
            </a:r>
            <a:r>
              <a:rPr lang="zh-CN" altLang="en-US" sz="2400" dirty="0" smtClean="0"/>
              <a:t>的，用来不断</a:t>
            </a:r>
            <a:r>
              <a:rPr lang="zh-CN" altLang="en-US" sz="2400" dirty="0"/>
              <a:t>产生</a:t>
            </a:r>
            <a:r>
              <a:rPr lang="en-US" altLang="zh-CN" sz="2400" dirty="0" err="1" smtClean="0"/>
              <a:t>SSTable</a:t>
            </a:r>
            <a:r>
              <a:rPr lang="zh-CN" altLang="en-US" sz="2400" dirty="0" smtClean="0"/>
              <a:t>文件</a:t>
            </a:r>
            <a:r>
              <a:rPr lang="en-US" altLang="zh-CN" sz="2400" dirty="0" smtClean="0"/>
              <a:t>, </a:t>
            </a:r>
            <a:r>
              <a:rPr lang="zh-CN" altLang="en-US" sz="2400" dirty="0" smtClean="0"/>
              <a:t>并且需要</a:t>
            </a:r>
            <a:r>
              <a:rPr lang="zh-CN" altLang="en-US" sz="2400" dirty="0"/>
              <a:t>不断</a:t>
            </a:r>
            <a:r>
              <a:rPr lang="en-US" altLang="zh-CN" sz="2400" dirty="0"/>
              <a:t>merge</a:t>
            </a:r>
            <a:r>
              <a:rPr lang="zh-CN" altLang="en-US" sz="2400" dirty="0"/>
              <a:t>以提高</a:t>
            </a:r>
            <a:r>
              <a:rPr lang="zh-CN" altLang="en-US" sz="2400" dirty="0" smtClean="0"/>
              <a:t>效率。</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14" y="3821750"/>
            <a:ext cx="3032413" cy="271716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9296" y="3821750"/>
            <a:ext cx="3295021" cy="2703101"/>
          </a:xfrm>
          <a:prstGeom prst="rect">
            <a:avLst/>
          </a:prstGeom>
        </p:spPr>
      </p:pic>
    </p:spTree>
    <p:extLst>
      <p:ext uri="{BB962C8B-B14F-4D97-AF65-F5344CB8AC3E}">
        <p14:creationId xmlns:p14="http://schemas.microsoft.com/office/powerpoint/2010/main" val="3717204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273" y="1177637"/>
            <a:ext cx="8048764" cy="5043054"/>
          </a:xfrm>
          <a:prstGeom prst="rect">
            <a:avLst/>
          </a:prstGeom>
        </p:spPr>
      </p:pic>
      <p:sp>
        <p:nvSpPr>
          <p:cNvPr id="2" name="标题 1"/>
          <p:cNvSpPr>
            <a:spLocks noGrp="1"/>
          </p:cNvSpPr>
          <p:nvPr>
            <p:ph type="title"/>
          </p:nvPr>
        </p:nvSpPr>
        <p:spPr/>
        <p:txBody>
          <a:bodyPr/>
          <a:lstStyle/>
          <a:p>
            <a:r>
              <a:rPr lang="en-US" altLang="zh-CN" sz="2400" b="1" dirty="0" smtClean="0">
                <a:solidFill>
                  <a:prstClr val="black"/>
                </a:solidFill>
              </a:rPr>
              <a:t>3.2.5.4 </a:t>
            </a:r>
            <a:r>
              <a:rPr lang="en-US" altLang="zh-CN" sz="2400" b="1" dirty="0" err="1">
                <a:solidFill>
                  <a:prstClr val="black"/>
                </a:solidFill>
              </a:rPr>
              <a:t>Bigtable</a:t>
            </a:r>
            <a:r>
              <a:rPr lang="zh-CN" altLang="en-US" sz="2400" b="1" dirty="0" smtClean="0">
                <a:solidFill>
                  <a:prstClr val="black"/>
                </a:solidFill>
              </a:rPr>
              <a:t>数据存储（续）</a:t>
            </a:r>
            <a:endParaRPr lang="zh-CN" altLang="en-US" dirty="0"/>
          </a:p>
        </p:txBody>
      </p:sp>
      <p:sp>
        <p:nvSpPr>
          <p:cNvPr id="3" name="内容占位符 2"/>
          <p:cNvSpPr>
            <a:spLocks noGrp="1"/>
          </p:cNvSpPr>
          <p:nvPr>
            <p:ph idx="1"/>
          </p:nvPr>
        </p:nvSpPr>
        <p:spPr>
          <a:xfrm>
            <a:off x="838200" y="1285461"/>
            <a:ext cx="10515600" cy="543339"/>
          </a:xfrm>
        </p:spPr>
        <p:txBody>
          <a:bodyPr>
            <a:noAutofit/>
          </a:bodyPr>
          <a:lstStyle/>
          <a:p>
            <a:r>
              <a:rPr lang="en-US" altLang="zh-CN" sz="2400" b="1" dirty="0" err="1" smtClean="0"/>
              <a:t>SSTable</a:t>
            </a:r>
            <a:r>
              <a:rPr lang="zh-CN" altLang="en-US" sz="2400" b="1" dirty="0" smtClean="0"/>
              <a:t>和</a:t>
            </a:r>
            <a:r>
              <a:rPr lang="en-US" altLang="zh-CN" sz="2400" b="1" dirty="0" smtClean="0"/>
              <a:t>LSM</a:t>
            </a:r>
            <a:r>
              <a:rPr lang="zh-CN" altLang="en-US" sz="2400" b="1" dirty="0" smtClean="0"/>
              <a:t>文件</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Tree>
    <p:extLst>
      <p:ext uri="{BB962C8B-B14F-4D97-AF65-F5344CB8AC3E}">
        <p14:creationId xmlns:p14="http://schemas.microsoft.com/office/powerpoint/2010/main" val="30617010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200" y="814388"/>
            <a:ext cx="10515600" cy="4713576"/>
          </a:xfrm>
        </p:spPr>
        <p:txBody>
          <a:bodyPr>
            <a:normAutofit/>
          </a:bodyPr>
          <a:lstStyle/>
          <a:p>
            <a:r>
              <a:rPr lang="zh-CN" altLang="en-US" sz="2400" dirty="0" smtClean="0"/>
              <a:t>键值对数据模型是当前大数据管理中应用最广泛的数据模型</a:t>
            </a:r>
            <a:r>
              <a:rPr lang="zh-CN" altLang="en-US" sz="2400" dirty="0"/>
              <a:t>。</a:t>
            </a:r>
            <a:endParaRPr lang="en-US" altLang="zh-CN" sz="2400" dirty="0"/>
          </a:p>
          <a:p>
            <a:r>
              <a:rPr lang="zh-CN" altLang="en-US" b="1" dirty="0" smtClean="0">
                <a:solidFill>
                  <a:srgbClr val="C00000"/>
                </a:solidFill>
              </a:rPr>
              <a:t>了解</a:t>
            </a:r>
            <a:endParaRPr lang="en-US" altLang="zh-CN" b="1" dirty="0">
              <a:solidFill>
                <a:srgbClr val="C00000"/>
              </a:solidFill>
            </a:endParaRPr>
          </a:p>
          <a:p>
            <a:pPr lvl="1"/>
            <a:r>
              <a:rPr lang="zh-CN" altLang="en-US" dirty="0" smtClean="0"/>
              <a:t>键值对模型的</a:t>
            </a:r>
            <a:r>
              <a:rPr lang="zh-CN" altLang="en-US" dirty="0"/>
              <a:t>基本</a:t>
            </a:r>
            <a:r>
              <a:rPr lang="zh-CN" altLang="en-US" dirty="0" smtClean="0"/>
              <a:t>概念、现状</a:t>
            </a:r>
            <a:endParaRPr lang="en-US" altLang="zh-CN" dirty="0"/>
          </a:p>
          <a:p>
            <a:r>
              <a:rPr lang="zh-CN" altLang="en-US" b="1" dirty="0" smtClean="0">
                <a:solidFill>
                  <a:srgbClr val="C00000"/>
                </a:solidFill>
              </a:rPr>
              <a:t>学习</a:t>
            </a:r>
            <a:endParaRPr lang="en-US" altLang="zh-CN" b="1" dirty="0">
              <a:solidFill>
                <a:srgbClr val="C00000"/>
              </a:solidFill>
            </a:endParaRPr>
          </a:p>
          <a:p>
            <a:pPr lvl="1"/>
            <a:r>
              <a:rPr lang="zh-CN" altLang="en-US" dirty="0" smtClean="0"/>
              <a:t>应用键值对模型的实际系统及其基本操作</a:t>
            </a:r>
            <a:endParaRPr lang="en-US" altLang="zh-CN" dirty="0"/>
          </a:p>
          <a:p>
            <a:r>
              <a:rPr lang="zh-CN" altLang="en-US" b="1" dirty="0" smtClean="0">
                <a:solidFill>
                  <a:srgbClr val="C00000"/>
                </a:solidFill>
              </a:rPr>
              <a:t>学习拓展</a:t>
            </a:r>
            <a:endParaRPr lang="en-US" altLang="zh-CN" b="1" dirty="0" smtClean="0">
              <a:solidFill>
                <a:srgbClr val="C00000"/>
              </a:solidFill>
            </a:endParaRPr>
          </a:p>
          <a:p>
            <a:r>
              <a:rPr lang="zh-CN" altLang="en-US" sz="2400" dirty="0"/>
              <a:t>键值</a:t>
            </a:r>
            <a:r>
              <a:rPr lang="zh-CN" altLang="en-US" sz="2400" dirty="0" smtClean="0"/>
              <a:t>对系统的典型技术</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885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3.2.1 </a:t>
            </a:r>
            <a:r>
              <a:rPr lang="en-US" altLang="zh-CN" dirty="0" err="1" smtClean="0"/>
              <a:t>Memcached</a:t>
            </a:r>
            <a:endParaRPr lang="zh-CN" altLang="en-US" dirty="0"/>
          </a:p>
        </p:txBody>
      </p:sp>
      <p:sp>
        <p:nvSpPr>
          <p:cNvPr id="3" name="内容占位符 2"/>
          <p:cNvSpPr>
            <a:spLocks noGrp="1"/>
          </p:cNvSpPr>
          <p:nvPr>
            <p:ph idx="1"/>
          </p:nvPr>
        </p:nvSpPr>
        <p:spPr>
          <a:xfrm>
            <a:off x="838200" y="1285462"/>
            <a:ext cx="10515600" cy="4713556"/>
          </a:xfrm>
        </p:spPr>
        <p:txBody>
          <a:bodyPr>
            <a:normAutofit/>
          </a:bodyPr>
          <a:lstStyle/>
          <a:p>
            <a:r>
              <a:rPr lang="zh-CN" altLang="en-US" sz="2400" dirty="0"/>
              <a:t>数据模型：基于存储“键</a:t>
            </a:r>
            <a:r>
              <a:rPr lang="en-US" altLang="zh-CN" sz="2400" dirty="0"/>
              <a:t>-</a:t>
            </a:r>
            <a:r>
              <a:rPr lang="zh-CN" altLang="en-US" sz="2400" dirty="0"/>
              <a:t>值”对的</a:t>
            </a:r>
            <a:r>
              <a:rPr lang="en-US" altLang="zh-CN" sz="2400" dirty="0" err="1"/>
              <a:t>hashmap</a:t>
            </a:r>
            <a:r>
              <a:rPr lang="zh-CN" altLang="en-US" sz="2400" dirty="0"/>
              <a:t>哈希表。</a:t>
            </a:r>
          </a:p>
          <a:p>
            <a:r>
              <a:rPr lang="zh-CN" altLang="en-US" sz="2400" dirty="0" smtClean="0"/>
              <a:t>支持</a:t>
            </a:r>
            <a:r>
              <a:rPr lang="zh-CN" altLang="en-US" sz="2400" dirty="0"/>
              <a:t>两种形式的键值对： </a:t>
            </a:r>
            <a:br>
              <a:rPr lang="zh-CN" altLang="en-US" sz="2400" dirty="0"/>
            </a:br>
            <a:r>
              <a:rPr lang="zh-CN" altLang="en-US" sz="2400" dirty="0"/>
              <a:t>    </a:t>
            </a:r>
            <a:r>
              <a:rPr lang="en-US" altLang="zh-CN" sz="2400" dirty="0"/>
              <a:t>(1) </a:t>
            </a:r>
            <a:r>
              <a:rPr lang="en-US" altLang="zh-CN" sz="2400" dirty="0" smtClean="0"/>
              <a:t>SQL</a:t>
            </a:r>
            <a:r>
              <a:rPr lang="zh-CN" altLang="en-US" sz="2400" dirty="0" smtClean="0"/>
              <a:t>查询的结果；</a:t>
            </a:r>
            <a:endParaRPr lang="zh-CN" altLang="en-US" sz="2400" dirty="0"/>
          </a:p>
          <a:p>
            <a:r>
              <a:rPr lang="en-US" altLang="zh-CN" sz="2400" dirty="0"/>
              <a:t>    (2) </a:t>
            </a:r>
            <a:r>
              <a:rPr lang="zh-CN" altLang="en-US" sz="2400" dirty="0"/>
              <a:t>普通变量</a:t>
            </a:r>
            <a:r>
              <a:rPr lang="en-US" altLang="zh-CN" sz="2400" dirty="0"/>
              <a:t>(variable)</a:t>
            </a:r>
            <a:r>
              <a:rPr lang="zh-CN" altLang="en-US" sz="2400" dirty="0"/>
              <a:t>。 </a:t>
            </a:r>
            <a:br>
              <a:rPr lang="zh-CN" altLang="en-US" sz="2400" dirty="0"/>
            </a:br>
            <a:r>
              <a:rPr lang="zh-CN" altLang="en-US" sz="2400" dirty="0"/>
              <a:t>     两种数据的</a:t>
            </a:r>
            <a:r>
              <a:rPr lang="en-US" altLang="zh-CN" sz="2400" dirty="0"/>
              <a:t>key</a:t>
            </a:r>
            <a:r>
              <a:rPr lang="zh-CN" altLang="en-US" sz="2400" dirty="0"/>
              <a:t>组合方式不同，由</a:t>
            </a:r>
            <a:r>
              <a:rPr lang="en-US" altLang="zh-CN" sz="2400" dirty="0" err="1" smtClean="0"/>
              <a:t>get_key</a:t>
            </a:r>
            <a:r>
              <a:rPr lang="zh-CN" altLang="en-US" sz="2400" dirty="0" smtClean="0"/>
              <a:t>函数定义和处理。</a:t>
            </a:r>
            <a:r>
              <a:rPr lang="zh-CN" altLang="en-US" sz="2400" dirty="0"/>
              <a:t> </a:t>
            </a:r>
            <a:br>
              <a:rPr lang="zh-CN" altLang="en-US" sz="2400" dirty="0"/>
            </a:br>
            <a:endParaRPr lang="en-US" altLang="zh-CN" sz="2400" dirty="0"/>
          </a:p>
          <a:p>
            <a:r>
              <a:rPr lang="en-US" altLang="zh-CN" sz="2400" dirty="0"/>
              <a:t>get_key</a:t>
            </a:r>
            <a:r>
              <a:rPr lang="zh-CN" altLang="en-US" sz="2400" dirty="0" smtClean="0"/>
              <a:t>函数的输入参数有个</a:t>
            </a:r>
            <a:r>
              <a:rPr lang="en-US" altLang="zh-CN" sz="2400" dirty="0" smtClean="0"/>
              <a:t>hash</a:t>
            </a:r>
            <a:r>
              <a:rPr lang="zh-CN" altLang="en-US" sz="2400" dirty="0"/>
              <a:t>结构，里边</a:t>
            </a:r>
            <a:r>
              <a:rPr lang="zh-CN" altLang="en-US" sz="2400" dirty="0" smtClean="0"/>
              <a:t>定义当前需要存取数据</a:t>
            </a:r>
            <a:r>
              <a:rPr lang="zh-CN" altLang="en-US" sz="2400" dirty="0"/>
              <a:t>的信息结构 </a:t>
            </a:r>
            <a:r>
              <a:rPr lang="zh-CN" altLang="en-US" sz="2400" dirty="0" smtClean="0"/>
              <a:t>；函数返回值为</a:t>
            </a:r>
            <a:r>
              <a:rPr lang="en-US" altLang="zh-CN" sz="2400" dirty="0" smtClean="0"/>
              <a:t>string</a:t>
            </a:r>
            <a:r>
              <a:rPr lang="zh-CN" altLang="en-US" sz="2400" dirty="0" smtClean="0"/>
              <a:t>类型</a:t>
            </a:r>
            <a:r>
              <a:rPr lang="en-US" altLang="zh-CN" sz="2400" dirty="0" smtClean="0"/>
              <a:t>，</a:t>
            </a:r>
            <a:r>
              <a:rPr lang="zh-CN" altLang="en-US" sz="2400" dirty="0" smtClean="0"/>
              <a:t>对应值数据</a:t>
            </a:r>
            <a:r>
              <a:rPr lang="zh-CN" altLang="en-US" sz="2400" dirty="0"/>
              <a:t>。</a:t>
            </a:r>
            <a:r>
              <a:rPr lang="en-US" altLang="zh-CN" dirty="0"/>
              <a:t> </a:t>
            </a: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203920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get_key</a:t>
            </a:r>
            <a:endParaRPr lang="zh-CN" altLang="en-US" dirty="0"/>
          </a:p>
        </p:txBody>
      </p:sp>
      <p:sp>
        <p:nvSpPr>
          <p:cNvPr id="3" name="内容占位符 2"/>
          <p:cNvSpPr>
            <a:spLocks noGrp="1"/>
          </p:cNvSpPr>
          <p:nvPr>
            <p:ph idx="1"/>
          </p:nvPr>
        </p:nvSpPr>
        <p:spPr>
          <a:xfrm>
            <a:off x="838200" y="1285461"/>
            <a:ext cx="10515600" cy="4935229"/>
          </a:xfrm>
        </p:spPr>
        <p:txBody>
          <a:bodyPr>
            <a:noAutofit/>
          </a:bodyPr>
          <a:lstStyle/>
          <a:p>
            <a:pPr>
              <a:lnSpc>
                <a:spcPct val="110000"/>
              </a:lnSpc>
            </a:pPr>
            <a:r>
              <a:rPr lang="zh-CN" altLang="en-US" sz="2400" dirty="0" smtClean="0"/>
              <a:t>传入</a:t>
            </a:r>
            <a:r>
              <a:rPr lang="en-US" altLang="zh-CN" sz="2400" dirty="0"/>
              <a:t>get_key</a:t>
            </a:r>
            <a:r>
              <a:rPr lang="zh-CN" altLang="en-US" sz="2400" dirty="0"/>
              <a:t>的</a:t>
            </a:r>
            <a:r>
              <a:rPr lang="en-US" altLang="zh-CN" sz="2400" dirty="0" smtClean="0"/>
              <a:t>hash</a:t>
            </a:r>
            <a:r>
              <a:rPr lang="zh-CN" altLang="en-US" sz="2400" dirty="0" smtClean="0"/>
              <a:t>结构参数主要</a:t>
            </a:r>
            <a:r>
              <a:rPr lang="zh-CN" altLang="en-US" sz="2400" dirty="0"/>
              <a:t>有两个元素：</a:t>
            </a:r>
            <a:br>
              <a:rPr lang="zh-CN" altLang="en-US" sz="2400" dirty="0"/>
            </a:br>
            <a:r>
              <a:rPr lang="zh-CN" altLang="en-US" sz="2400" dirty="0"/>
              <a:t>    </a:t>
            </a:r>
            <a:r>
              <a:rPr lang="en-US" altLang="zh-CN" sz="2400" dirty="0">
                <a:solidFill>
                  <a:srgbClr val="00B0F0"/>
                </a:solidFill>
              </a:rPr>
              <a:t>type </a:t>
            </a:r>
            <a:r>
              <a:rPr lang="en-US" altLang="zh-CN" sz="2400" dirty="0"/>
              <a:t>--- </a:t>
            </a:r>
            <a:r>
              <a:rPr lang="zh-CN" altLang="en-US" sz="2400" dirty="0"/>
              <a:t>定义当前数据结构的</a:t>
            </a:r>
            <a:r>
              <a:rPr lang="zh-CN" altLang="en-US" sz="2400" dirty="0" smtClean="0"/>
              <a:t>类型，可以区</a:t>
            </a:r>
            <a:r>
              <a:rPr lang="en-US" altLang="zh-CN" sz="2400" dirty="0" smtClean="0"/>
              <a:t>‘</a:t>
            </a:r>
            <a:r>
              <a:rPr lang="en-US" altLang="zh-CN" sz="2400" dirty="0" err="1"/>
              <a:t>var</a:t>
            </a:r>
            <a:r>
              <a:rPr lang="en-US" altLang="zh-CN" sz="2400" dirty="0" smtClean="0"/>
              <a:t>’</a:t>
            </a:r>
            <a:r>
              <a:rPr lang="zh-CN" altLang="en-US" sz="2400" dirty="0" smtClean="0"/>
              <a:t>、</a:t>
            </a:r>
            <a:r>
              <a:rPr lang="en-US" altLang="zh-CN" sz="2400" dirty="0" smtClean="0"/>
              <a:t>‘</a:t>
            </a:r>
            <a:r>
              <a:rPr lang="en-US" altLang="zh-CN" sz="2400" dirty="0" err="1" smtClean="0"/>
              <a:t>sql</a:t>
            </a:r>
            <a:r>
              <a:rPr lang="en-US" altLang="zh-CN" sz="2400" dirty="0"/>
              <a:t>’</a:t>
            </a:r>
            <a:r>
              <a:rPr lang="zh-CN" altLang="en-US" sz="2400" dirty="0"/>
              <a:t>两种</a:t>
            </a:r>
            <a:r>
              <a:rPr lang="zh-CN" altLang="en-US" sz="2400" dirty="0" smtClean="0"/>
              <a:t>值。</a:t>
            </a:r>
            <a:endParaRPr lang="en-US" altLang="zh-CN" sz="2400" dirty="0" smtClean="0"/>
          </a:p>
          <a:p>
            <a:pPr>
              <a:lnSpc>
                <a:spcPct val="110000"/>
              </a:lnSpc>
            </a:pPr>
            <a:r>
              <a:rPr lang="en-US" altLang="zh-CN" sz="2400" dirty="0" smtClean="0">
                <a:solidFill>
                  <a:schemeClr val="accent1"/>
                </a:solidFill>
              </a:rPr>
              <a:t>    </a:t>
            </a:r>
            <a:r>
              <a:rPr lang="en-US" altLang="zh-CN" sz="2400" dirty="0" smtClean="0">
                <a:solidFill>
                  <a:srgbClr val="00B0F0"/>
                </a:solidFill>
              </a:rPr>
              <a:t>object</a:t>
            </a:r>
            <a:r>
              <a:rPr lang="en-US" altLang="zh-CN" sz="2400" dirty="0" smtClean="0"/>
              <a:t> </a:t>
            </a:r>
            <a:r>
              <a:rPr lang="en-US" altLang="zh-CN" sz="2400" dirty="0"/>
              <a:t>--- </a:t>
            </a:r>
            <a:r>
              <a:rPr lang="zh-CN" altLang="en-US" sz="2400" dirty="0"/>
              <a:t>存放当前数据结构的详细信息。</a:t>
            </a:r>
          </a:p>
          <a:p>
            <a:pPr>
              <a:lnSpc>
                <a:spcPct val="110000"/>
              </a:lnSpc>
            </a:pPr>
            <a:r>
              <a:rPr lang="en-US" altLang="zh-CN" sz="2400" dirty="0"/>
              <a:t>  </a:t>
            </a:r>
            <a:r>
              <a:rPr lang="en-US" altLang="zh-CN" sz="2400" dirty="0" smtClean="0"/>
              <a:t>  </a:t>
            </a:r>
          </a:p>
          <a:p>
            <a:pPr>
              <a:lnSpc>
                <a:spcPct val="110000"/>
              </a:lnSpc>
            </a:pPr>
            <a:r>
              <a:rPr lang="en-US" altLang="zh-CN" sz="2400" dirty="0" smtClean="0">
                <a:solidFill>
                  <a:srgbClr val="00B0F0"/>
                </a:solidFill>
              </a:rPr>
              <a:t>type</a:t>
            </a:r>
            <a:r>
              <a:rPr lang="zh-CN" altLang="en-US" sz="2400" dirty="0" smtClean="0"/>
              <a:t>取值为</a:t>
            </a:r>
            <a:r>
              <a:rPr lang="en-US" altLang="zh-CN" sz="2400" dirty="0" smtClean="0"/>
              <a:t>‘</a:t>
            </a:r>
            <a:r>
              <a:rPr lang="en-US" altLang="zh-CN" sz="2400" dirty="0" err="1" smtClean="0"/>
              <a:t>var</a:t>
            </a:r>
            <a:r>
              <a:rPr lang="en-US" altLang="zh-CN" sz="2400" dirty="0"/>
              <a:t>’</a:t>
            </a:r>
            <a:r>
              <a:rPr lang="zh-CN" altLang="en-US" sz="2400" dirty="0"/>
              <a:t> → </a:t>
            </a:r>
            <a:r>
              <a:rPr lang="en-US" altLang="zh-CN" sz="2400" dirty="0"/>
              <a:t>object</a:t>
            </a:r>
            <a:r>
              <a:rPr lang="zh-CN" altLang="en-US" sz="2400" dirty="0"/>
              <a:t>表示变量的名字，该名字由程序员指定。</a:t>
            </a:r>
          </a:p>
          <a:p>
            <a:pPr>
              <a:lnSpc>
                <a:spcPct val="110000"/>
              </a:lnSpc>
            </a:pPr>
            <a:endParaRPr lang="en-US" altLang="zh-CN" sz="2400" dirty="0" smtClean="0">
              <a:solidFill>
                <a:schemeClr val="accent1"/>
              </a:solidFill>
            </a:endParaRPr>
          </a:p>
          <a:p>
            <a:pPr>
              <a:lnSpc>
                <a:spcPct val="110000"/>
              </a:lnSpc>
            </a:pPr>
            <a:r>
              <a:rPr lang="en-US" altLang="zh-CN" sz="2400" dirty="0" smtClean="0">
                <a:solidFill>
                  <a:srgbClr val="00B0F0"/>
                </a:solidFill>
              </a:rPr>
              <a:t>type</a:t>
            </a:r>
            <a:r>
              <a:rPr lang="zh-CN" altLang="en-US" sz="2400" dirty="0"/>
              <a:t>取值为</a:t>
            </a:r>
            <a:r>
              <a:rPr lang="en-US" altLang="zh-CN" sz="2400" dirty="0" smtClean="0"/>
              <a:t>‘</a:t>
            </a:r>
            <a:r>
              <a:rPr lang="en-US" altLang="zh-CN" sz="2400" dirty="0" err="1" smtClean="0"/>
              <a:t>sql</a:t>
            </a:r>
            <a:r>
              <a:rPr lang="en-US" altLang="zh-CN" sz="2400" dirty="0"/>
              <a:t>’</a:t>
            </a:r>
            <a:r>
              <a:rPr lang="zh-CN" altLang="en-US" sz="2400" dirty="0"/>
              <a:t> → </a:t>
            </a:r>
            <a:r>
              <a:rPr lang="en-US" altLang="zh-CN" sz="2400" dirty="0"/>
              <a:t>object</a:t>
            </a:r>
            <a:r>
              <a:rPr lang="zh-CN" altLang="en-US" sz="2400" dirty="0" smtClean="0"/>
              <a:t>包含对应</a:t>
            </a:r>
            <a:r>
              <a:rPr lang="en-US" altLang="zh-CN" sz="2400" dirty="0" err="1" smtClean="0"/>
              <a:t>sql</a:t>
            </a:r>
            <a:r>
              <a:rPr lang="zh-CN" altLang="en-US" sz="2400" dirty="0" smtClean="0"/>
              <a:t>查询的基本信息。</a:t>
            </a:r>
            <a:endParaRPr lang="en-US" altLang="zh-CN" sz="2400" dirty="0" smtClean="0"/>
          </a:p>
          <a:p>
            <a:pPr>
              <a:lnSpc>
                <a:spcPct val="110000"/>
              </a:lnSpc>
            </a:pPr>
            <a:endParaRPr lang="en-US" altLang="zh-CN" sz="2400" dirty="0"/>
          </a:p>
          <a:p>
            <a:pPr>
              <a:lnSpc>
                <a:spcPct val="110000"/>
              </a:lnSpc>
            </a:pPr>
            <a:r>
              <a:rPr lang="en-US" altLang="zh-CN" sz="2400" dirty="0" smtClean="0"/>
              <a:t>hash</a:t>
            </a:r>
            <a:r>
              <a:rPr lang="zh-CN" altLang="en-US" sz="2400" dirty="0"/>
              <a:t>结构由程序员按照规则制定 </a:t>
            </a:r>
            <a:r>
              <a:rPr lang="zh-CN" altLang="en-US" sz="2400" dirty="0" smtClean="0"/>
              <a:t>。</a:t>
            </a:r>
            <a:r>
              <a:rPr lang="zh-CN" altLang="en-US" sz="24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Tree>
    <p:extLst>
      <p:ext uri="{BB962C8B-B14F-4D97-AF65-F5344CB8AC3E}">
        <p14:creationId xmlns:p14="http://schemas.microsoft.com/office/powerpoint/2010/main" val="2055745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smtClean="0"/>
              <a:t>Memcached</a:t>
            </a:r>
            <a:r>
              <a:rPr lang="zh-CN" altLang="en-US" dirty="0" smtClean="0"/>
              <a:t>（续）</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数据访问示例</a:t>
            </a:r>
            <a:r>
              <a:rPr lang="en-US" altLang="zh-CN" dirty="0"/>
              <a:t>(</a:t>
            </a:r>
            <a:r>
              <a:rPr lang="en-US" altLang="zh-CN" dirty="0" smtClean="0">
                <a:solidFill>
                  <a:srgbClr val="00B0F0"/>
                </a:solidFill>
              </a:rPr>
              <a:t>variable </a:t>
            </a:r>
            <a:r>
              <a:rPr lang="zh-CN" altLang="en-US" dirty="0">
                <a:solidFill>
                  <a:srgbClr val="00B0F0"/>
                </a:solidFill>
              </a:rPr>
              <a:t>数据类型</a:t>
            </a:r>
            <a:r>
              <a:rPr lang="en-US" altLang="zh-CN" dirty="0" smtClean="0"/>
              <a:t>)</a:t>
            </a:r>
          </a:p>
          <a:p>
            <a:pPr>
              <a:lnSpc>
                <a:spcPct val="90000"/>
              </a:lnSpc>
            </a:pPr>
            <a:r>
              <a:rPr lang="en-US" altLang="zh-CN" dirty="0" err="1">
                <a:solidFill>
                  <a:srgbClr val="00B0F0"/>
                </a:solidFill>
              </a:rPr>
              <a:t>perl</a:t>
            </a:r>
            <a:r>
              <a:rPr lang="zh-CN" altLang="en-US" dirty="0">
                <a:solidFill>
                  <a:srgbClr val="00B0F0"/>
                </a:solidFill>
              </a:rPr>
              <a:t>客户端程序 </a:t>
            </a:r>
            <a:endParaRPr lang="en-US" altLang="zh-CN" dirty="0">
              <a:solidFill>
                <a:srgbClr val="00B0F0"/>
              </a:solidFill>
            </a:endParaRPr>
          </a:p>
          <a:p>
            <a:pPr>
              <a:lnSpc>
                <a:spcPct val="90000"/>
              </a:lnSpc>
            </a:pPr>
            <a:r>
              <a:rPr lang="zh-CN" altLang="en-US" dirty="0"/>
              <a:t/>
            </a:r>
            <a:br>
              <a:rPr lang="zh-CN" altLang="en-US" dirty="0"/>
            </a:br>
            <a:r>
              <a:rPr lang="en-US" altLang="zh-CN" dirty="0"/>
              <a:t>$</a:t>
            </a:r>
            <a:r>
              <a:rPr lang="en-US" altLang="zh-CN" dirty="0" err="1"/>
              <a:t>var_hash</a:t>
            </a:r>
            <a:r>
              <a:rPr lang="en-US" altLang="zh-CN" dirty="0"/>
              <a:t> = {</a:t>
            </a:r>
          </a:p>
          <a:p>
            <a:pPr>
              <a:lnSpc>
                <a:spcPct val="90000"/>
              </a:lnSpc>
            </a:pPr>
            <a:r>
              <a:rPr lang="en-US" altLang="zh-CN" dirty="0"/>
              <a:t>type =&gt; '</a:t>
            </a:r>
            <a:r>
              <a:rPr lang="en-US" altLang="zh-CN" dirty="0" err="1"/>
              <a:t>var</a:t>
            </a:r>
            <a:r>
              <a:rPr lang="en-US" altLang="zh-CN" dirty="0"/>
              <a:t>', </a:t>
            </a:r>
            <a:r>
              <a:rPr lang="en-US" altLang="zh-CN" dirty="0">
                <a:solidFill>
                  <a:srgbClr val="00B0F0"/>
                </a:solidFill>
              </a:rPr>
              <a:t>##</a:t>
            </a:r>
            <a:r>
              <a:rPr lang="en-US" altLang="zh-CN" dirty="0" err="1">
                <a:solidFill>
                  <a:srgbClr val="00B0F0"/>
                </a:solidFill>
              </a:rPr>
              <a:t>var</a:t>
            </a:r>
            <a:r>
              <a:rPr lang="zh-CN" altLang="en-US" dirty="0">
                <a:solidFill>
                  <a:srgbClr val="00B0F0"/>
                </a:solidFill>
              </a:rPr>
              <a:t>表示当前类型是 </a:t>
            </a:r>
            <a:r>
              <a:rPr lang="en-US" altLang="zh-CN" dirty="0">
                <a:solidFill>
                  <a:srgbClr val="00B0F0"/>
                </a:solidFill>
              </a:rPr>
              <a:t>variable </a:t>
            </a:r>
          </a:p>
          <a:p>
            <a:pPr>
              <a:lnSpc>
                <a:spcPct val="90000"/>
              </a:lnSpc>
            </a:pPr>
            <a:r>
              <a:rPr lang="en-US" altLang="zh-CN" dirty="0"/>
              <a:t>object =&gt;‘language’, </a:t>
            </a:r>
            <a:r>
              <a:rPr lang="en-US" altLang="zh-CN" dirty="0">
                <a:solidFill>
                  <a:srgbClr val="00B0F0"/>
                </a:solidFill>
              </a:rPr>
              <a:t>##language</a:t>
            </a:r>
            <a:r>
              <a:rPr lang="zh-CN" altLang="en-US" dirty="0">
                <a:solidFill>
                  <a:srgbClr val="00B0F0"/>
                </a:solidFill>
              </a:rPr>
              <a:t>代表变量的名字</a:t>
            </a:r>
            <a:endParaRPr lang="en-US" altLang="zh-CN" dirty="0">
              <a:solidFill>
                <a:srgbClr val="00B0F0"/>
              </a:solidFill>
            </a:endParaRPr>
          </a:p>
          <a:p>
            <a:pPr>
              <a:lnSpc>
                <a:spcPct val="90000"/>
              </a:lnSpc>
            </a:pPr>
            <a:r>
              <a:rPr lang="en-US" altLang="zh-CN" dirty="0"/>
              <a:t>};</a:t>
            </a:r>
          </a:p>
          <a:p>
            <a:pPr>
              <a:lnSpc>
                <a:spcPct val="90000"/>
              </a:lnSpc>
            </a:pPr>
            <a:r>
              <a:rPr lang="en-US" altLang="zh-CN" dirty="0"/>
              <a:t> </a:t>
            </a:r>
          </a:p>
          <a:p>
            <a:pPr>
              <a:lnSpc>
                <a:spcPct val="90000"/>
              </a:lnSpc>
            </a:pPr>
            <a:r>
              <a:rPr lang="zh-CN" altLang="en-US" dirty="0" smtClean="0">
                <a:latin typeface="Times New Roman" pitchFamily="18" charset="0"/>
                <a:cs typeface="Times New Roman" pitchFamily="18" charset="0"/>
              </a:rPr>
              <a:t>    ↓</a:t>
            </a:r>
            <a:endParaRPr lang="en-US" altLang="zh-CN" dirty="0">
              <a:latin typeface="Times New Roman" pitchFamily="18" charset="0"/>
              <a:cs typeface="Times New Roman" pitchFamily="18" charset="0"/>
            </a:endParaRPr>
          </a:p>
          <a:p>
            <a:pPr>
              <a:lnSpc>
                <a:spcPct val="90000"/>
              </a:lnSpc>
            </a:pPr>
            <a:r>
              <a:rPr lang="zh-CN" altLang="en-US" dirty="0"/>
              <a:t/>
            </a:r>
            <a:br>
              <a:rPr lang="zh-CN" altLang="en-US" dirty="0"/>
            </a:br>
            <a:r>
              <a:rPr lang="zh-CN" altLang="en-US" dirty="0"/>
              <a:t>生成的</a:t>
            </a:r>
            <a:r>
              <a:rPr lang="en-US" altLang="zh-CN" dirty="0"/>
              <a:t>key</a:t>
            </a:r>
            <a:r>
              <a:rPr lang="zh-CN" altLang="en-US" dirty="0"/>
              <a:t>是</a:t>
            </a:r>
            <a:r>
              <a:rPr lang="en-US" altLang="zh-CN" dirty="0" err="1">
                <a:solidFill>
                  <a:srgbClr val="00B0F0"/>
                </a:solidFill>
              </a:rPr>
              <a:t>Zorpia</a:t>
            </a:r>
            <a:r>
              <a:rPr lang="en-US" altLang="zh-CN" dirty="0">
                <a:solidFill>
                  <a:srgbClr val="00B0F0"/>
                </a:solidFill>
              </a:rPr>
              <a:t>::</a:t>
            </a:r>
            <a:r>
              <a:rPr lang="en-US" altLang="zh-CN" dirty="0" err="1">
                <a:solidFill>
                  <a:srgbClr val="00B0F0"/>
                </a:solidFill>
              </a:rPr>
              <a:t>var</a:t>
            </a:r>
            <a:r>
              <a:rPr lang="en-US" altLang="zh-CN" dirty="0">
                <a:solidFill>
                  <a:srgbClr val="00B0F0"/>
                </a:solidFill>
              </a:rPr>
              <a:t>| </a:t>
            </a:r>
            <a:r>
              <a:rPr lang="en-US" altLang="zh-CN" dirty="0" smtClean="0">
                <a:solidFill>
                  <a:srgbClr val="00B0F0"/>
                </a:solidFill>
              </a:rPr>
              <a:t>language</a:t>
            </a:r>
            <a:endParaRPr lang="en-US" altLang="zh-CN"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Tree>
    <p:extLst>
      <p:ext uri="{BB962C8B-B14F-4D97-AF65-F5344CB8AC3E}">
        <p14:creationId xmlns:p14="http://schemas.microsoft.com/office/powerpoint/2010/main" val="149942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5015"/>
            <a:ext cx="10515600" cy="604692"/>
          </a:xfrm>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a:xfrm>
            <a:off x="838200" y="724910"/>
            <a:ext cx="10515600" cy="6133090"/>
          </a:xfrm>
        </p:spPr>
        <p:txBody>
          <a:bodyPr>
            <a:noAutofit/>
          </a:bodyPr>
          <a:lstStyle/>
          <a:p>
            <a:r>
              <a:rPr lang="zh-CN" altLang="en-US" sz="2400" dirty="0"/>
              <a:t>数据访问示例</a:t>
            </a:r>
            <a:r>
              <a:rPr lang="en-US" altLang="zh-CN" sz="2400" dirty="0">
                <a:solidFill>
                  <a:srgbClr val="00B0F0"/>
                </a:solidFill>
              </a:rPr>
              <a:t>(</a:t>
            </a:r>
            <a:r>
              <a:rPr lang="en-US" altLang="zh-CN" sz="2400" dirty="0" err="1">
                <a:solidFill>
                  <a:srgbClr val="00B0F0"/>
                </a:solidFill>
              </a:rPr>
              <a:t>sql</a:t>
            </a:r>
            <a:r>
              <a:rPr lang="zh-CN" altLang="en-US" sz="2400" dirty="0">
                <a:solidFill>
                  <a:srgbClr val="00B0F0"/>
                </a:solidFill>
              </a:rPr>
              <a:t>数据类型</a:t>
            </a:r>
            <a:r>
              <a:rPr lang="en-US" altLang="zh-CN" sz="2400" dirty="0" smtClean="0">
                <a:solidFill>
                  <a:srgbClr val="00B0F0"/>
                </a:solidFill>
              </a:rPr>
              <a:t>)</a:t>
            </a:r>
          </a:p>
          <a:p>
            <a:pPr>
              <a:lnSpc>
                <a:spcPct val="80000"/>
              </a:lnSpc>
            </a:pPr>
            <a:r>
              <a:rPr lang="zh-CN" altLang="en-US" sz="2400" dirty="0"/>
              <a:t>例：</a:t>
            </a:r>
            <a:r>
              <a:rPr lang="en-US" altLang="zh-CN" sz="2400" dirty="0"/>
              <a:t>select </a:t>
            </a:r>
            <a:r>
              <a:rPr lang="en-US" altLang="zh-CN" sz="2400" dirty="0" err="1"/>
              <a:t>first_name</a:t>
            </a:r>
            <a:r>
              <a:rPr lang="en-US" altLang="zh-CN" sz="2400" dirty="0"/>
              <a:t> from user where </a:t>
            </a:r>
            <a:r>
              <a:rPr lang="en-US" altLang="zh-CN" sz="2400" dirty="0" err="1"/>
              <a:t>user_id</a:t>
            </a:r>
            <a:r>
              <a:rPr lang="en-US" altLang="zh-CN" sz="2400" dirty="0"/>
              <a:t> =2</a:t>
            </a:r>
          </a:p>
          <a:p>
            <a:pPr>
              <a:lnSpc>
                <a:spcPct val="80000"/>
              </a:lnSpc>
            </a:pPr>
            <a:r>
              <a:rPr lang="en-US" altLang="zh-CN" sz="2400" dirty="0">
                <a:solidFill>
                  <a:srgbClr val="00B0F0"/>
                </a:solidFill>
              </a:rPr>
              <a:t>             ↓</a:t>
            </a:r>
          </a:p>
          <a:p>
            <a:pPr>
              <a:lnSpc>
                <a:spcPct val="80000"/>
              </a:lnSpc>
            </a:pPr>
            <a:r>
              <a:rPr lang="en-US" altLang="zh-CN" sz="2400" dirty="0"/>
              <a:t>$</a:t>
            </a:r>
            <a:r>
              <a:rPr lang="en-US" altLang="zh-CN" sz="2400" dirty="0" err="1"/>
              <a:t>sql_hash</a:t>
            </a:r>
            <a:r>
              <a:rPr lang="en-US" altLang="zh-CN" sz="2400" dirty="0"/>
              <a:t> = { </a:t>
            </a:r>
            <a:br>
              <a:rPr lang="en-US" altLang="zh-CN" sz="2400" dirty="0"/>
            </a:br>
            <a:r>
              <a:rPr lang="en-US" altLang="zh-CN" sz="2400" dirty="0"/>
              <a:t>          type =&gt; ‘</a:t>
            </a:r>
            <a:r>
              <a:rPr lang="en-US" altLang="zh-CN" sz="2400" dirty="0" err="1"/>
              <a:t>sql</a:t>
            </a:r>
            <a:r>
              <a:rPr lang="en-US" altLang="zh-CN" sz="2400" dirty="0"/>
              <a:t>’, </a:t>
            </a:r>
            <a:br>
              <a:rPr lang="en-US" altLang="zh-CN" sz="2400" dirty="0"/>
            </a:br>
            <a:r>
              <a:rPr lang="en-US" altLang="zh-CN" sz="2400" dirty="0"/>
              <a:t>          object =&gt; {table =&gt; {table1=&gt;“user”,}, </a:t>
            </a:r>
          </a:p>
          <a:p>
            <a:pPr>
              <a:lnSpc>
                <a:spcPct val="80000"/>
              </a:lnSpc>
            </a:pPr>
            <a:r>
              <a:rPr lang="en-US" altLang="zh-CN" sz="2400" dirty="0">
                <a:solidFill>
                  <a:srgbClr val="00B0F0"/>
                </a:solidFill>
              </a:rPr>
              <a:t>              ## </a:t>
            </a:r>
            <a:r>
              <a:rPr lang="en-US" altLang="zh-CN" sz="2400" dirty="0" err="1">
                <a:solidFill>
                  <a:srgbClr val="00B0F0"/>
                </a:solidFill>
              </a:rPr>
              <a:t>sql</a:t>
            </a:r>
            <a:r>
              <a:rPr lang="en-US" altLang="zh-CN" sz="2400" dirty="0">
                <a:solidFill>
                  <a:srgbClr val="00B0F0"/>
                </a:solidFill>
              </a:rPr>
              <a:t> </a:t>
            </a:r>
            <a:r>
              <a:rPr lang="zh-CN" altLang="en-US" sz="2400" dirty="0">
                <a:solidFill>
                  <a:srgbClr val="00B0F0"/>
                </a:solidFill>
              </a:rPr>
              <a:t>查询的表 </a:t>
            </a:r>
            <a:br>
              <a:rPr lang="zh-CN" altLang="en-US" sz="2400" dirty="0">
                <a:solidFill>
                  <a:srgbClr val="00B0F0"/>
                </a:solidFill>
              </a:rPr>
            </a:br>
            <a:r>
              <a:rPr lang="zh-CN" altLang="en-US" sz="2400" dirty="0"/>
              <a:t>              </a:t>
            </a:r>
            <a:r>
              <a:rPr lang="en-US" altLang="zh-CN" sz="2400" dirty="0"/>
              <a:t>column =&gt; {column1=&gt;“</a:t>
            </a:r>
            <a:r>
              <a:rPr lang="en-US" altLang="zh-CN" sz="2400" dirty="0" err="1"/>
              <a:t>first_name</a:t>
            </a:r>
            <a:r>
              <a:rPr lang="en-US" altLang="zh-CN" sz="2400" dirty="0"/>
              <a:t>”,}, </a:t>
            </a:r>
          </a:p>
          <a:p>
            <a:pPr>
              <a:lnSpc>
                <a:spcPct val="80000"/>
              </a:lnSpc>
            </a:pPr>
            <a:r>
              <a:rPr lang="en-US" altLang="zh-CN" sz="2400" dirty="0">
                <a:solidFill>
                  <a:srgbClr val="00B0F0"/>
                </a:solidFill>
              </a:rPr>
              <a:t>              ## </a:t>
            </a:r>
            <a:r>
              <a:rPr lang="zh-CN" altLang="en-US" sz="2400" dirty="0">
                <a:solidFill>
                  <a:srgbClr val="00B0F0"/>
                </a:solidFill>
              </a:rPr>
              <a:t>要查询的列</a:t>
            </a:r>
            <a:r>
              <a:rPr lang="en-US" altLang="zh-CN" sz="2400" dirty="0">
                <a:solidFill>
                  <a:srgbClr val="00B0F0"/>
                </a:solidFill>
              </a:rPr>
              <a:t> </a:t>
            </a:r>
            <a:br>
              <a:rPr lang="en-US" altLang="zh-CN" sz="2400" dirty="0">
                <a:solidFill>
                  <a:srgbClr val="00B0F0"/>
                </a:solidFill>
              </a:rPr>
            </a:br>
            <a:r>
              <a:rPr lang="en-US" altLang="zh-CN" sz="2400" dirty="0"/>
              <a:t>              condition =&gt; { </a:t>
            </a:r>
            <a:r>
              <a:rPr lang="en-US" altLang="zh-CN" sz="2400" dirty="0" err="1"/>
              <a:t>user_id</a:t>
            </a:r>
            <a:r>
              <a:rPr lang="en-US" altLang="zh-CN" sz="2400" dirty="0"/>
              <a:t> =&gt;“2”,}, </a:t>
            </a:r>
          </a:p>
          <a:p>
            <a:pPr>
              <a:lnSpc>
                <a:spcPct val="80000"/>
              </a:lnSpc>
            </a:pPr>
            <a:r>
              <a:rPr lang="en-US" altLang="zh-CN" sz="2400" dirty="0">
                <a:solidFill>
                  <a:srgbClr val="3366FF"/>
                </a:solidFill>
              </a:rPr>
              <a:t>              </a:t>
            </a:r>
            <a:r>
              <a:rPr lang="en-US" altLang="zh-CN" sz="2400" dirty="0">
                <a:solidFill>
                  <a:srgbClr val="00B0F0"/>
                </a:solidFill>
              </a:rPr>
              <a:t>## where</a:t>
            </a:r>
            <a:r>
              <a:rPr lang="zh-CN" altLang="en-US" sz="2400" dirty="0">
                <a:solidFill>
                  <a:srgbClr val="00B0F0"/>
                </a:solidFill>
              </a:rPr>
              <a:t>条件 </a:t>
            </a:r>
            <a:br>
              <a:rPr lang="zh-CN" altLang="en-US" sz="2400" dirty="0">
                <a:solidFill>
                  <a:srgbClr val="00B0F0"/>
                </a:solidFill>
              </a:rPr>
            </a:br>
            <a:r>
              <a:rPr lang="zh-CN" altLang="en-US" sz="2400" dirty="0"/>
              <a:t>                        </a:t>
            </a:r>
            <a:r>
              <a:rPr lang="zh-CN" altLang="en-US" sz="2400" dirty="0" smtClean="0"/>
              <a:t>   </a:t>
            </a:r>
            <a:r>
              <a:rPr lang="en-US" altLang="zh-CN" sz="2400" dirty="0"/>
              <a:t>}, </a:t>
            </a:r>
            <a:r>
              <a:rPr lang="zh-CN" altLang="en-US" sz="2400" dirty="0"/>
              <a:t/>
            </a:r>
            <a:br>
              <a:rPr lang="zh-CN" altLang="en-US" sz="2400" dirty="0"/>
            </a:br>
            <a:r>
              <a:rPr lang="zh-CN" altLang="en-US" sz="2400" dirty="0"/>
              <a:t>                  </a:t>
            </a:r>
            <a:r>
              <a:rPr lang="zh-CN" altLang="en-US" sz="2400" dirty="0" smtClean="0"/>
              <a:t>  </a:t>
            </a:r>
            <a:r>
              <a:rPr lang="en-US" altLang="zh-CN" sz="2400" dirty="0"/>
              <a:t>}; </a:t>
            </a:r>
          </a:p>
          <a:p>
            <a:pPr>
              <a:lnSpc>
                <a:spcPct val="80000"/>
              </a:lnSpc>
            </a:pPr>
            <a:r>
              <a:rPr lang="zh-CN" altLang="en-US" sz="2400" dirty="0">
                <a:latin typeface="Times New Roman" pitchFamily="18" charset="0"/>
                <a:cs typeface="Times New Roman" pitchFamily="18" charset="0"/>
              </a:rPr>
              <a:t>                  </a:t>
            </a:r>
            <a:r>
              <a:rPr lang="en-US" altLang="zh-CN" sz="2400" dirty="0">
                <a:solidFill>
                  <a:srgbClr val="00B0F0"/>
                </a:solidFill>
              </a:rPr>
              <a:t>↓</a:t>
            </a:r>
            <a:endParaRPr lang="en-US" altLang="zh-CN" sz="2400" b="1" dirty="0">
              <a:solidFill>
                <a:srgbClr val="00B0F0"/>
              </a:solidFill>
              <a:latin typeface="Times New Roman" pitchFamily="18" charset="0"/>
              <a:cs typeface="Times New Roman" pitchFamily="18" charset="0"/>
            </a:endParaRPr>
          </a:p>
          <a:p>
            <a:pPr>
              <a:lnSpc>
                <a:spcPct val="100000"/>
              </a:lnSpc>
            </a:pPr>
            <a:r>
              <a:rPr lang="zh-CN" altLang="en-US" sz="2400" dirty="0"/>
              <a:t>生成的</a:t>
            </a:r>
            <a:r>
              <a:rPr lang="en-US" altLang="zh-CN" sz="2400" dirty="0"/>
              <a:t>key</a:t>
            </a:r>
            <a:r>
              <a:rPr lang="zh-CN" altLang="en-US" sz="2400" dirty="0"/>
              <a:t>是</a:t>
            </a:r>
            <a:r>
              <a:rPr lang="en-US" altLang="zh-CN" sz="2400" dirty="0" err="1">
                <a:solidFill>
                  <a:srgbClr val="00B0F0"/>
                </a:solidFill>
              </a:rPr>
              <a:t>Zorpia</a:t>
            </a:r>
            <a:r>
              <a:rPr lang="en-US" altLang="zh-CN" sz="2400" dirty="0">
                <a:solidFill>
                  <a:srgbClr val="00B0F0"/>
                </a:solidFill>
              </a:rPr>
              <a:t>::</a:t>
            </a:r>
            <a:r>
              <a:rPr lang="en-US" altLang="zh-CN" sz="2400" dirty="0" err="1">
                <a:solidFill>
                  <a:srgbClr val="00B0F0"/>
                </a:solidFill>
              </a:rPr>
              <a:t>sql|user|first_name</a:t>
            </a:r>
            <a:r>
              <a:rPr lang="en-US" altLang="zh-CN" sz="2400" dirty="0">
                <a:solidFill>
                  <a:srgbClr val="00B0F0"/>
                </a:solidFill>
              </a:rPr>
              <a:t>| </a:t>
            </a:r>
            <a:r>
              <a:rPr lang="en-US" altLang="zh-CN" sz="2400" dirty="0" err="1">
                <a:solidFill>
                  <a:srgbClr val="00B0F0"/>
                </a:solidFill>
              </a:rPr>
              <a:t>user_id</a:t>
            </a:r>
            <a:r>
              <a:rPr lang="en-US" altLang="zh-CN" sz="2400" dirty="0">
                <a:solidFill>
                  <a:srgbClr val="00B0F0"/>
                </a:solidFill>
              </a:rPr>
              <a:t> =2 </a:t>
            </a:r>
            <a:br>
              <a:rPr lang="en-US" altLang="zh-CN" sz="2400" dirty="0">
                <a:solidFill>
                  <a:srgbClr val="00B0F0"/>
                </a:solidFill>
              </a:rPr>
            </a:br>
            <a:r>
              <a:rPr lang="en-US" altLang="zh-CN" sz="2400" dirty="0">
                <a:solidFill>
                  <a:srgbClr val="00B0F0"/>
                </a:solidFill>
              </a:rPr>
              <a:t>Key</a:t>
            </a:r>
            <a:r>
              <a:rPr lang="zh-CN" altLang="en-US" sz="2400" dirty="0">
                <a:solidFill>
                  <a:srgbClr val="00B0F0"/>
                </a:solidFill>
              </a:rPr>
              <a:t>必须保证其唯一性</a:t>
            </a:r>
            <a:r>
              <a:rPr lang="zh-CN" altLang="en-US" sz="2400" dirty="0" smtClean="0">
                <a:solidFill>
                  <a:srgbClr val="00B0F0"/>
                </a:solidFill>
              </a:rPr>
              <a:t>。</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Tree>
    <p:extLst>
      <p:ext uri="{BB962C8B-B14F-4D97-AF65-F5344CB8AC3E}">
        <p14:creationId xmlns:p14="http://schemas.microsoft.com/office/powerpoint/2010/main" val="421236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Memcached</a:t>
            </a:r>
            <a:r>
              <a:rPr lang="zh-CN" altLang="en-US" dirty="0"/>
              <a:t>运行原理</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pic>
        <p:nvPicPr>
          <p:cNvPr id="5" name="Picture 2" descr="http://pic001.cnblogs.com/img/dudu/200809/2008092816494460.png"/>
          <p:cNvPicPr>
            <a:picLocks noChangeAspect="1" noChangeArrowheads="1"/>
          </p:cNvPicPr>
          <p:nvPr/>
        </p:nvPicPr>
        <p:blipFill>
          <a:blip r:embed="rId2" cstate="print"/>
          <a:srcRect/>
          <a:stretch>
            <a:fillRect/>
          </a:stretch>
        </p:blipFill>
        <p:spPr bwMode="auto">
          <a:xfrm>
            <a:off x="1578108" y="1116794"/>
            <a:ext cx="6582219" cy="5633520"/>
          </a:xfrm>
          <a:prstGeom prst="rect">
            <a:avLst/>
          </a:prstGeom>
          <a:noFill/>
          <a:ln w="9525">
            <a:noFill/>
            <a:miter lim="800000"/>
            <a:headEnd/>
            <a:tailEnd/>
          </a:ln>
        </p:spPr>
      </p:pic>
    </p:spTree>
    <p:extLst>
      <p:ext uri="{BB962C8B-B14F-4D97-AF65-F5344CB8AC3E}">
        <p14:creationId xmlns:p14="http://schemas.microsoft.com/office/powerpoint/2010/main" val="3971280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数据访问示例</a:t>
            </a:r>
            <a:r>
              <a:rPr lang="en-US" altLang="zh-CN" dirty="0">
                <a:solidFill>
                  <a:srgbClr val="00B0F0"/>
                </a:solidFill>
              </a:rPr>
              <a:t>(</a:t>
            </a:r>
            <a:r>
              <a:rPr lang="en-US" altLang="zh-CN" dirty="0" err="1">
                <a:solidFill>
                  <a:srgbClr val="00B0F0"/>
                </a:solidFill>
              </a:rPr>
              <a:t>sql</a:t>
            </a:r>
            <a:r>
              <a:rPr lang="zh-CN" altLang="en-US" dirty="0">
                <a:solidFill>
                  <a:srgbClr val="00B0F0"/>
                </a:solidFill>
              </a:rPr>
              <a:t>数据类型</a:t>
            </a:r>
            <a:r>
              <a:rPr lang="en-US" altLang="zh-CN" dirty="0" smtClean="0">
                <a:solidFill>
                  <a:srgbClr val="00B0F0"/>
                </a:solidFill>
              </a:rPr>
              <a:t>)</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solidFill>
                  <a:srgbClr val="00B0F0"/>
                </a:solidFill>
              </a:rPr>
              <a:t>##Select</a:t>
            </a:r>
            <a:r>
              <a:rPr lang="zh-CN" altLang="en-US" dirty="0">
                <a:solidFill>
                  <a:srgbClr val="00B0F0"/>
                </a:solidFill>
              </a:rPr>
              <a:t>时先搜索</a:t>
            </a:r>
            <a:r>
              <a:rPr lang="en-US" altLang="zh-CN" dirty="0" err="1">
                <a:solidFill>
                  <a:srgbClr val="00B0F0"/>
                </a:solidFill>
              </a:rPr>
              <a:t>memcahce</a:t>
            </a:r>
            <a:r>
              <a:rPr lang="zh-CN" altLang="en-US" dirty="0">
                <a:solidFill>
                  <a:srgbClr val="3366FF"/>
                </a:solidFill>
              </a:rPr>
              <a:t> </a:t>
            </a:r>
            <a:br>
              <a:rPr lang="zh-CN" altLang="en-US" dirty="0">
                <a:solidFill>
                  <a:srgbClr val="3366FF"/>
                </a:solidFill>
              </a:rPr>
            </a:br>
            <a:r>
              <a:rPr lang="en-US" altLang="zh-CN" dirty="0"/>
              <a:t>my $</a:t>
            </a:r>
            <a:r>
              <a:rPr lang="en-US" altLang="zh-CN" dirty="0" err="1">
                <a:solidFill>
                  <a:srgbClr val="00B0F0"/>
                </a:solidFill>
              </a:rPr>
              <a:t>sql_hash</a:t>
            </a:r>
            <a:r>
              <a:rPr lang="en-US" altLang="zh-CN" dirty="0"/>
              <a:t> = { </a:t>
            </a:r>
            <a:br>
              <a:rPr lang="en-US" altLang="zh-CN" dirty="0"/>
            </a:br>
            <a:r>
              <a:rPr lang="en-US" altLang="zh-CN" dirty="0"/>
              <a:t>   </a:t>
            </a:r>
            <a:r>
              <a:rPr lang="en-US" altLang="zh-CN" dirty="0">
                <a:solidFill>
                  <a:srgbClr val="00B0F0"/>
                </a:solidFill>
              </a:rPr>
              <a:t>type</a:t>
            </a:r>
            <a:r>
              <a:rPr lang="en-US" altLang="zh-CN" dirty="0"/>
              <a:t> =&gt; ‘</a:t>
            </a:r>
            <a:r>
              <a:rPr lang="en-US" altLang="zh-CN" dirty="0" err="1"/>
              <a:t>sql</a:t>
            </a:r>
            <a:r>
              <a:rPr lang="en-US" altLang="zh-CN" dirty="0"/>
              <a:t>’, </a:t>
            </a:r>
            <a:br>
              <a:rPr lang="en-US" altLang="zh-CN" dirty="0"/>
            </a:br>
            <a:r>
              <a:rPr lang="en-US" altLang="zh-CN" dirty="0"/>
              <a:t>   </a:t>
            </a:r>
            <a:r>
              <a:rPr lang="en-US" altLang="zh-CN" dirty="0">
                <a:solidFill>
                  <a:srgbClr val="00B0F0"/>
                </a:solidFill>
              </a:rPr>
              <a:t>object</a:t>
            </a:r>
            <a:r>
              <a:rPr lang="en-US" altLang="zh-CN" dirty="0"/>
              <a:t> =&gt; { </a:t>
            </a:r>
            <a:br>
              <a:rPr lang="en-US" altLang="zh-CN" dirty="0"/>
            </a:br>
            <a:r>
              <a:rPr lang="en-US" altLang="zh-CN" dirty="0"/>
              <a:t>      table =&gt; {table1=&gt;“user”,}, </a:t>
            </a:r>
            <a:br>
              <a:rPr lang="en-US" altLang="zh-CN" dirty="0"/>
            </a:br>
            <a:r>
              <a:rPr lang="en-US" altLang="zh-CN" dirty="0"/>
              <a:t>      column =&gt; {column1=&gt;“</a:t>
            </a:r>
            <a:r>
              <a:rPr lang="en-US" altLang="zh-CN" dirty="0" err="1"/>
              <a:t>user_id</a:t>
            </a:r>
            <a:r>
              <a:rPr lang="en-US" altLang="zh-CN" dirty="0"/>
              <a:t>”,}, </a:t>
            </a:r>
            <a:br>
              <a:rPr lang="en-US" altLang="zh-CN" dirty="0"/>
            </a:br>
            <a:r>
              <a:rPr lang="en-US" altLang="zh-CN" dirty="0"/>
              <a:t>      condition =&gt; {email=&gt;$</a:t>
            </a:r>
            <a:r>
              <a:rPr lang="en-US" altLang="zh-CN" dirty="0" err="1"/>
              <a:t>user_id</a:t>
            </a:r>
            <a:r>
              <a:rPr lang="en-US" altLang="zh-CN" dirty="0"/>
              <a:t>,}, </a:t>
            </a:r>
            <a:br>
              <a:rPr lang="en-US" altLang="zh-CN" dirty="0"/>
            </a:br>
            <a:r>
              <a:rPr lang="en-US" altLang="zh-CN" dirty="0"/>
              <a:t>      }, </a:t>
            </a:r>
            <a:br>
              <a:rPr lang="en-US" altLang="zh-CN" dirty="0"/>
            </a:br>
            <a:r>
              <a:rPr lang="en-US" altLang="zh-CN" dirty="0"/>
              <a:t>   }; </a:t>
            </a:r>
            <a:br>
              <a:rPr lang="en-US" altLang="zh-CN" dirty="0"/>
            </a:br>
            <a:r>
              <a:rPr lang="en-US" altLang="zh-CN" dirty="0"/>
              <a:t>my $key=</a:t>
            </a:r>
            <a:r>
              <a:rPr lang="en-US" altLang="zh-CN" dirty="0" err="1"/>
              <a:t>Zorpia</a:t>
            </a:r>
            <a:r>
              <a:rPr lang="en-US" altLang="zh-CN" dirty="0"/>
              <a:t>::</a:t>
            </a:r>
            <a:r>
              <a:rPr lang="en-US" altLang="zh-CN" dirty="0" err="1"/>
              <a:t>MemCache</a:t>
            </a:r>
            <a:r>
              <a:rPr lang="en-US" altLang="zh-CN" dirty="0"/>
              <a:t>::</a:t>
            </a:r>
            <a:r>
              <a:rPr lang="en-US" altLang="zh-CN" dirty="0">
                <a:solidFill>
                  <a:srgbClr val="00B0F0"/>
                </a:solidFill>
              </a:rPr>
              <a:t>get_key</a:t>
            </a:r>
            <a:r>
              <a:rPr lang="en-US" altLang="zh-CN" dirty="0"/>
              <a:t>($</a:t>
            </a:r>
            <a:r>
              <a:rPr lang="en-US" altLang="zh-CN" dirty="0" err="1">
                <a:solidFill>
                  <a:srgbClr val="00B0F0"/>
                </a:solidFill>
              </a:rPr>
              <a:t>sql_hash</a:t>
            </a:r>
            <a:r>
              <a:rPr lang="en-US" altLang="zh-CN" dirty="0"/>
              <a:t>); </a:t>
            </a:r>
            <a:br>
              <a:rPr lang="en-US" altLang="zh-CN" dirty="0"/>
            </a:br>
            <a:r>
              <a:rPr lang="en-US" altLang="zh-CN" dirty="0"/>
              <a:t>my $</a:t>
            </a:r>
            <a:r>
              <a:rPr lang="en-US" altLang="zh-CN" dirty="0" err="1"/>
              <a:t>user_id_by_email</a:t>
            </a:r>
            <a:r>
              <a:rPr lang="en-US" altLang="zh-CN" dirty="0"/>
              <a:t>=</a:t>
            </a:r>
            <a:r>
              <a:rPr lang="en-US" altLang="zh-CN" dirty="0" err="1"/>
              <a:t>Zorpia</a:t>
            </a:r>
            <a:r>
              <a:rPr lang="en-US" altLang="zh-CN" dirty="0"/>
              <a:t>::</a:t>
            </a:r>
            <a:r>
              <a:rPr lang="en-US" altLang="zh-CN" dirty="0" err="1"/>
              <a:t>MemCache</a:t>
            </a:r>
            <a:r>
              <a:rPr lang="en-US" altLang="zh-CN" dirty="0"/>
              <a:t>::</a:t>
            </a:r>
            <a:r>
              <a:rPr lang="en-US" altLang="zh-CN" dirty="0">
                <a:solidFill>
                  <a:srgbClr val="00B0F0"/>
                </a:solidFill>
              </a:rPr>
              <a:t>get</a:t>
            </a:r>
            <a:r>
              <a:rPr lang="en-US" altLang="zh-CN" dirty="0"/>
              <a:t>($</a:t>
            </a:r>
            <a:r>
              <a:rPr lang="en-US" altLang="zh-CN" dirty="0">
                <a:solidFill>
                  <a:srgbClr val="00B0F0"/>
                </a:solidFill>
              </a:rPr>
              <a:t>key</a:t>
            </a:r>
            <a:r>
              <a:rPr lang="en-US" altLang="zh-CN"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Tree>
    <p:extLst>
      <p:ext uri="{BB962C8B-B14F-4D97-AF65-F5344CB8AC3E}">
        <p14:creationId xmlns:p14="http://schemas.microsoft.com/office/powerpoint/2010/main" val="262541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04800"/>
            <a:ext cx="10515600" cy="5332000"/>
          </a:xfrm>
        </p:spPr>
        <p:txBody>
          <a:bodyPr>
            <a:normAutofit/>
          </a:bodyPr>
          <a:lstStyle/>
          <a:p>
            <a:pPr>
              <a:lnSpc>
                <a:spcPct val="100000"/>
              </a:lnSpc>
              <a:spcBef>
                <a:spcPts val="300"/>
              </a:spcBef>
              <a:defRPr/>
            </a:pPr>
            <a:r>
              <a:rPr lang="en-US" altLang="zh-CN" sz="2400" dirty="0">
                <a:solidFill>
                  <a:srgbClr val="00B0F0"/>
                </a:solidFill>
              </a:rPr>
              <a:t>##</a:t>
            </a:r>
            <a:r>
              <a:rPr lang="zh-CN" altLang="en-US" sz="2400" dirty="0">
                <a:solidFill>
                  <a:srgbClr val="00B0F0"/>
                </a:solidFill>
              </a:rPr>
              <a:t>若</a:t>
            </a:r>
            <a:r>
              <a:rPr lang="en-US" altLang="zh-CN" sz="2400" dirty="0">
                <a:solidFill>
                  <a:srgbClr val="00B0F0"/>
                </a:solidFill>
              </a:rPr>
              <a:t>get</a:t>
            </a:r>
            <a:r>
              <a:rPr lang="zh-CN" altLang="en-US" sz="2400" dirty="0">
                <a:solidFill>
                  <a:srgbClr val="00B0F0"/>
                </a:solidFill>
              </a:rPr>
              <a:t>不到结果则查询数据库，并在缓存里设置。</a:t>
            </a:r>
            <a:endParaRPr lang="en-US" altLang="zh-CN" sz="2400" dirty="0">
              <a:solidFill>
                <a:srgbClr val="00B0F0"/>
              </a:solidFill>
            </a:endParaRPr>
          </a:p>
          <a:p>
            <a:pPr>
              <a:spcBef>
                <a:spcPts val="300"/>
              </a:spcBef>
              <a:defRPr/>
            </a:pPr>
            <a:r>
              <a:rPr lang="en-US" altLang="zh-CN" sz="2400" dirty="0"/>
              <a:t>if(!$</a:t>
            </a:r>
            <a:r>
              <a:rPr lang="en-US" altLang="zh-CN" sz="2400" dirty="0" err="1"/>
              <a:t>user_id_by_email</a:t>
            </a:r>
            <a:r>
              <a:rPr lang="en-US" altLang="zh-CN" sz="2400" dirty="0"/>
              <a:t>)</a:t>
            </a:r>
            <a:r>
              <a:rPr lang="en-US" altLang="zh-CN" sz="2400" dirty="0">
                <a:latin typeface="微软雅黑"/>
              </a:rPr>
              <a:t> </a:t>
            </a:r>
            <a:r>
              <a:rPr lang="en-US" altLang="zh-CN" sz="2400" dirty="0">
                <a:solidFill>
                  <a:srgbClr val="3366FF"/>
                </a:solidFill>
              </a:rPr>
              <a:t> </a:t>
            </a:r>
            <a:r>
              <a:rPr lang="en-US" altLang="zh-CN" sz="2400" dirty="0">
                <a:solidFill>
                  <a:srgbClr val="00B0F0"/>
                </a:solidFill>
              </a:rPr>
              <a:t>##get</a:t>
            </a:r>
            <a:r>
              <a:rPr lang="zh-CN" altLang="en-US" sz="2400" dirty="0">
                <a:solidFill>
                  <a:srgbClr val="00B0F0"/>
                </a:solidFill>
              </a:rPr>
              <a:t>结果为空</a:t>
            </a:r>
            <a:r>
              <a:rPr lang="en-US" altLang="zh-CN" sz="2400" dirty="0"/>
              <a:t/>
            </a:r>
            <a:br>
              <a:rPr lang="en-US" altLang="zh-CN" sz="2400" dirty="0"/>
            </a:br>
            <a:r>
              <a:rPr lang="en-US" altLang="zh-CN" sz="2400" dirty="0"/>
              <a:t>{my $</a:t>
            </a:r>
            <a:r>
              <a:rPr lang="en-US" altLang="zh-CN" sz="2400" dirty="0" err="1"/>
              <a:t>sth</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  my $</a:t>
            </a:r>
            <a:r>
              <a:rPr lang="en-US" altLang="zh-CN" sz="2400" dirty="0">
                <a:solidFill>
                  <a:srgbClr val="00B0F0"/>
                </a:solidFill>
              </a:rPr>
              <a:t>query</a:t>
            </a:r>
            <a:r>
              <a:rPr lang="en-US" altLang="zh-CN" sz="2400" dirty="0"/>
              <a:t> =</a:t>
            </a:r>
            <a:r>
              <a:rPr lang="en-US" altLang="zh-CN" sz="2400" dirty="0">
                <a:latin typeface="微软雅黑"/>
              </a:rPr>
              <a:t>“</a:t>
            </a:r>
            <a:r>
              <a:rPr lang="en-US" altLang="zh-CN" sz="2400" dirty="0"/>
              <a:t>select </a:t>
            </a:r>
            <a:r>
              <a:rPr lang="en-US" altLang="zh-CN" sz="2400" dirty="0" err="1"/>
              <a:t>user_id</a:t>
            </a:r>
            <a:r>
              <a:rPr lang="en-US" altLang="zh-CN" sz="2400" dirty="0"/>
              <a:t> from user where</a:t>
            </a:r>
          </a:p>
          <a:p>
            <a:pPr>
              <a:spcBef>
                <a:spcPts val="300"/>
              </a:spcBef>
              <a:defRPr/>
            </a:pPr>
            <a:r>
              <a:rPr lang="en-US" altLang="zh-CN" sz="2400" dirty="0"/>
              <a:t>     email=?</a:t>
            </a:r>
            <a:r>
              <a:rPr lang="en-US" altLang="zh-CN" sz="2400" dirty="0">
                <a:latin typeface="微软雅黑"/>
              </a:rPr>
              <a:t>”</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  $</a:t>
            </a:r>
            <a:r>
              <a:rPr lang="en-US" altLang="zh-CN" sz="2400" dirty="0" err="1"/>
              <a:t>sth</a:t>
            </a:r>
            <a:r>
              <a:rPr lang="en-US" altLang="zh-CN" sz="2400" dirty="0"/>
              <a:t> = $</a:t>
            </a:r>
            <a:r>
              <a:rPr lang="en-US" altLang="zh-CN" sz="2400" dirty="0" err="1"/>
              <a:t>dbh</a:t>
            </a:r>
            <a:r>
              <a:rPr lang="en-US" altLang="zh-CN" sz="2400" dirty="0"/>
              <a:t>-&gt;</a:t>
            </a:r>
            <a:r>
              <a:rPr lang="en-US" altLang="zh-CN" sz="2400" dirty="0">
                <a:solidFill>
                  <a:srgbClr val="00B0F0"/>
                </a:solidFill>
              </a:rPr>
              <a:t>prepare($query);</a:t>
            </a:r>
            <a:r>
              <a:rPr lang="en-US" altLang="zh-CN" sz="2400" dirty="0">
                <a:solidFill>
                  <a:srgbClr val="00B0F0"/>
                </a:solidFill>
                <a:latin typeface="微软雅黑"/>
              </a:rPr>
              <a:t> </a:t>
            </a:r>
            <a:r>
              <a:rPr lang="en-US" altLang="zh-CN" sz="2400" dirty="0">
                <a:solidFill>
                  <a:srgbClr val="00B0F0"/>
                </a:solidFill>
              </a:rPr>
              <a:t/>
            </a:r>
            <a:br>
              <a:rPr lang="en-US" altLang="zh-CN" sz="2400" dirty="0">
                <a:solidFill>
                  <a:srgbClr val="00B0F0"/>
                </a:solidFill>
              </a:rPr>
            </a:br>
            <a:r>
              <a:rPr lang="en-US" altLang="zh-CN" sz="2400" dirty="0"/>
              <a:t>  $</a:t>
            </a:r>
            <a:r>
              <a:rPr lang="en-US" altLang="zh-CN" sz="2400" dirty="0" err="1"/>
              <a:t>sth</a:t>
            </a:r>
            <a:r>
              <a:rPr lang="en-US" altLang="zh-CN" sz="2400" dirty="0"/>
              <a:t>-&gt;</a:t>
            </a:r>
            <a:r>
              <a:rPr lang="en-US" altLang="zh-CN" sz="2400" dirty="0">
                <a:solidFill>
                  <a:srgbClr val="00B0F0"/>
                </a:solidFill>
              </a:rPr>
              <a:t>execute</a:t>
            </a:r>
            <a:r>
              <a:rPr lang="en-US" altLang="zh-CN" sz="2400" dirty="0"/>
              <a:t>($</a:t>
            </a:r>
            <a:r>
              <a:rPr lang="en-US" altLang="zh-CN" sz="2400" dirty="0" err="1"/>
              <a:t>user_id</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  my $</a:t>
            </a:r>
            <a:r>
              <a:rPr lang="en-US" altLang="zh-CN" sz="2400" dirty="0">
                <a:solidFill>
                  <a:srgbClr val="00B0F0"/>
                </a:solidFill>
              </a:rPr>
              <a:t>user1</a:t>
            </a:r>
            <a:r>
              <a:rPr lang="en-US" altLang="zh-CN" sz="2400" dirty="0"/>
              <a:t> = $</a:t>
            </a:r>
            <a:r>
              <a:rPr lang="en-US" altLang="zh-CN" sz="2400" dirty="0" err="1"/>
              <a:t>sth</a:t>
            </a:r>
            <a:r>
              <a:rPr lang="en-US" altLang="zh-CN" sz="2400" dirty="0"/>
              <a:t>-&gt;</a:t>
            </a:r>
            <a:r>
              <a:rPr lang="en-US" altLang="zh-CN" sz="2400" dirty="0" err="1"/>
              <a:t>fetchrow_hashref</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  $</a:t>
            </a:r>
            <a:r>
              <a:rPr lang="en-US" altLang="zh-CN" sz="2400" dirty="0" err="1">
                <a:solidFill>
                  <a:srgbClr val="00B0F0"/>
                </a:solidFill>
              </a:rPr>
              <a:t>user_id_by_email</a:t>
            </a:r>
            <a:r>
              <a:rPr lang="en-US" altLang="zh-CN" sz="2400" dirty="0"/>
              <a:t>=$user1-&gt;{</a:t>
            </a:r>
            <a:r>
              <a:rPr lang="en-US" altLang="zh-CN" sz="2400" dirty="0">
                <a:latin typeface="微软雅黑"/>
              </a:rPr>
              <a:t>‘</a:t>
            </a:r>
            <a:r>
              <a:rPr lang="en-US" altLang="zh-CN" sz="2400" dirty="0" err="1"/>
              <a:t>user_id</a:t>
            </a:r>
            <a:r>
              <a:rPr lang="en-US" altLang="zh-CN" sz="2400" dirty="0">
                <a:latin typeface="微软雅黑"/>
              </a:rPr>
              <a:t>’</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  </a:t>
            </a:r>
            <a:r>
              <a:rPr lang="en-US" altLang="zh-CN" sz="2400" dirty="0" err="1"/>
              <a:t>Zorpia</a:t>
            </a:r>
            <a:r>
              <a:rPr lang="en-US" altLang="zh-CN" sz="2400" dirty="0"/>
              <a:t>::</a:t>
            </a:r>
            <a:r>
              <a:rPr lang="en-US" altLang="zh-CN" sz="2400" dirty="0" err="1">
                <a:solidFill>
                  <a:srgbClr val="00B0F0"/>
                </a:solidFill>
              </a:rPr>
              <a:t>MemCache</a:t>
            </a:r>
            <a:r>
              <a:rPr lang="en-US" altLang="zh-CN" sz="2400" dirty="0">
                <a:solidFill>
                  <a:srgbClr val="00B0F0"/>
                </a:solidFill>
              </a:rPr>
              <a:t>::set</a:t>
            </a:r>
            <a:r>
              <a:rPr lang="en-US" altLang="zh-CN" sz="2400" dirty="0"/>
              <a:t>($key</a:t>
            </a:r>
            <a:r>
              <a:rPr lang="en-US" altLang="zh-CN" sz="2400" dirty="0" smtClean="0"/>
              <a:t>, $</a:t>
            </a:r>
            <a:r>
              <a:rPr lang="en-US" altLang="zh-CN" sz="2400" dirty="0" err="1"/>
              <a:t>user_id_by_email</a:t>
            </a:r>
            <a:r>
              <a:rPr lang="en-US" altLang="zh-CN" sz="2400" dirty="0" smtClean="0"/>
              <a:t>, 1800</a:t>
            </a:r>
            <a:r>
              <a:rPr lang="en-US" altLang="zh-CN" sz="2400" dirty="0"/>
              <a:t>);</a:t>
            </a:r>
            <a:r>
              <a:rPr lang="en-US" altLang="zh-CN" sz="2400" dirty="0">
                <a:latin typeface="微软雅黑"/>
              </a:rPr>
              <a:t> </a:t>
            </a:r>
            <a:r>
              <a:rPr lang="en-US" altLang="zh-CN" sz="2400" dirty="0"/>
              <a:t/>
            </a:r>
            <a:br>
              <a:rPr lang="en-US" altLang="zh-CN" sz="2400" dirty="0"/>
            </a:br>
            <a:r>
              <a:rPr lang="en-US" altLang="zh-CN" sz="2400" dirty="0"/>
              <a:t>}</a:t>
            </a:r>
            <a:r>
              <a:rPr lang="en-US" altLang="zh-CN" sz="2400" dirty="0">
                <a:latin typeface="微软雅黑"/>
              </a:rPr>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sp>
        <p:nvSpPr>
          <p:cNvPr id="5" name="AutoShape 6"/>
          <p:cNvSpPr>
            <a:spLocks noChangeArrowheads="1"/>
          </p:cNvSpPr>
          <p:nvPr/>
        </p:nvSpPr>
        <p:spPr bwMode="auto">
          <a:xfrm>
            <a:off x="2411760" y="5445224"/>
            <a:ext cx="6048375" cy="934939"/>
          </a:xfrm>
          <a:prstGeom prst="wedgeRoundRectCallout">
            <a:avLst>
              <a:gd name="adj1" fmla="val 44974"/>
              <a:gd name="adj2" fmla="val -127606"/>
              <a:gd name="adj3" fmla="val 16667"/>
            </a:avLst>
          </a:prstGeom>
          <a:solidFill>
            <a:schemeClr val="bg1"/>
          </a:solidFill>
          <a:ln w="9525">
            <a:solidFill>
              <a:schemeClr val="tx1"/>
            </a:solidFill>
            <a:miter lim="800000"/>
            <a:headEnd/>
            <a:tailEnd/>
          </a:ln>
        </p:spPr>
        <p:txBody>
          <a:bodyPr/>
          <a:lstStyle/>
          <a:p>
            <a:r>
              <a:rPr lang="zh-CN" altLang="en-US" sz="2400" dirty="0">
                <a:latin typeface="微软雅黑" panose="020B0503020204020204" pitchFamily="34" charset="-122"/>
                <a:ea typeface="微软雅黑" panose="020B0503020204020204" pitchFamily="34" charset="-122"/>
              </a:rPr>
              <a:t>指定缓存期限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，不指定期限时，</a:t>
            </a:r>
            <a:r>
              <a:rPr lang="en-US" altLang="zh-CN" sz="2400" dirty="0" err="1">
                <a:latin typeface="微软雅黑" panose="020B0503020204020204" pitchFamily="34" charset="-122"/>
                <a:ea typeface="微软雅黑" panose="020B0503020204020204" pitchFamily="34" charset="-122"/>
              </a:rPr>
              <a:t>memcached</a:t>
            </a:r>
            <a:r>
              <a:rPr lang="zh-CN" altLang="en-US" sz="2400" dirty="0">
                <a:latin typeface="微软雅黑" panose="020B0503020204020204" pitchFamily="34" charset="-122"/>
                <a:ea typeface="微软雅黑" panose="020B0503020204020204" pitchFamily="34" charset="-122"/>
              </a:rPr>
              <a:t>按照</a:t>
            </a:r>
            <a:r>
              <a:rPr lang="en-US" altLang="zh-CN" sz="2400" dirty="0">
                <a:latin typeface="微软雅黑" panose="020B0503020204020204" pitchFamily="34" charset="-122"/>
                <a:ea typeface="微软雅黑" panose="020B0503020204020204" pitchFamily="34" charset="-122"/>
              </a:rPr>
              <a:t>LRU</a:t>
            </a:r>
            <a:r>
              <a:rPr lang="zh-CN" altLang="en-US" sz="2400" dirty="0">
                <a:latin typeface="微软雅黑" panose="020B0503020204020204" pitchFamily="34" charset="-122"/>
                <a:ea typeface="微软雅黑" panose="020B0503020204020204" pitchFamily="34" charset="-122"/>
              </a:rPr>
              <a:t>算法保存数据。 </a:t>
            </a:r>
          </a:p>
        </p:txBody>
      </p:sp>
    </p:spTree>
    <p:extLst>
      <p:ext uri="{BB962C8B-B14F-4D97-AF65-F5344CB8AC3E}">
        <p14:creationId xmlns:p14="http://schemas.microsoft.com/office/powerpoint/2010/main" val="76396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第</a:t>
            </a:r>
            <a:r>
              <a:rPr lang="en-US" altLang="zh-CN" dirty="0"/>
              <a:t>3</a:t>
            </a:r>
            <a:r>
              <a:rPr lang="zh-CN" altLang="en-US" dirty="0"/>
              <a:t>章 键值对数据模型</a:t>
            </a:r>
          </a:p>
        </p:txBody>
      </p:sp>
      <p:sp>
        <p:nvSpPr>
          <p:cNvPr id="3" name="内容占位符 2"/>
          <p:cNvSpPr>
            <a:spLocks noGrp="1"/>
          </p:cNvSpPr>
          <p:nvPr>
            <p:ph idx="1"/>
          </p:nvPr>
        </p:nvSpPr>
        <p:spPr/>
        <p:txBody>
          <a:bodyPr>
            <a:normAutofit fontScale="92500" lnSpcReduction="10000"/>
          </a:bodyPr>
          <a:lstStyle/>
          <a:p>
            <a:r>
              <a:rPr lang="zh-CN" altLang="en-US" b="1" dirty="0">
                <a:solidFill>
                  <a:srgbClr val="FF0000"/>
                </a:solidFill>
              </a:rPr>
              <a:t>教学内容</a:t>
            </a:r>
            <a:endParaRPr lang="en-US" altLang="zh-CN" b="1" dirty="0">
              <a:solidFill>
                <a:srgbClr val="FF0000"/>
              </a:solidFill>
            </a:endParaRPr>
          </a:p>
          <a:p>
            <a:pPr lvl="1"/>
            <a:r>
              <a:rPr lang="zh-CN" altLang="zh-CN" dirty="0"/>
              <a:t>本章介绍键值对模型</a:t>
            </a:r>
            <a:r>
              <a:rPr lang="zh-CN" altLang="en-US" dirty="0"/>
              <a:t>，重点突出模型所</a:t>
            </a:r>
            <a:r>
              <a:rPr lang="zh-CN" altLang="zh-CN" dirty="0"/>
              <a:t>描述数据的类型、内容、性质</a:t>
            </a:r>
            <a:r>
              <a:rPr lang="zh-CN" altLang="en-US" dirty="0"/>
              <a:t>、以及数据上的操作类型和操作方法。</a:t>
            </a:r>
            <a:endParaRPr lang="en-US" altLang="zh-CN" dirty="0"/>
          </a:p>
          <a:p>
            <a:pPr lvl="1"/>
            <a:r>
              <a:rPr lang="zh-CN" altLang="zh-CN" dirty="0"/>
              <a:t>从数据结构和数据操作两个角度，</a:t>
            </a:r>
            <a:r>
              <a:rPr lang="zh-CN" altLang="en-US" dirty="0"/>
              <a:t>重点分析</a:t>
            </a:r>
            <a:r>
              <a:rPr lang="zh-CN" altLang="zh-CN" dirty="0"/>
              <a:t>几种典型的采用键值对模型的</a:t>
            </a:r>
            <a:r>
              <a:rPr lang="zh-CN" altLang="en-US" dirty="0"/>
              <a:t>分布式</a:t>
            </a:r>
            <a:r>
              <a:rPr lang="zh-CN" altLang="zh-CN" dirty="0"/>
              <a:t>系统</a:t>
            </a:r>
            <a:endParaRPr lang="en-US" altLang="zh-CN" dirty="0"/>
          </a:p>
          <a:p>
            <a:r>
              <a:rPr kumimoji="1" lang="zh-CN" altLang="en-US" b="1" dirty="0">
                <a:solidFill>
                  <a:srgbClr val="FF0000"/>
                </a:solidFill>
              </a:rPr>
              <a:t>教学目标</a:t>
            </a:r>
            <a:endParaRPr kumimoji="1" lang="en-US" altLang="zh-CN" b="1" dirty="0">
              <a:solidFill>
                <a:srgbClr val="FF0000"/>
              </a:solidFill>
            </a:endParaRPr>
          </a:p>
          <a:p>
            <a:pPr lvl="1">
              <a:spcBef>
                <a:spcPts val="1275"/>
              </a:spcBef>
            </a:pPr>
            <a:r>
              <a:rPr lang="zh-CN" altLang="en-US" dirty="0"/>
              <a:t>掌握</a:t>
            </a:r>
            <a:r>
              <a:rPr lang="zh-CN" altLang="zh-CN" dirty="0"/>
              <a:t>键值对模型</a:t>
            </a:r>
            <a:r>
              <a:rPr lang="zh-CN" altLang="en-US" dirty="0"/>
              <a:t>的数据结构和操作方法</a:t>
            </a:r>
            <a:endParaRPr lang="en-US" altLang="zh-CN" dirty="0"/>
          </a:p>
          <a:p>
            <a:pPr lvl="1">
              <a:spcBef>
                <a:spcPts val="1275"/>
              </a:spcBef>
            </a:pPr>
            <a:r>
              <a:rPr lang="zh-CN" altLang="en-US" dirty="0"/>
              <a:t>了解键值对模型的</a:t>
            </a:r>
            <a:r>
              <a:rPr lang="zh-CN" altLang="zh-CN" dirty="0"/>
              <a:t>应用现状</a:t>
            </a:r>
            <a:endParaRPr lang="en-US" altLang="zh-CN" dirty="0"/>
          </a:p>
          <a:p>
            <a:pPr lvl="1">
              <a:spcBef>
                <a:spcPts val="1275"/>
              </a:spcBef>
            </a:pPr>
            <a:r>
              <a:rPr lang="zh-CN" altLang="en-US" dirty="0"/>
              <a:t>了解基于键值对模型的主流分布式</a:t>
            </a:r>
            <a:r>
              <a:rPr lang="zh-CN" altLang="en-US" dirty="0" smtClean="0"/>
              <a:t>系统</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681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p:txBody>
          <a:bodyPr/>
          <a:lstStyle/>
          <a:p>
            <a:r>
              <a:rPr lang="zh-CN" altLang="en-US" b="1" dirty="0" smtClean="0"/>
              <a:t>内存分配</a:t>
            </a:r>
            <a:endParaRPr lang="en-US" altLang="zh-CN" b="1" dirty="0" smtClean="0"/>
          </a:p>
          <a:p>
            <a:pPr>
              <a:lnSpc>
                <a:spcPct val="90000"/>
              </a:lnSpc>
            </a:pPr>
            <a:r>
              <a:rPr lang="zh-CN" altLang="en-US" sz="2400" dirty="0"/>
              <a:t>早期的</a:t>
            </a:r>
            <a:r>
              <a:rPr lang="en-US" altLang="zh-CN" sz="2400" dirty="0" err="1"/>
              <a:t>Memcached</a:t>
            </a:r>
            <a:r>
              <a:rPr lang="zh-CN" altLang="en-US" sz="2400" dirty="0"/>
              <a:t>内存分配通过对所有记录进行</a:t>
            </a:r>
            <a:r>
              <a:rPr lang="en-US" altLang="zh-CN" sz="2400" dirty="0" err="1"/>
              <a:t>malloc</a:t>
            </a:r>
            <a:r>
              <a:rPr lang="zh-CN" altLang="en-US" sz="2400" dirty="0"/>
              <a:t>和</a:t>
            </a:r>
            <a:r>
              <a:rPr lang="en-US" altLang="zh-CN" sz="2400" dirty="0"/>
              <a:t>free</a:t>
            </a:r>
            <a:r>
              <a:rPr lang="zh-CN" altLang="en-US" sz="2400" dirty="0"/>
              <a:t>来进行。</a:t>
            </a:r>
          </a:p>
          <a:p>
            <a:pPr>
              <a:lnSpc>
                <a:spcPct val="90000"/>
              </a:lnSpc>
            </a:pPr>
            <a:r>
              <a:rPr lang="zh-CN" altLang="en-US" sz="2400" dirty="0">
                <a:sym typeface="Symbol" pitchFamily="18" charset="2"/>
              </a:rPr>
              <a:t>    </a:t>
            </a:r>
            <a:endParaRPr lang="en-US" altLang="zh-CN" sz="2400" dirty="0">
              <a:sym typeface="Symbol" pitchFamily="18" charset="2"/>
            </a:endParaRPr>
          </a:p>
          <a:p>
            <a:pPr>
              <a:lnSpc>
                <a:spcPct val="90000"/>
              </a:lnSpc>
            </a:pPr>
            <a:r>
              <a:rPr lang="zh-CN" altLang="en-US" sz="2400" dirty="0"/>
              <a:t>（</a:t>
            </a:r>
            <a:r>
              <a:rPr lang="en-US" altLang="zh-CN" sz="2400" dirty="0"/>
              <a:t>1</a:t>
            </a:r>
            <a:r>
              <a:rPr lang="zh-CN" altLang="en-US" sz="2400" dirty="0"/>
              <a:t>）容易产生内存碎片；</a:t>
            </a:r>
            <a:endParaRPr lang="en-US" altLang="zh-CN" sz="2400" dirty="0"/>
          </a:p>
          <a:p>
            <a:pPr>
              <a:lnSpc>
                <a:spcPct val="90000"/>
              </a:lnSpc>
            </a:pPr>
            <a:r>
              <a:rPr lang="zh-CN" altLang="en-US" sz="2400" dirty="0"/>
              <a:t>（</a:t>
            </a:r>
            <a:r>
              <a:rPr lang="en-US" altLang="zh-CN" sz="2400" dirty="0"/>
              <a:t>2</a:t>
            </a:r>
            <a:r>
              <a:rPr lang="zh-CN" altLang="en-US" sz="2400" dirty="0"/>
              <a:t>）加重操作系统内存管理器的负担。</a:t>
            </a:r>
            <a:r>
              <a:rPr lang="en-US" altLang="zh-CN" sz="2400" dirty="0"/>
              <a:t> </a:t>
            </a:r>
          </a:p>
          <a:p>
            <a:pPr>
              <a:lnSpc>
                <a:spcPct val="90000"/>
              </a:lnSpc>
            </a:pPr>
            <a:endParaRPr lang="en-US" altLang="zh-CN" sz="2400" dirty="0"/>
          </a:p>
          <a:p>
            <a:pPr>
              <a:lnSpc>
                <a:spcPct val="90000"/>
              </a:lnSpc>
            </a:pPr>
            <a:r>
              <a:rPr lang="zh-CN" altLang="en-US" sz="2400" dirty="0"/>
              <a:t>改进措施：默认采用</a:t>
            </a:r>
            <a:r>
              <a:rPr lang="en-US" altLang="zh-CN" sz="2400" dirty="0">
                <a:solidFill>
                  <a:schemeClr val="accent1"/>
                </a:solidFill>
              </a:rPr>
              <a:t>Slab Allocator</a:t>
            </a:r>
            <a:r>
              <a:rPr lang="zh-CN" altLang="en-US" sz="2400" dirty="0"/>
              <a:t>机制分配、管理内存</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1180909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p:txBody>
          <a:bodyPr/>
          <a:lstStyle/>
          <a:p>
            <a:pPr>
              <a:lnSpc>
                <a:spcPct val="90000"/>
              </a:lnSpc>
            </a:pPr>
            <a:r>
              <a:rPr lang="en-US" altLang="zh-CN" b="1" dirty="0"/>
              <a:t>Slab Allocator</a:t>
            </a:r>
            <a:r>
              <a:rPr lang="zh-CN" altLang="en-US" b="1" dirty="0"/>
              <a:t>基本原理：</a:t>
            </a:r>
            <a:endParaRPr lang="en-US" altLang="zh-CN" b="1" dirty="0"/>
          </a:p>
          <a:p>
            <a:pPr>
              <a:lnSpc>
                <a:spcPct val="90000"/>
              </a:lnSpc>
            </a:pPr>
            <a:r>
              <a:rPr lang="en-US" altLang="zh-CN" dirty="0">
                <a:solidFill>
                  <a:schemeClr val="accent1"/>
                </a:solidFill>
              </a:rPr>
              <a:t>Chunk——</a:t>
            </a:r>
            <a:r>
              <a:rPr lang="zh-CN" altLang="en-US" dirty="0"/>
              <a:t>按照预先规定的大小，将分配的内存分割成各种特定长度的块。</a:t>
            </a:r>
            <a:endParaRPr lang="en-US" altLang="zh-CN" dirty="0"/>
          </a:p>
          <a:p>
            <a:pPr>
              <a:lnSpc>
                <a:spcPct val="90000"/>
              </a:lnSpc>
            </a:pPr>
            <a:r>
              <a:rPr lang="en-US" altLang="zh-CN" dirty="0">
                <a:solidFill>
                  <a:schemeClr val="accent1"/>
                </a:solidFill>
              </a:rPr>
              <a:t>slab class——</a:t>
            </a:r>
            <a:r>
              <a:rPr lang="zh-CN" altLang="en-US" dirty="0"/>
              <a:t>尺寸相同的块分成组（</a:t>
            </a:r>
            <a:r>
              <a:rPr lang="en-US" altLang="zh-CN" dirty="0"/>
              <a:t>chunk</a:t>
            </a:r>
            <a:r>
              <a:rPr lang="zh-CN" altLang="en-US" dirty="0"/>
              <a:t>的集合）。</a:t>
            </a:r>
          </a:p>
          <a:p>
            <a:pPr>
              <a:lnSpc>
                <a:spcPct val="90000"/>
              </a:lnSpc>
            </a:pPr>
            <a:endParaRPr lang="en-US" altLang="zh-CN" dirty="0"/>
          </a:p>
          <a:p>
            <a:pPr>
              <a:lnSpc>
                <a:spcPct val="90000"/>
              </a:lnSpc>
            </a:pPr>
            <a:r>
              <a:rPr lang="zh-CN" altLang="en-US" dirty="0"/>
              <a:t>分配到的内存不会释放，重复使用已分配的内存</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
        <p:nvSpPr>
          <p:cNvPr id="5" name="AutoShape 4"/>
          <p:cNvSpPr>
            <a:spLocks noChangeArrowheads="1"/>
          </p:cNvSpPr>
          <p:nvPr/>
        </p:nvSpPr>
        <p:spPr bwMode="auto">
          <a:xfrm>
            <a:off x="9072585" y="3830537"/>
            <a:ext cx="431800" cy="358775"/>
          </a:xfrm>
          <a:prstGeom prst="star4">
            <a:avLst>
              <a:gd name="adj" fmla="val 12500"/>
            </a:avLst>
          </a:prstGeom>
          <a:solidFill>
            <a:schemeClr val="accent1"/>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97143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Slab Allocator</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pic>
        <p:nvPicPr>
          <p:cNvPr id="5" name="Picture 2" descr="http://pic001.cnblogs.com/img/dudu/200809/2008092816564538.png"/>
          <p:cNvPicPr>
            <a:picLocks noChangeAspect="1" noChangeArrowheads="1"/>
          </p:cNvPicPr>
          <p:nvPr/>
        </p:nvPicPr>
        <p:blipFill>
          <a:blip r:embed="rId2" cstate="print"/>
          <a:srcRect/>
          <a:stretch>
            <a:fillRect/>
          </a:stretch>
        </p:blipFill>
        <p:spPr bwMode="auto">
          <a:xfrm>
            <a:off x="1825335" y="1059005"/>
            <a:ext cx="7362041" cy="5480339"/>
          </a:xfrm>
          <a:prstGeom prst="rect">
            <a:avLst/>
          </a:prstGeom>
          <a:noFill/>
          <a:ln w="9525">
            <a:noFill/>
            <a:miter lim="800000"/>
            <a:headEnd/>
            <a:tailEnd/>
          </a:ln>
        </p:spPr>
      </p:pic>
    </p:spTree>
    <p:extLst>
      <p:ext uri="{BB962C8B-B14F-4D97-AF65-F5344CB8AC3E}">
        <p14:creationId xmlns:p14="http://schemas.microsoft.com/office/powerpoint/2010/main" val="1820506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pic>
        <p:nvPicPr>
          <p:cNvPr id="5" name="Picture 2" descr="http://pic001.cnblogs.com/img/dudu/200809/2008092816571451.png"/>
          <p:cNvPicPr>
            <a:picLocks noChangeAspect="1" noChangeArrowheads="1"/>
          </p:cNvPicPr>
          <p:nvPr/>
        </p:nvPicPr>
        <p:blipFill>
          <a:blip r:embed="rId2" cstate="print"/>
          <a:srcRect/>
          <a:stretch>
            <a:fillRect/>
          </a:stretch>
        </p:blipFill>
        <p:spPr bwMode="auto">
          <a:xfrm>
            <a:off x="3172809" y="1285462"/>
            <a:ext cx="6663917" cy="4577367"/>
          </a:xfrm>
          <a:prstGeom prst="rect">
            <a:avLst/>
          </a:prstGeom>
          <a:noFill/>
          <a:ln w="9525">
            <a:noFill/>
            <a:miter lim="800000"/>
            <a:headEnd/>
            <a:tailEnd/>
          </a:ln>
        </p:spPr>
      </p:pic>
      <p:sp>
        <p:nvSpPr>
          <p:cNvPr id="6" name="内容占位符 2"/>
          <p:cNvSpPr>
            <a:spLocks noGrp="1"/>
          </p:cNvSpPr>
          <p:nvPr>
            <p:ph idx="1"/>
          </p:nvPr>
        </p:nvSpPr>
        <p:spPr>
          <a:xfrm>
            <a:off x="838200" y="1285462"/>
            <a:ext cx="3138055" cy="4351338"/>
          </a:xfrm>
        </p:spPr>
        <p:txBody>
          <a:bodyPr/>
          <a:lstStyle/>
          <a:p>
            <a:pPr>
              <a:lnSpc>
                <a:spcPct val="90000"/>
              </a:lnSpc>
            </a:pPr>
            <a:r>
              <a:rPr lang="zh-CN" altLang="en-US" b="1" dirty="0" smtClean="0"/>
              <a:t>内存使用</a:t>
            </a:r>
            <a:endParaRPr lang="en-US" altLang="zh-CN" b="1" dirty="0" smtClean="0"/>
          </a:p>
          <a:p>
            <a:pPr>
              <a:lnSpc>
                <a:spcPct val="150000"/>
              </a:lnSpc>
            </a:pPr>
            <a:r>
              <a:rPr lang="zh-CN" altLang="en-US" sz="2400" dirty="0">
                <a:solidFill>
                  <a:schemeClr val="accent1"/>
                </a:solidFill>
              </a:rPr>
              <a:t>空闲</a:t>
            </a:r>
            <a:r>
              <a:rPr lang="en-US" altLang="zh-CN" sz="2400" dirty="0">
                <a:solidFill>
                  <a:schemeClr val="accent1"/>
                </a:solidFill>
              </a:rPr>
              <a:t>chunk</a:t>
            </a:r>
            <a:r>
              <a:rPr lang="zh-CN" altLang="en-US" sz="2400" dirty="0">
                <a:solidFill>
                  <a:schemeClr val="accent1"/>
                </a:solidFill>
              </a:rPr>
              <a:t>的列表</a:t>
            </a:r>
            <a:r>
              <a:rPr lang="zh-CN" altLang="en-US" sz="2400" dirty="0"/>
              <a:t>：</a:t>
            </a:r>
            <a:r>
              <a:rPr lang="en-US" altLang="zh-CN" sz="2400" dirty="0" err="1"/>
              <a:t>memcached</a:t>
            </a:r>
            <a:r>
              <a:rPr lang="zh-CN" altLang="en-US" sz="2400" dirty="0"/>
              <a:t>根据该列表选择</a:t>
            </a:r>
            <a:r>
              <a:rPr lang="en-US" altLang="zh-CN" sz="2400" dirty="0"/>
              <a:t>chunk</a:t>
            </a:r>
            <a:r>
              <a:rPr lang="zh-CN" altLang="en-US" sz="2400" dirty="0"/>
              <a:t>，选择最适合数据大小的</a:t>
            </a:r>
            <a:r>
              <a:rPr lang="en-US" altLang="zh-CN" sz="2400" dirty="0"/>
              <a:t>slab</a:t>
            </a:r>
            <a:r>
              <a:rPr lang="zh-CN" altLang="en-US" sz="2400" dirty="0"/>
              <a:t>。</a:t>
            </a:r>
          </a:p>
          <a:p>
            <a:pPr>
              <a:lnSpc>
                <a:spcPct val="90000"/>
              </a:lnSpc>
            </a:pPr>
            <a:endParaRPr lang="zh-CN" altLang="en-US" b="1" dirty="0"/>
          </a:p>
        </p:txBody>
      </p:sp>
    </p:spTree>
    <p:extLst>
      <p:ext uri="{BB962C8B-B14F-4D97-AF65-F5344CB8AC3E}">
        <p14:creationId xmlns:p14="http://schemas.microsoft.com/office/powerpoint/2010/main" val="6905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sp>
        <p:nvSpPr>
          <p:cNvPr id="5" name="文本占位符 2"/>
          <p:cNvSpPr txBox="1">
            <a:spLocks/>
          </p:cNvSpPr>
          <p:nvPr/>
        </p:nvSpPr>
        <p:spPr>
          <a:xfrm>
            <a:off x="726703" y="5099824"/>
            <a:ext cx="8143875" cy="100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smtClean="0">
                <a:latin typeface="微软雅黑" panose="020B0503020204020204" pitchFamily="34" charset="-122"/>
                <a:ea typeface="微软雅黑" panose="020B0503020204020204" pitchFamily="34" charset="-122"/>
              </a:rPr>
              <a:t>例：将</a:t>
            </a:r>
            <a:r>
              <a:rPr lang="en-US" altLang="zh-CN" sz="2400" smtClean="0">
                <a:latin typeface="微软雅黑" panose="020B0503020204020204" pitchFamily="34" charset="-122"/>
                <a:ea typeface="微软雅黑" panose="020B0503020204020204" pitchFamily="34" charset="-122"/>
              </a:rPr>
              <a:t>100</a:t>
            </a:r>
            <a:r>
              <a:rPr lang="zh-CN" altLang="en-US" sz="2400" smtClean="0">
                <a:latin typeface="微软雅黑" panose="020B0503020204020204" pitchFamily="34" charset="-122"/>
                <a:ea typeface="微软雅黑" panose="020B0503020204020204" pitchFamily="34" charset="-122"/>
              </a:rPr>
              <a:t>字节的数据缓存到</a:t>
            </a:r>
            <a:r>
              <a:rPr lang="en-US" altLang="zh-CN" sz="2400" smtClean="0">
                <a:latin typeface="微软雅黑" panose="020B0503020204020204" pitchFamily="34" charset="-122"/>
                <a:ea typeface="微软雅黑" panose="020B0503020204020204" pitchFamily="34" charset="-122"/>
              </a:rPr>
              <a:t>128</a:t>
            </a:r>
            <a:r>
              <a:rPr lang="zh-CN" altLang="en-US" sz="2400" smtClean="0">
                <a:latin typeface="微软雅黑" panose="020B0503020204020204" pitchFamily="34" charset="-122"/>
                <a:ea typeface="微软雅黑" panose="020B0503020204020204" pitchFamily="34" charset="-122"/>
              </a:rPr>
              <a:t>字节的</a:t>
            </a:r>
            <a:r>
              <a:rPr lang="en-US" altLang="zh-CN" sz="2400" smtClean="0">
                <a:latin typeface="微软雅黑" panose="020B0503020204020204" pitchFamily="34" charset="-122"/>
                <a:ea typeface="微软雅黑" panose="020B0503020204020204" pitchFamily="34" charset="-122"/>
              </a:rPr>
              <a:t>chunk</a:t>
            </a:r>
            <a:r>
              <a:rPr lang="zh-CN" altLang="en-US" sz="2400" smtClean="0">
                <a:latin typeface="微软雅黑" panose="020B0503020204020204" pitchFamily="34" charset="-122"/>
                <a:ea typeface="微软雅黑" panose="020B0503020204020204" pitchFamily="34" charset="-122"/>
              </a:rPr>
              <a:t>中，浪费了剩余的</a:t>
            </a:r>
            <a:r>
              <a:rPr lang="en-US" altLang="zh-CN" sz="2400" smtClean="0">
                <a:latin typeface="微软雅黑" panose="020B0503020204020204" pitchFamily="34" charset="-122"/>
                <a:ea typeface="微软雅黑" panose="020B0503020204020204" pitchFamily="34" charset="-122"/>
              </a:rPr>
              <a:t>28</a:t>
            </a:r>
            <a:r>
              <a:rPr lang="zh-CN" altLang="en-US" sz="2400" smtClean="0">
                <a:latin typeface="微软雅黑" panose="020B0503020204020204" pitchFamily="34" charset="-122"/>
                <a:ea typeface="微软雅黑" panose="020B0503020204020204" pitchFamily="34" charset="-122"/>
              </a:rPr>
              <a:t>字节。</a:t>
            </a:r>
            <a:endParaRPr lang="zh-CN" altLang="en-US" sz="2400" dirty="0" smtClean="0">
              <a:latin typeface="微软雅黑" panose="020B0503020204020204" pitchFamily="34" charset="-122"/>
              <a:ea typeface="微软雅黑" panose="020B0503020204020204" pitchFamily="34" charset="-122"/>
            </a:endParaRPr>
          </a:p>
        </p:txBody>
      </p:sp>
      <p:pic>
        <p:nvPicPr>
          <p:cNvPr id="6" name="Picture 2" descr="http://pic001.cnblogs.com/img/dudu/200809/2008092816574192.png"/>
          <p:cNvPicPr>
            <a:picLocks noChangeAspect="1" noChangeArrowheads="1"/>
          </p:cNvPicPr>
          <p:nvPr/>
        </p:nvPicPr>
        <p:blipFill>
          <a:blip r:embed="rId2" cstate="print"/>
          <a:srcRect/>
          <a:stretch>
            <a:fillRect/>
          </a:stretch>
        </p:blipFill>
        <p:spPr bwMode="auto">
          <a:xfrm>
            <a:off x="2084015" y="2956699"/>
            <a:ext cx="4881563" cy="2071687"/>
          </a:xfrm>
          <a:prstGeom prst="rect">
            <a:avLst/>
          </a:prstGeom>
          <a:noFill/>
          <a:ln w="9525">
            <a:noFill/>
            <a:miter lim="800000"/>
            <a:headEnd/>
            <a:tailEnd/>
          </a:ln>
        </p:spPr>
      </p:pic>
      <p:sp>
        <p:nvSpPr>
          <p:cNvPr id="7" name="矩形 6"/>
          <p:cNvSpPr/>
          <p:nvPr/>
        </p:nvSpPr>
        <p:spPr>
          <a:xfrm>
            <a:off x="838200" y="1533306"/>
            <a:ext cx="7848872" cy="1200329"/>
          </a:xfrm>
          <a:prstGeom prst="rect">
            <a:avLst/>
          </a:prstGeom>
        </p:spPr>
        <p:txBody>
          <a:bodyPr wrap="square">
            <a:spAutoFit/>
          </a:bodyPr>
          <a:lstStyle/>
          <a:p>
            <a:pPr marL="0" indent="0" eaLnBrk="1" hangingPunct="1">
              <a:buFont typeface="Wingdings 2" pitchFamily="18" charset="2"/>
              <a:buNone/>
            </a:pPr>
            <a:r>
              <a:rPr lang="en-US" altLang="zh-CN" sz="2400" dirty="0">
                <a:latin typeface="微软雅黑" panose="020B0503020204020204" pitchFamily="34" charset="-122"/>
                <a:ea typeface="微软雅黑" panose="020B0503020204020204" pitchFamily="34" charset="-122"/>
              </a:rPr>
              <a:t>Slab Allocator</a:t>
            </a:r>
            <a:r>
              <a:rPr lang="zh-CN" altLang="en-US" sz="2400" dirty="0">
                <a:latin typeface="微软雅黑" panose="020B0503020204020204" pitchFamily="34" charset="-122"/>
                <a:ea typeface="微软雅黑" panose="020B0503020204020204" pitchFamily="34" charset="-122"/>
              </a:rPr>
              <a:t>解决了当初的内存碎片问题，但也产生了新问题：由于</a:t>
            </a:r>
            <a:r>
              <a:rPr lang="zh-CN" altLang="en-US" sz="2400" dirty="0" smtClean="0">
                <a:latin typeface="微软雅黑" panose="020B0503020204020204" pitchFamily="34" charset="-122"/>
                <a:ea typeface="微软雅黑" panose="020B0503020204020204" pitchFamily="34" charset="-122"/>
              </a:rPr>
              <a:t>分配特定长度内存，可能</a:t>
            </a:r>
            <a:r>
              <a:rPr lang="zh-CN" altLang="en-US" sz="2400" dirty="0">
                <a:latin typeface="微软雅黑" panose="020B0503020204020204" pitchFamily="34" charset="-122"/>
                <a:ea typeface="微软雅黑" panose="020B0503020204020204" pitchFamily="34" charset="-122"/>
              </a:rPr>
              <a:t>无法有效利用分配的内存。 </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192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p:txBody>
          <a:bodyPr>
            <a:normAutofit lnSpcReduction="10000"/>
          </a:bodyPr>
          <a:lstStyle/>
          <a:p>
            <a:r>
              <a:rPr lang="en-US" altLang="zh-CN" dirty="0" smtClean="0"/>
              <a:t>Key-value</a:t>
            </a:r>
            <a:r>
              <a:rPr lang="zh-CN" altLang="en-US" dirty="0" smtClean="0"/>
              <a:t>数据传输</a:t>
            </a:r>
            <a:endParaRPr lang="en-US" altLang="zh-CN" dirty="0" smtClean="0"/>
          </a:p>
          <a:p>
            <a:pPr>
              <a:lnSpc>
                <a:spcPct val="90000"/>
              </a:lnSpc>
            </a:pPr>
            <a:r>
              <a:rPr lang="zh-CN" altLang="en-US" dirty="0"/>
              <a:t>使用</a:t>
            </a:r>
            <a:r>
              <a:rPr lang="zh-CN" altLang="en-US" dirty="0">
                <a:solidFill>
                  <a:srgbClr val="FF0000"/>
                </a:solidFill>
              </a:rPr>
              <a:t>二进制协议</a:t>
            </a:r>
            <a:r>
              <a:rPr lang="zh-CN" altLang="en-US" dirty="0"/>
              <a:t>，无需</a:t>
            </a:r>
            <a:r>
              <a:rPr lang="zh-CN" altLang="en-US" dirty="0">
                <a:solidFill>
                  <a:srgbClr val="00B0F0"/>
                </a:solidFill>
              </a:rPr>
              <a:t>文本协议</a:t>
            </a:r>
            <a:r>
              <a:rPr lang="zh-CN" altLang="en-US" dirty="0"/>
              <a:t>的解析处理。</a:t>
            </a:r>
            <a:endParaRPr lang="en-US" altLang="zh-CN" dirty="0"/>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en-US" altLang="zh-CN" dirty="0"/>
              <a:t>      ↓</a:t>
            </a:r>
          </a:p>
          <a:p>
            <a:pPr>
              <a:lnSpc>
                <a:spcPct val="90000"/>
              </a:lnSpc>
            </a:pPr>
            <a:r>
              <a:rPr lang="zh-CN" altLang="en-US" dirty="0"/>
              <a:t>减少性能开销，减少文本协议的漏洞。</a:t>
            </a:r>
            <a:endParaRPr lang="en-US" altLang="zh-CN" dirty="0"/>
          </a:p>
          <a:p>
            <a:pPr>
              <a:lnSpc>
                <a:spcPct val="90000"/>
              </a:lnSpc>
            </a:pPr>
            <a:r>
              <a:rPr lang="zh-CN" altLang="en-US" dirty="0"/>
              <a:t>    协议的包为</a:t>
            </a:r>
            <a:r>
              <a:rPr lang="en-US" altLang="zh-CN" dirty="0"/>
              <a:t>24</a:t>
            </a:r>
            <a:r>
              <a:rPr lang="zh-CN" altLang="en-US" dirty="0"/>
              <a:t>字节的帧，其后是键和无结构数据。 </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sp>
        <p:nvSpPr>
          <p:cNvPr id="5" name="圆角矩形标注 4"/>
          <p:cNvSpPr/>
          <p:nvPr/>
        </p:nvSpPr>
        <p:spPr>
          <a:xfrm>
            <a:off x="2514782" y="2733762"/>
            <a:ext cx="6095818" cy="1051536"/>
          </a:xfrm>
          <a:prstGeom prst="wedgeRoundRectCallout">
            <a:avLst>
              <a:gd name="adj1" fmla="val -13843"/>
              <a:gd name="adj2" fmla="val -9720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altLang="zh-CN" sz="2400" dirty="0" smtClean="0">
                <a:solidFill>
                  <a:srgbClr val="00B0F0"/>
                </a:solidFill>
                <a:latin typeface="微软雅黑" panose="020B0503020204020204" pitchFamily="34" charset="-122"/>
                <a:ea typeface="微软雅黑" panose="020B0503020204020204" pitchFamily="34" charset="-122"/>
              </a:rPr>
              <a:t>HTTP</a:t>
            </a:r>
            <a:r>
              <a:rPr lang="zh-CN" altLang="en-US" sz="2400" dirty="0" smtClean="0">
                <a:solidFill>
                  <a:srgbClr val="00B0F0"/>
                </a:solidFill>
                <a:latin typeface="微软雅黑" panose="020B0503020204020204" pitchFamily="34" charset="-122"/>
                <a:ea typeface="微软雅黑" panose="020B0503020204020204" pitchFamily="34" charset="-122"/>
              </a:rPr>
              <a:t>这样基于文本的协议解析麻烦，且冗余的数据多</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6181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sp>
        <p:nvSpPr>
          <p:cNvPr id="5" name="内容占位符 3"/>
          <p:cNvSpPr>
            <a:spLocks noGrp="1"/>
          </p:cNvSpPr>
          <p:nvPr>
            <p:ph idx="1"/>
          </p:nvPr>
        </p:nvSpPr>
        <p:spPr>
          <a:xfrm>
            <a:off x="943379" y="3285121"/>
            <a:ext cx="8183562" cy="2786082"/>
          </a:xfrm>
        </p:spPr>
        <p:txBody>
          <a:bodyPr/>
          <a:lstStyle/>
          <a:p>
            <a:pPr marL="0" indent="0">
              <a:buNone/>
            </a:pPr>
            <a:r>
              <a:rPr lang="zh-CN" altLang="en-US" sz="2400" b="1" dirty="0" smtClean="0"/>
              <a:t>数据传输协议：</a:t>
            </a:r>
            <a:endParaRPr lang="en-US" altLang="zh-CN" sz="2400" b="1" dirty="0" smtClean="0"/>
          </a:p>
          <a:p>
            <a:pPr marL="0" indent="0">
              <a:buNone/>
            </a:pPr>
            <a:r>
              <a:rPr lang="en-US" altLang="zh-CN" sz="2400" dirty="0" smtClean="0"/>
              <a:t>    HEADER</a:t>
            </a:r>
            <a:r>
              <a:rPr lang="zh-CN" altLang="en-US" sz="2400" dirty="0" smtClean="0"/>
              <a:t>占</a:t>
            </a:r>
            <a:r>
              <a:rPr lang="en-US" altLang="zh-CN" sz="2400" dirty="0" smtClean="0"/>
              <a:t>16</a:t>
            </a:r>
            <a:r>
              <a:rPr lang="zh-CN" altLang="en-US" sz="2400" dirty="0" smtClean="0"/>
              <a:t>字节，包含表示包有效性的</a:t>
            </a:r>
            <a:r>
              <a:rPr lang="en-US" altLang="zh-CN" sz="2400" dirty="0" smtClean="0"/>
              <a:t>Magic</a:t>
            </a:r>
            <a:r>
              <a:rPr lang="zh-CN" altLang="en-US" sz="2400" dirty="0" smtClean="0"/>
              <a:t>字节、命令种类、键长度、值长度等信息。键长度最大</a:t>
            </a:r>
            <a:r>
              <a:rPr lang="en-US" altLang="zh-CN" sz="2400" dirty="0" smtClean="0"/>
              <a:t>250</a:t>
            </a:r>
            <a:r>
              <a:rPr lang="zh-CN" altLang="en-US" sz="2400" dirty="0" smtClean="0"/>
              <a:t>字节。</a:t>
            </a:r>
            <a:endParaRPr lang="en-US" altLang="zh-CN" sz="2400" dirty="0" smtClean="0"/>
          </a:p>
          <a:p>
            <a:pPr marL="0" indent="0">
              <a:buNone/>
            </a:pPr>
            <a:r>
              <a:rPr lang="zh-CN" altLang="en-US" sz="2400" dirty="0" smtClean="0"/>
              <a:t>    二进制协议中键的长度用</a:t>
            </a:r>
            <a:r>
              <a:rPr lang="en-US" altLang="zh-CN" sz="2400" dirty="0" smtClean="0"/>
              <a:t>2</a:t>
            </a:r>
            <a:r>
              <a:rPr lang="zh-CN" altLang="en-US" sz="2400" dirty="0" smtClean="0"/>
              <a:t>字节表示。因此，</a:t>
            </a:r>
            <a:r>
              <a:rPr lang="zh-CN" altLang="en-US" sz="2400" dirty="0" smtClean="0">
                <a:solidFill>
                  <a:srgbClr val="00B0F0"/>
                </a:solidFill>
              </a:rPr>
              <a:t>理论上</a:t>
            </a:r>
            <a:r>
              <a:rPr lang="zh-CN" altLang="en-US" sz="2400" dirty="0" smtClean="0"/>
              <a:t>最大可使用</a:t>
            </a:r>
            <a:r>
              <a:rPr lang="en-US" altLang="zh-CN" sz="2400" dirty="0" smtClean="0"/>
              <a:t>2^16=65536</a:t>
            </a:r>
            <a:r>
              <a:rPr lang="zh-CN" altLang="en-US" sz="2400" dirty="0" smtClean="0"/>
              <a:t>字节长的键。</a:t>
            </a:r>
            <a:endParaRPr lang="zh-CN" altLang="en-US" sz="2400" dirty="0"/>
          </a:p>
        </p:txBody>
      </p:sp>
      <p:pic>
        <p:nvPicPr>
          <p:cNvPr id="6" name="图片 6" descr="Memcached协议包.emf"/>
          <p:cNvPicPr>
            <a:picLocks noChangeAspect="1"/>
          </p:cNvPicPr>
          <p:nvPr/>
        </p:nvPicPr>
        <p:blipFill>
          <a:blip r:embed="rId2" cstate="print"/>
          <a:srcRect/>
          <a:stretch>
            <a:fillRect/>
          </a:stretch>
        </p:blipFill>
        <p:spPr bwMode="auto">
          <a:xfrm>
            <a:off x="2157845" y="1570609"/>
            <a:ext cx="5988050" cy="1463675"/>
          </a:xfrm>
          <a:prstGeom prst="rect">
            <a:avLst/>
          </a:prstGeom>
          <a:noFill/>
          <a:ln w="9525">
            <a:noFill/>
            <a:miter lim="800000"/>
            <a:headEnd/>
            <a:tailEnd/>
          </a:ln>
        </p:spPr>
      </p:pic>
    </p:spTree>
    <p:extLst>
      <p:ext uri="{BB962C8B-B14F-4D97-AF65-F5344CB8AC3E}">
        <p14:creationId xmlns:p14="http://schemas.microsoft.com/office/powerpoint/2010/main" val="355413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sp>
        <p:nvSpPr>
          <p:cNvPr id="5" name="文本占位符 2"/>
          <p:cNvSpPr txBox="1">
            <a:spLocks/>
          </p:cNvSpPr>
          <p:nvPr/>
        </p:nvSpPr>
        <p:spPr>
          <a:xfrm>
            <a:off x="838200" y="1285462"/>
            <a:ext cx="5705475" cy="4286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2" pitchFamily="18" charset="2"/>
              <a:buNone/>
            </a:pPr>
            <a:r>
              <a:rPr lang="zh-CN" altLang="en-US" sz="2400" b="1" dirty="0" smtClean="0">
                <a:latin typeface="微软雅黑" panose="020B0503020204020204" pitchFamily="34" charset="-122"/>
                <a:ea typeface="微软雅黑" panose="020B0503020204020204" pitchFamily="34" charset="-122"/>
              </a:rPr>
              <a:t>分布式缓存</a:t>
            </a:r>
            <a:endParaRPr lang="en-US" altLang="zh-CN" sz="2400" b="1" dirty="0" smtClean="0">
              <a:latin typeface="微软雅黑" panose="020B0503020204020204" pitchFamily="34" charset="-122"/>
              <a:ea typeface="微软雅黑" panose="020B0503020204020204" pitchFamily="34" charset="-122"/>
            </a:endParaRPr>
          </a:p>
          <a:p>
            <a:pPr marL="0" indent="0">
              <a:lnSpc>
                <a:spcPct val="120000"/>
              </a:lnSpc>
              <a:buFont typeface="Wingdings 2" pitchFamily="18" charset="2"/>
              <a:buNone/>
            </a:pPr>
            <a:r>
              <a:rPr lang="zh-CN" altLang="en-US" sz="2400" dirty="0" smtClean="0">
                <a:latin typeface="微软雅黑" panose="020B0503020204020204" pitchFamily="34" charset="-122"/>
                <a:ea typeface="微软雅黑" panose="020B0503020204020204" pitchFamily="34" charset="-122"/>
              </a:rPr>
              <a:t>向服务器添加键名为“</a:t>
            </a:r>
            <a:r>
              <a:rPr lang="en-US" altLang="zh-CN" sz="2400" dirty="0" err="1" smtClean="0">
                <a:latin typeface="微软雅黑" panose="020B0503020204020204" pitchFamily="34" charset="-122"/>
                <a:ea typeface="微软雅黑" panose="020B0503020204020204" pitchFamily="34" charset="-122"/>
              </a:rPr>
              <a:t>rname</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的数据：</a:t>
            </a:r>
          </a:p>
          <a:p>
            <a:pPr marL="0" indent="0">
              <a:lnSpc>
                <a:spcPct val="120000"/>
              </a:lnSpc>
              <a:buFont typeface="Wingdings 2" pitchFamily="18" charset="2"/>
              <a:buNone/>
            </a:pP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）向</a:t>
            </a:r>
            <a:r>
              <a:rPr lang="en-US" altLang="zh-CN" sz="2400" dirty="0" err="1" smtClean="0">
                <a:latin typeface="微软雅黑" panose="020B0503020204020204" pitchFamily="34" charset="-122"/>
                <a:ea typeface="微软雅黑" panose="020B0503020204020204" pitchFamily="34" charset="-122"/>
              </a:rPr>
              <a:t>Memcached</a:t>
            </a:r>
            <a:r>
              <a:rPr lang="zh-CN" altLang="en-US" sz="2400" dirty="0" smtClean="0">
                <a:latin typeface="微软雅黑" panose="020B0503020204020204" pitchFamily="34" charset="-122"/>
                <a:ea typeface="微软雅黑" panose="020B0503020204020204" pitchFamily="34" charset="-122"/>
              </a:rPr>
              <a:t>中添加“</a:t>
            </a:r>
            <a:r>
              <a:rPr lang="en-US" altLang="zh-CN" sz="2400" dirty="0" err="1" smtClean="0">
                <a:latin typeface="微软雅黑" panose="020B0503020204020204" pitchFamily="34" charset="-122"/>
                <a:ea typeface="微软雅黑" panose="020B0503020204020204" pitchFamily="34" charset="-122"/>
              </a:rPr>
              <a:t>rname</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键；</a:t>
            </a:r>
          </a:p>
          <a:p>
            <a:pPr marL="0" indent="0">
              <a:lnSpc>
                <a:spcPct val="120000"/>
              </a:lnSpc>
              <a:buFont typeface="Wingdings 2" pitchFamily="18" charset="2"/>
              <a:buNone/>
            </a:pP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rname</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传给客户端程序库后，客户端算法根据“键”来决定保存数据的</a:t>
            </a:r>
            <a:r>
              <a:rPr lang="en-US" altLang="zh-CN" sz="2400" dirty="0" err="1" smtClean="0">
                <a:latin typeface="微软雅黑" panose="020B0503020204020204" pitchFamily="34" charset="-122"/>
                <a:ea typeface="微软雅黑" panose="020B0503020204020204" pitchFamily="34" charset="-122"/>
              </a:rPr>
              <a:t>Memcached</a:t>
            </a:r>
            <a:r>
              <a:rPr lang="zh-CN" altLang="en-US" sz="2400" dirty="0" smtClean="0">
                <a:latin typeface="微软雅黑" panose="020B0503020204020204" pitchFamily="34" charset="-122"/>
                <a:ea typeface="微软雅黑" panose="020B0503020204020204" pitchFamily="34" charset="-122"/>
              </a:rPr>
              <a:t>服务器节点；</a:t>
            </a:r>
          </a:p>
          <a:p>
            <a:pPr marL="0" indent="0">
              <a:lnSpc>
                <a:spcPct val="120000"/>
              </a:lnSpc>
              <a:buFont typeface="Wingdings 2" pitchFamily="18" charset="2"/>
              <a:buNone/>
            </a:pP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）客户端命令服务节点保存“</a:t>
            </a:r>
            <a:r>
              <a:rPr lang="en-US" altLang="zh-CN" sz="2400" dirty="0" err="1" smtClean="0">
                <a:latin typeface="微软雅黑" panose="020B0503020204020204" pitchFamily="34" charset="-122"/>
                <a:ea typeface="微软雅黑" panose="020B0503020204020204" pitchFamily="34" charset="-122"/>
              </a:rPr>
              <a:t>rname</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及其值。</a:t>
            </a:r>
          </a:p>
        </p:txBody>
      </p:sp>
      <p:pic>
        <p:nvPicPr>
          <p:cNvPr id="6" name="Picture 1"/>
          <p:cNvPicPr>
            <a:picLocks noChangeAspect="1" noChangeArrowheads="1"/>
          </p:cNvPicPr>
          <p:nvPr/>
        </p:nvPicPr>
        <p:blipFill>
          <a:blip r:embed="rId2" cstate="print"/>
          <a:srcRect/>
          <a:stretch>
            <a:fillRect/>
          </a:stretch>
        </p:blipFill>
        <p:spPr bwMode="auto">
          <a:xfrm>
            <a:off x="6543675" y="1543915"/>
            <a:ext cx="4894243" cy="3859357"/>
          </a:xfrm>
          <a:prstGeom prst="rect">
            <a:avLst/>
          </a:prstGeom>
          <a:noFill/>
          <a:ln w="9525">
            <a:noFill/>
            <a:miter lim="800000"/>
            <a:headEnd/>
            <a:tailEnd/>
          </a:ln>
        </p:spPr>
      </p:pic>
    </p:spTree>
    <p:extLst>
      <p:ext uri="{BB962C8B-B14F-4D97-AF65-F5344CB8AC3E}">
        <p14:creationId xmlns:p14="http://schemas.microsoft.com/office/powerpoint/2010/main" val="3980185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a:xfrm>
            <a:off x="838200" y="1285461"/>
            <a:ext cx="10515600" cy="5184611"/>
          </a:xfrm>
        </p:spPr>
        <p:txBody>
          <a:bodyPr>
            <a:normAutofit fontScale="92500" lnSpcReduction="20000"/>
          </a:bodyPr>
          <a:lstStyle/>
          <a:p>
            <a:r>
              <a:rPr lang="zh-CN" altLang="en-US" b="1" dirty="0"/>
              <a:t>分布式缓存</a:t>
            </a:r>
            <a:endParaRPr lang="en-US" altLang="zh-CN" b="1" dirty="0"/>
          </a:p>
          <a:p>
            <a:r>
              <a:rPr lang="zh-CN" altLang="en-US" dirty="0" smtClean="0"/>
              <a:t>早期，</a:t>
            </a:r>
            <a:r>
              <a:rPr lang="en-US" altLang="zh-CN" dirty="0" err="1" smtClean="0"/>
              <a:t>Memcached</a:t>
            </a:r>
            <a:r>
              <a:rPr lang="zh-CN" altLang="en-US" dirty="0" smtClean="0"/>
              <a:t>采用标准</a:t>
            </a:r>
            <a:r>
              <a:rPr lang="zh-CN" altLang="en-US" dirty="0"/>
              <a:t>的分布式方法（对键的存储根据服务器台数的余数进行分散）：</a:t>
            </a:r>
            <a:endParaRPr lang="en-US" altLang="zh-CN" dirty="0"/>
          </a:p>
          <a:p>
            <a:r>
              <a:rPr lang="en-US" altLang="zh-CN" dirty="0"/>
              <a:t>1</a:t>
            </a:r>
            <a:r>
              <a:rPr lang="zh-CN" altLang="en-US" dirty="0"/>
              <a:t>）求得键的整数</a:t>
            </a:r>
            <a:r>
              <a:rPr lang="zh-CN" altLang="en-US" dirty="0">
                <a:solidFill>
                  <a:srgbClr val="00B0F0"/>
                </a:solidFill>
              </a:rPr>
              <a:t>哈希</a:t>
            </a:r>
            <a:r>
              <a:rPr lang="zh-CN" altLang="en-US" dirty="0"/>
              <a:t>值；</a:t>
            </a:r>
            <a:endParaRPr lang="en-US" altLang="zh-CN" dirty="0"/>
          </a:p>
          <a:p>
            <a:r>
              <a:rPr lang="en-US" altLang="zh-CN" dirty="0"/>
              <a:t>2</a:t>
            </a:r>
            <a:r>
              <a:rPr lang="zh-CN" altLang="en-US" dirty="0"/>
              <a:t>）除以服务器台数，根据其</a:t>
            </a:r>
            <a:r>
              <a:rPr lang="zh-CN" altLang="en-US" dirty="0">
                <a:solidFill>
                  <a:srgbClr val="00B0F0"/>
                </a:solidFill>
              </a:rPr>
              <a:t>余数</a:t>
            </a:r>
            <a:r>
              <a:rPr lang="zh-CN" altLang="en-US" dirty="0"/>
              <a:t>来选择服务器。</a:t>
            </a:r>
            <a:endParaRPr lang="en-US" altLang="zh-CN" dirty="0"/>
          </a:p>
          <a:p>
            <a:r>
              <a:rPr lang="en-US" altLang="zh-CN" dirty="0"/>
              <a:t>3</a:t>
            </a:r>
            <a:r>
              <a:rPr lang="zh-CN" altLang="en-US" dirty="0"/>
              <a:t>）当选择的服务器无法连接时，</a:t>
            </a:r>
            <a:r>
              <a:rPr lang="en-US" altLang="zh-CN" dirty="0">
                <a:solidFill>
                  <a:srgbClr val="00B0F0"/>
                </a:solidFill>
              </a:rPr>
              <a:t>rehash</a:t>
            </a:r>
            <a:r>
              <a:rPr lang="en-US" altLang="zh-CN" dirty="0"/>
              <a:t>——</a:t>
            </a:r>
            <a:r>
              <a:rPr lang="zh-CN" altLang="en-US" dirty="0"/>
              <a:t>将</a:t>
            </a:r>
            <a:r>
              <a:rPr lang="zh-CN" altLang="en-US" dirty="0">
                <a:solidFill>
                  <a:srgbClr val="00B0F0"/>
                </a:solidFill>
              </a:rPr>
              <a:t>连接次数添加到键之后再次计算哈希值</a:t>
            </a:r>
            <a:r>
              <a:rPr lang="zh-CN" altLang="en-US" dirty="0"/>
              <a:t>并尝试连接。</a:t>
            </a:r>
            <a:endParaRPr lang="en-US" altLang="zh-CN" dirty="0"/>
          </a:p>
          <a:p>
            <a:endParaRPr lang="zh-CN" altLang="en-US" dirty="0"/>
          </a:p>
          <a:p>
            <a:r>
              <a:rPr lang="zh-CN" altLang="en-US" dirty="0" smtClean="0"/>
              <a:t>上述策略方法</a:t>
            </a:r>
            <a:r>
              <a:rPr lang="zh-CN" altLang="en-US" dirty="0"/>
              <a:t>简单，数据的分散性一般较好</a:t>
            </a:r>
            <a:r>
              <a:rPr lang="zh-CN" altLang="en-US" dirty="0" smtClean="0"/>
              <a:t>。但是当</a:t>
            </a:r>
            <a:r>
              <a:rPr lang="zh-CN" altLang="en-US" dirty="0"/>
              <a:t>添加或移除服务器时</a:t>
            </a:r>
            <a:r>
              <a:rPr lang="zh-CN" altLang="en-US" dirty="0" smtClean="0"/>
              <a:t>，会涉及</a:t>
            </a:r>
            <a:r>
              <a:rPr lang="zh-CN" altLang="en-US" dirty="0" smtClean="0">
                <a:solidFill>
                  <a:srgbClr val="00B0F0"/>
                </a:solidFill>
              </a:rPr>
              <a:t>缓存重组</a:t>
            </a:r>
            <a:r>
              <a:rPr lang="zh-CN" altLang="en-US" dirty="0" smtClean="0"/>
              <a:t>，其代价较大</a:t>
            </a:r>
            <a:r>
              <a:rPr lang="zh-CN" altLang="en-US"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28</a:t>
            </a:fld>
            <a:endParaRPr lang="zh-CN" altLang="en-US" dirty="0"/>
          </a:p>
        </p:txBody>
      </p:sp>
    </p:spTree>
    <p:extLst>
      <p:ext uri="{BB962C8B-B14F-4D97-AF65-F5344CB8AC3E}">
        <p14:creationId xmlns:p14="http://schemas.microsoft.com/office/powerpoint/2010/main" val="291874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smtClean="0"/>
              <a:t>一致性</a:t>
            </a:r>
            <a:r>
              <a:rPr lang="en-US" altLang="zh-CN" dirty="0" smtClean="0"/>
              <a:t>hash</a:t>
            </a:r>
            <a:r>
              <a:rPr lang="zh-CN" altLang="en-US" dirty="0" smtClean="0"/>
              <a:t>（</a:t>
            </a:r>
            <a:r>
              <a:rPr lang="en-US" altLang="zh-CN" dirty="0"/>
              <a:t>Consistent Hashing</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29</a:t>
            </a:fld>
            <a:endParaRPr lang="zh-CN" altLang="en-US" dirty="0"/>
          </a:p>
        </p:txBody>
      </p:sp>
      <p:pic>
        <p:nvPicPr>
          <p:cNvPr id="5" name="Picture 2" descr="http://pic001.cnblogs.com/img/dudu/200809/2008092817125369.png"/>
          <p:cNvPicPr>
            <a:picLocks noChangeAspect="1" noChangeArrowheads="1"/>
          </p:cNvPicPr>
          <p:nvPr/>
        </p:nvPicPr>
        <p:blipFill>
          <a:blip r:embed="rId2" cstate="print"/>
          <a:srcRect/>
          <a:stretch>
            <a:fillRect/>
          </a:stretch>
        </p:blipFill>
        <p:spPr bwMode="auto">
          <a:xfrm>
            <a:off x="2649250" y="1898073"/>
            <a:ext cx="5947530" cy="4668982"/>
          </a:xfrm>
          <a:prstGeom prst="rect">
            <a:avLst/>
          </a:prstGeom>
          <a:noFill/>
          <a:ln w="9525">
            <a:noFill/>
            <a:miter lim="800000"/>
            <a:headEnd/>
            <a:tailEnd/>
          </a:ln>
        </p:spPr>
      </p:pic>
    </p:spTree>
    <p:extLst>
      <p:ext uri="{BB962C8B-B14F-4D97-AF65-F5344CB8AC3E}">
        <p14:creationId xmlns:p14="http://schemas.microsoft.com/office/powerpoint/2010/main" val="96049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第</a:t>
            </a:r>
            <a:r>
              <a:rPr lang="en-US" altLang="zh-CN" dirty="0" smtClean="0"/>
              <a:t>3</a:t>
            </a:r>
            <a:r>
              <a:rPr lang="zh-CN" altLang="en-US" dirty="0" smtClean="0"/>
              <a:t>章 </a:t>
            </a:r>
            <a:r>
              <a:rPr lang="zh-CN" altLang="en-US" dirty="0"/>
              <a:t>键值</a:t>
            </a:r>
            <a:r>
              <a:rPr lang="zh-CN" altLang="en-US" dirty="0" smtClean="0"/>
              <a:t>对数据模型</a:t>
            </a:r>
            <a:endParaRPr lang="zh-CN" altLang="en-US" dirty="0"/>
          </a:p>
        </p:txBody>
      </p:sp>
      <p:sp>
        <p:nvSpPr>
          <p:cNvPr id="3" name="内容占位符 2"/>
          <p:cNvSpPr>
            <a:spLocks noGrp="1"/>
          </p:cNvSpPr>
          <p:nvPr>
            <p:ph idx="1"/>
          </p:nvPr>
        </p:nvSpPr>
        <p:spPr>
          <a:xfrm>
            <a:off x="838200" y="1285462"/>
            <a:ext cx="10515600" cy="5165580"/>
          </a:xfrm>
        </p:spPr>
        <p:txBody>
          <a:bodyPr>
            <a:normAutofit fontScale="92500" lnSpcReduction="10000"/>
          </a:bodyPr>
          <a:lstStyle/>
          <a:p>
            <a:r>
              <a:rPr lang="en-US" altLang="zh-CN" dirty="0" smtClean="0"/>
              <a:t>3.1 </a:t>
            </a:r>
            <a:r>
              <a:rPr lang="zh-CN" altLang="en-US" dirty="0" smtClean="0"/>
              <a:t>概述</a:t>
            </a:r>
            <a:endParaRPr lang="en-US" altLang="zh-CN" dirty="0" smtClean="0"/>
          </a:p>
          <a:p>
            <a:r>
              <a:rPr lang="en-US" altLang="zh-CN" dirty="0" smtClean="0"/>
              <a:t>  3.1.1 </a:t>
            </a:r>
            <a:r>
              <a:rPr lang="zh-CN" altLang="en-US" dirty="0" smtClean="0"/>
              <a:t>键值对模型介绍</a:t>
            </a:r>
            <a:endParaRPr lang="en-US" altLang="zh-CN" dirty="0" smtClean="0"/>
          </a:p>
          <a:p>
            <a:r>
              <a:rPr lang="en-US" altLang="zh-CN" dirty="0" smtClean="0"/>
              <a:t>  3.1.2 </a:t>
            </a:r>
            <a:r>
              <a:rPr lang="zh-CN" altLang="en-US" dirty="0" smtClean="0"/>
              <a:t>键值对模型应用现状</a:t>
            </a:r>
            <a:endParaRPr lang="en-US" altLang="zh-CN" dirty="0" smtClean="0"/>
          </a:p>
          <a:p>
            <a:r>
              <a:rPr lang="en-US" altLang="zh-CN" dirty="0" smtClean="0"/>
              <a:t>3.2</a:t>
            </a:r>
            <a:r>
              <a:rPr lang="zh-CN" altLang="en-US" dirty="0" smtClean="0"/>
              <a:t> 键</a:t>
            </a:r>
            <a:r>
              <a:rPr lang="zh-CN" altLang="en-US" dirty="0"/>
              <a:t>值对模型实际</a:t>
            </a:r>
            <a:r>
              <a:rPr lang="zh-CN" altLang="en-US" dirty="0" smtClean="0"/>
              <a:t>系统</a:t>
            </a:r>
            <a:endParaRPr lang="en-US" altLang="zh-CN" dirty="0" smtClean="0"/>
          </a:p>
          <a:p>
            <a:r>
              <a:rPr lang="en-US" altLang="zh-CN" dirty="0" smtClean="0"/>
              <a:t>  3.2.1 </a:t>
            </a:r>
            <a:r>
              <a:rPr lang="en-US" altLang="zh-CN" dirty="0" err="1" smtClean="0"/>
              <a:t>Memcached</a:t>
            </a:r>
            <a:endParaRPr lang="en-US" altLang="zh-CN" dirty="0" smtClean="0"/>
          </a:p>
          <a:p>
            <a:r>
              <a:rPr lang="en-US" altLang="zh-CN" dirty="0"/>
              <a:t> </a:t>
            </a:r>
            <a:r>
              <a:rPr lang="en-US" altLang="zh-CN" dirty="0" smtClean="0"/>
              <a:t> 3.2.2 Dynamo</a:t>
            </a:r>
          </a:p>
          <a:p>
            <a:r>
              <a:rPr lang="en-US" altLang="zh-CN" dirty="0" smtClean="0"/>
              <a:t>  3.2.3 </a:t>
            </a:r>
            <a:r>
              <a:rPr lang="en-US" altLang="zh-CN" dirty="0" err="1" smtClean="0"/>
              <a:t>Redis</a:t>
            </a:r>
            <a:endParaRPr lang="en-US" altLang="zh-CN" dirty="0" smtClean="0"/>
          </a:p>
          <a:p>
            <a:r>
              <a:rPr lang="en-US" altLang="zh-CN" dirty="0" smtClean="0"/>
              <a:t>  3.2.4 RAMCloud</a:t>
            </a:r>
          </a:p>
          <a:p>
            <a:r>
              <a:rPr lang="en-US" altLang="zh-CN" dirty="0" smtClean="0"/>
              <a:t>  3.2.5 </a:t>
            </a:r>
            <a:r>
              <a:rPr lang="en-US" altLang="zh-CN" dirty="0" err="1" smtClean="0"/>
              <a:t>BigTable</a:t>
            </a:r>
            <a:endParaRPr lang="en-US" altLang="zh-CN"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160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p:txBody>
          <a:bodyPr/>
          <a:lstStyle/>
          <a:p>
            <a:r>
              <a:rPr lang="zh-CN" altLang="en-US" dirty="0" smtClean="0"/>
              <a:t>一致性</a:t>
            </a:r>
            <a:r>
              <a:rPr lang="en-US" altLang="zh-CN" dirty="0" smtClean="0"/>
              <a:t>hash</a:t>
            </a:r>
            <a:r>
              <a:rPr lang="zh-CN" altLang="en-US" dirty="0" smtClean="0"/>
              <a:t>（</a:t>
            </a:r>
            <a:r>
              <a:rPr lang="en-US" altLang="zh-CN" dirty="0"/>
              <a:t>Consistent Hashing</a:t>
            </a:r>
            <a:r>
              <a:rPr lang="zh-CN" altLang="en-US" dirty="0" smtClean="0"/>
              <a:t>）抽象算法：</a:t>
            </a:r>
            <a:endParaRPr lang="en-US" altLang="zh-CN" dirty="0"/>
          </a:p>
          <a:p>
            <a:r>
              <a:rPr lang="en-US" altLang="zh-CN" dirty="0"/>
              <a:t>1</a:t>
            </a:r>
            <a:r>
              <a:rPr lang="zh-CN" altLang="en-US" dirty="0"/>
              <a:t>）求出服务器节点的哈希值， 将其配置到</a:t>
            </a:r>
            <a:r>
              <a:rPr lang="en-US" altLang="zh-CN" dirty="0"/>
              <a:t>0</a:t>
            </a:r>
            <a:r>
              <a:rPr lang="zh-CN" altLang="en-US" dirty="0"/>
              <a:t>～</a:t>
            </a:r>
            <a:r>
              <a:rPr lang="en-US" altLang="zh-CN" dirty="0"/>
              <a:t>2</a:t>
            </a:r>
            <a:r>
              <a:rPr lang="en-US" altLang="zh-CN" baseline="30000" dirty="0"/>
              <a:t>32</a:t>
            </a:r>
            <a:r>
              <a:rPr lang="zh-CN" altLang="en-US" dirty="0"/>
              <a:t>的圆上；</a:t>
            </a:r>
          </a:p>
          <a:p>
            <a:r>
              <a:rPr lang="en-US" altLang="zh-CN" dirty="0"/>
              <a:t>2</a:t>
            </a:r>
            <a:r>
              <a:rPr lang="zh-CN" altLang="en-US" dirty="0"/>
              <a:t>）用同样的方法求出存储数据的键的哈希值并映射到圆上；</a:t>
            </a:r>
          </a:p>
          <a:p>
            <a:r>
              <a:rPr lang="en-US" altLang="zh-CN" dirty="0"/>
              <a:t>3</a:t>
            </a:r>
            <a:r>
              <a:rPr lang="zh-CN" altLang="en-US" dirty="0"/>
              <a:t>）从数据映射到的位置开始</a:t>
            </a:r>
            <a:r>
              <a:rPr lang="zh-CN" altLang="en-US" dirty="0">
                <a:solidFill>
                  <a:srgbClr val="FF0000"/>
                </a:solidFill>
              </a:rPr>
              <a:t>顺时针</a:t>
            </a:r>
            <a:r>
              <a:rPr lang="zh-CN" altLang="en-US" dirty="0"/>
              <a:t>查找，将数据保存到找到的第一台服务器上；</a:t>
            </a:r>
          </a:p>
          <a:p>
            <a:r>
              <a:rPr lang="en-US" altLang="zh-CN" dirty="0"/>
              <a:t>4</a:t>
            </a:r>
            <a:r>
              <a:rPr lang="zh-CN" altLang="en-US" dirty="0"/>
              <a:t>）如果超过</a:t>
            </a:r>
            <a:r>
              <a:rPr lang="en-US" altLang="zh-CN" dirty="0"/>
              <a:t>2</a:t>
            </a:r>
            <a:r>
              <a:rPr lang="en-US" altLang="zh-CN" baseline="30000" dirty="0"/>
              <a:t>32</a:t>
            </a:r>
            <a:r>
              <a:rPr lang="zh-CN" altLang="en-US" dirty="0"/>
              <a:t>仍然找不到服务器，就保存到第一台服务器上</a:t>
            </a:r>
            <a:r>
              <a:rPr lang="zh-CN" altLang="en-US" dirty="0" smtClean="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30</a:t>
            </a:fld>
            <a:endParaRPr lang="zh-CN" altLang="en-US" dirty="0"/>
          </a:p>
        </p:txBody>
      </p:sp>
    </p:spTree>
    <p:extLst>
      <p:ext uri="{BB962C8B-B14F-4D97-AF65-F5344CB8AC3E}">
        <p14:creationId xmlns:p14="http://schemas.microsoft.com/office/powerpoint/2010/main" val="1145945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p:txBody>
          <a:bodyPr/>
          <a:lstStyle/>
          <a:p>
            <a:pPr>
              <a:lnSpc>
                <a:spcPct val="150000"/>
              </a:lnSpc>
            </a:pPr>
            <a:r>
              <a:rPr lang="zh-CN" altLang="en-US" dirty="0" smtClean="0"/>
              <a:t>使用</a:t>
            </a:r>
            <a:r>
              <a:rPr lang="zh-CN" altLang="en-US" dirty="0"/>
              <a:t>一般的</a:t>
            </a:r>
            <a:r>
              <a:rPr lang="en-US" altLang="zh-CN" dirty="0"/>
              <a:t>hash</a:t>
            </a:r>
            <a:r>
              <a:rPr lang="zh-CN" altLang="en-US" dirty="0"/>
              <a:t>函数，服务器的映射地点的分布可能出现不均匀的情况。</a:t>
            </a:r>
          </a:p>
          <a:p>
            <a:pPr>
              <a:lnSpc>
                <a:spcPct val="150000"/>
              </a:lnSpc>
            </a:pPr>
            <a:r>
              <a:rPr lang="zh-CN" altLang="en-US" dirty="0">
                <a:sym typeface="Symbol" pitchFamily="18" charset="2"/>
              </a:rPr>
              <a:t>    </a:t>
            </a:r>
            <a:endParaRPr lang="zh-CN" altLang="en-US" dirty="0">
              <a:solidFill>
                <a:schemeClr val="accent1"/>
              </a:solidFill>
              <a:sym typeface="Symbol" pitchFamily="18" charset="2"/>
            </a:endParaRPr>
          </a:p>
          <a:p>
            <a:pPr>
              <a:lnSpc>
                <a:spcPct val="150000"/>
              </a:lnSpc>
            </a:pPr>
            <a:r>
              <a:rPr lang="zh-CN" altLang="en-US" dirty="0">
                <a:solidFill>
                  <a:srgbClr val="00B0F0"/>
                </a:solidFill>
              </a:rPr>
              <a:t>虚拟节点： </a:t>
            </a:r>
          </a:p>
          <a:p>
            <a:pPr>
              <a:lnSpc>
                <a:spcPct val="150000"/>
              </a:lnSpc>
            </a:pPr>
            <a:r>
              <a:rPr lang="zh-CN" altLang="en-US" dirty="0"/>
              <a:t>    为每个物理节点（服务器）在圆环上分配</a:t>
            </a:r>
            <a:r>
              <a:rPr lang="en-US" altLang="zh-CN" dirty="0"/>
              <a:t>100</a:t>
            </a:r>
            <a:r>
              <a:rPr lang="zh-CN" altLang="en-US" dirty="0"/>
              <a:t>～</a:t>
            </a:r>
            <a:r>
              <a:rPr lang="en-US" altLang="zh-CN" dirty="0"/>
              <a:t>200</a:t>
            </a:r>
            <a:r>
              <a:rPr lang="zh-CN" altLang="en-US" dirty="0"/>
              <a:t>个点，从而抑制分布不均匀，进一步优化服务器增减时的缓存重新分布。</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spTree>
    <p:extLst>
      <p:ext uri="{BB962C8B-B14F-4D97-AF65-F5344CB8AC3E}">
        <p14:creationId xmlns:p14="http://schemas.microsoft.com/office/powerpoint/2010/main" val="11912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3.2.1 </a:t>
            </a:r>
            <a:r>
              <a:rPr lang="en-US" altLang="zh-CN" dirty="0" err="1"/>
              <a:t>Memcached</a:t>
            </a:r>
            <a:r>
              <a:rPr lang="zh-CN" altLang="en-US" dirty="0"/>
              <a:t>（续）</a:t>
            </a:r>
          </a:p>
        </p:txBody>
      </p:sp>
      <p:sp>
        <p:nvSpPr>
          <p:cNvPr id="3" name="内容占位符 2"/>
          <p:cNvSpPr>
            <a:spLocks noGrp="1"/>
          </p:cNvSpPr>
          <p:nvPr>
            <p:ph idx="1"/>
          </p:nvPr>
        </p:nvSpPr>
        <p:spPr>
          <a:xfrm>
            <a:off x="838200" y="1285462"/>
            <a:ext cx="10515600" cy="612611"/>
          </a:xfrm>
        </p:spPr>
        <p:txBody>
          <a:bodyPr/>
          <a:lstStyle/>
          <a:p>
            <a:r>
              <a:rPr lang="zh-CN" altLang="en-US" dirty="0" smtClean="0"/>
              <a:t>虚拟结点</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32</a:t>
            </a:fld>
            <a:endParaRPr lang="zh-CN" altLang="en-US" dirty="0"/>
          </a:p>
        </p:txBody>
      </p:sp>
      <p:pic>
        <p:nvPicPr>
          <p:cNvPr id="6" name="内容占位符 4" descr="一致性hash虚拟节点.jpg"/>
          <p:cNvPicPr>
            <a:picLocks noChangeAspect="1"/>
          </p:cNvPicPr>
          <p:nvPr/>
        </p:nvPicPr>
        <p:blipFill>
          <a:blip r:embed="rId2" cstate="print"/>
          <a:srcRect/>
          <a:stretch>
            <a:fillRect/>
          </a:stretch>
        </p:blipFill>
        <p:spPr>
          <a:xfrm>
            <a:off x="2979593" y="1470314"/>
            <a:ext cx="5194300" cy="4643438"/>
          </a:xfrm>
          <a:prstGeom prst="rect">
            <a:avLst/>
          </a:prstGeom>
        </p:spPr>
      </p:pic>
    </p:spTree>
    <p:extLst>
      <p:ext uri="{BB962C8B-B14F-4D97-AF65-F5344CB8AC3E}">
        <p14:creationId xmlns:p14="http://schemas.microsoft.com/office/powerpoint/2010/main" val="3690799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smtClean="0"/>
              <a:t>键值对模型实际系统</a:t>
            </a:r>
            <a:endParaRPr lang="zh-CN" altLang="en-US" dirty="0"/>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smtClean="0"/>
              <a:t>3.2.2 Dynamo</a:t>
            </a:r>
          </a:p>
          <a:p>
            <a:r>
              <a:rPr lang="en-US" altLang="zh-CN" sz="2400" dirty="0">
                <a:cs typeface="+mn-ea"/>
                <a:sym typeface="+mn-ea"/>
              </a:rPr>
              <a:t>Amazon</a:t>
            </a:r>
            <a:r>
              <a:rPr lang="zh-CN" altLang="zh-CN" sz="2400" dirty="0" smtClean="0">
                <a:latin typeface="+mn-ea"/>
                <a:cs typeface="+mn-ea"/>
                <a:sym typeface="+mn-ea"/>
              </a:rPr>
              <a:t>设计的采用</a:t>
            </a:r>
            <a:r>
              <a:rPr lang="zh-CN" altLang="zh-CN" sz="2400" dirty="0">
                <a:solidFill>
                  <a:srgbClr val="FF0000"/>
                </a:solidFill>
                <a:latin typeface="+mn-ea"/>
                <a:cs typeface="+mn-ea"/>
                <a:sym typeface="+mn-ea"/>
              </a:rPr>
              <a:t>键值对存储</a:t>
            </a:r>
            <a:r>
              <a:rPr lang="zh-CN" altLang="zh-CN" sz="2400" dirty="0" smtClean="0">
                <a:solidFill>
                  <a:srgbClr val="FF0000"/>
                </a:solidFill>
                <a:latin typeface="+mn-ea"/>
                <a:cs typeface="+mn-ea"/>
                <a:sym typeface="+mn-ea"/>
              </a:rPr>
              <a:t>模型</a:t>
            </a:r>
            <a:r>
              <a:rPr lang="zh-CN" altLang="en-US" sz="2400" dirty="0" smtClean="0">
                <a:latin typeface="+mn-ea"/>
                <a:cs typeface="+mn-ea"/>
                <a:sym typeface="+mn-ea"/>
              </a:rPr>
              <a:t>的数据管理系统，运行</a:t>
            </a:r>
            <a:r>
              <a:rPr lang="zh-CN" altLang="en-US" sz="2400" dirty="0">
                <a:latin typeface="+mn-ea"/>
                <a:cs typeface="+mn-ea"/>
                <a:sym typeface="+mn-ea"/>
              </a:rPr>
              <a:t>于</a:t>
            </a:r>
            <a:r>
              <a:rPr lang="en-US" altLang="zh-CN" sz="2400" dirty="0">
                <a:latin typeface="+mn-ea"/>
                <a:cs typeface="+mn-ea"/>
                <a:sym typeface="+mn-ea"/>
              </a:rPr>
              <a:t>Amazon</a:t>
            </a:r>
            <a:r>
              <a:rPr lang="zh-CN" altLang="en-US" sz="2400" dirty="0">
                <a:latin typeface="+mn-ea"/>
                <a:cs typeface="+mn-ea"/>
                <a:sym typeface="+mn-ea"/>
              </a:rPr>
              <a:t>电商平台</a:t>
            </a:r>
            <a:r>
              <a:rPr lang="zh-CN" altLang="en-US" sz="2400" dirty="0" smtClean="0">
                <a:latin typeface="+mn-ea"/>
                <a:cs typeface="+mn-ea"/>
                <a:sym typeface="+mn-ea"/>
              </a:rPr>
              <a:t>，繁忙时期为数千台服务器的几千万客户服务。</a:t>
            </a:r>
            <a:endParaRPr lang="en-US" altLang="zh-CN" sz="2400" dirty="0" smtClean="0">
              <a:latin typeface="+mn-ea"/>
              <a:cs typeface="+mn-ea"/>
              <a:sym typeface="+mn-ea"/>
            </a:endParaRPr>
          </a:p>
          <a:p>
            <a:r>
              <a:rPr lang="zh-CN" altLang="en-US" sz="2400" dirty="0" smtClean="0">
                <a:latin typeface="+mn-ea"/>
                <a:cs typeface="+mn-ea"/>
                <a:sym typeface="+mn-ea"/>
              </a:rPr>
              <a:t>应用需求：</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en-US" sz="2400" dirty="0" smtClean="0">
                <a:latin typeface="+mn-ea"/>
                <a:cs typeface="+mn-ea"/>
                <a:sym typeface="+mn-ea"/>
              </a:rPr>
              <a:t>高效的数据</a:t>
            </a:r>
            <a:r>
              <a:rPr lang="zh-CN" altLang="en-US" sz="2400" dirty="0">
                <a:latin typeface="+mn-ea"/>
                <a:cs typeface="+mn-ea"/>
                <a:sym typeface="+mn-ea"/>
              </a:rPr>
              <a:t>服务，应用程序需要在数百毫秒内执行至少 </a:t>
            </a:r>
            <a:r>
              <a:rPr lang="en-US" altLang="zh-CN" sz="2400" dirty="0">
                <a:latin typeface="+mn-ea"/>
                <a:cs typeface="+mn-ea"/>
                <a:sym typeface="+mn-ea"/>
              </a:rPr>
              <a:t>99.9% </a:t>
            </a:r>
            <a:r>
              <a:rPr lang="zh-CN" altLang="en-US" sz="2400" dirty="0">
                <a:latin typeface="+mn-ea"/>
                <a:cs typeface="+mn-ea"/>
                <a:sym typeface="+mn-ea"/>
              </a:rPr>
              <a:t>的读写</a:t>
            </a:r>
            <a:r>
              <a:rPr lang="zh-CN" altLang="en-US" sz="2400" dirty="0" smtClean="0">
                <a:latin typeface="+mn-ea"/>
                <a:cs typeface="+mn-ea"/>
                <a:sym typeface="+mn-ea"/>
              </a:rPr>
              <a:t>操作；</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en-US" sz="2400" dirty="0" smtClean="0">
                <a:latin typeface="+mn-ea"/>
                <a:cs typeface="+mn-ea"/>
                <a:sym typeface="+mn-ea"/>
              </a:rPr>
              <a:t>不允许出现系统中断；</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en-US" sz="2400" dirty="0" smtClean="0">
                <a:latin typeface="+mn-ea"/>
                <a:cs typeface="+mn-ea"/>
                <a:sym typeface="+mn-ea"/>
              </a:rPr>
              <a:t>在用户规模迅速增长时系统具有很好的水平可扩展性。</a:t>
            </a:r>
            <a:endParaRPr lang="en-US" altLang="zh-CN" sz="2400" dirty="0" smtClean="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33</a:t>
            </a:fld>
            <a:endParaRPr lang="zh-CN" altLang="en-US" dirty="0"/>
          </a:p>
        </p:txBody>
      </p:sp>
    </p:spTree>
    <p:extLst>
      <p:ext uri="{BB962C8B-B14F-4D97-AF65-F5344CB8AC3E}">
        <p14:creationId xmlns:p14="http://schemas.microsoft.com/office/powerpoint/2010/main" val="32677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20"/>
            <a:ext cx="10515600" cy="920336"/>
          </a:xfrm>
        </p:spPr>
        <p:txBody>
          <a:bodyPr>
            <a:normAutofit/>
          </a:bodyPr>
          <a:lstStyle/>
          <a:p>
            <a:r>
              <a:rPr lang="en-US" altLang="zh-CN" b="1" dirty="0" smtClean="0"/>
              <a:t>3.2.2 Dynamo</a:t>
            </a:r>
            <a:endParaRPr lang="zh-CN" altLang="en-US" b="1" dirty="0"/>
          </a:p>
        </p:txBody>
      </p:sp>
      <p:sp>
        <p:nvSpPr>
          <p:cNvPr id="3" name="内容占位符 2"/>
          <p:cNvSpPr>
            <a:spLocks noGrp="1"/>
          </p:cNvSpPr>
          <p:nvPr>
            <p:ph idx="1"/>
          </p:nvPr>
        </p:nvSpPr>
        <p:spPr>
          <a:xfrm>
            <a:off x="838200" y="1014156"/>
            <a:ext cx="10515600" cy="5436013"/>
          </a:xfrm>
        </p:spPr>
        <p:txBody>
          <a:bodyPr>
            <a:normAutofit fontScale="25000" lnSpcReduction="20000"/>
          </a:bodyPr>
          <a:lstStyle/>
          <a:p>
            <a:r>
              <a:rPr lang="en-US" altLang="zh-CN" sz="9600" b="1" dirty="0" smtClean="0">
                <a:cs typeface="+mn-ea"/>
                <a:sym typeface="+mn-ea"/>
              </a:rPr>
              <a:t>3.2.2.1 </a:t>
            </a:r>
            <a:r>
              <a:rPr lang="zh-CN" altLang="en-US" sz="9600" b="1" dirty="0" smtClean="0">
                <a:cs typeface="+mn-ea"/>
                <a:sym typeface="+mn-ea"/>
              </a:rPr>
              <a:t>系统特征</a:t>
            </a:r>
            <a:endParaRPr lang="zh-CN" altLang="en-US" sz="9600" b="1" dirty="0">
              <a:cs typeface="+mn-ea"/>
              <a:sym typeface="+mn-ea"/>
            </a:endParaRPr>
          </a:p>
          <a:p>
            <a:pPr marL="361950" lvl="1" indent="-361950">
              <a:buFont typeface="Wingdings" panose="05000000000000000000" pitchFamily="2" charset="2"/>
              <a:buChar char="Ø"/>
            </a:pPr>
            <a:r>
              <a:rPr lang="zh-CN" altLang="zh-CN" sz="9600" dirty="0" smtClean="0">
                <a:latin typeface="+mn-ea"/>
                <a:cs typeface="+mn-ea"/>
                <a:sym typeface="+mn-ea"/>
              </a:rPr>
              <a:t>存放</a:t>
            </a:r>
            <a:r>
              <a:rPr lang="zh-CN" altLang="zh-CN" sz="9600" dirty="0">
                <a:latin typeface="+mn-ea"/>
                <a:cs typeface="+mn-ea"/>
                <a:sym typeface="+mn-ea"/>
              </a:rPr>
              <a:t>数据量大、支持高并发、高度</a:t>
            </a:r>
            <a:r>
              <a:rPr lang="zh-CN" altLang="zh-CN" sz="9600" dirty="0" smtClean="0">
                <a:latin typeface="+mn-ea"/>
                <a:cs typeface="+mn-ea"/>
                <a:sym typeface="+mn-ea"/>
              </a:rPr>
              <a:t>可用</a:t>
            </a:r>
            <a:r>
              <a:rPr lang="zh-CN" altLang="en-US" sz="9600" dirty="0" smtClean="0">
                <a:latin typeface="+mn-ea"/>
                <a:cs typeface="+mn-ea"/>
                <a:sym typeface="+mn-ea"/>
              </a:rPr>
              <a:t>、查询</a:t>
            </a:r>
            <a:r>
              <a:rPr lang="zh-CN" altLang="en-US" sz="9600" dirty="0">
                <a:latin typeface="+mn-ea"/>
                <a:cs typeface="+mn-ea"/>
                <a:sym typeface="+mn-ea"/>
              </a:rPr>
              <a:t>速度快、</a:t>
            </a:r>
            <a:r>
              <a:rPr lang="zh-CN" altLang="zh-CN" sz="9600" dirty="0" smtClean="0">
                <a:latin typeface="+mn-ea"/>
                <a:cs typeface="+mn-ea"/>
                <a:sym typeface="+mn-ea"/>
              </a:rPr>
              <a:t> </a:t>
            </a:r>
            <a:endParaRPr lang="zh-CN" altLang="zh-CN" sz="9600" dirty="0">
              <a:latin typeface="+mn-ea"/>
              <a:cs typeface="+mn-ea"/>
              <a:sym typeface="+mn-ea"/>
            </a:endParaRPr>
          </a:p>
          <a:p>
            <a:pPr marL="361950" lvl="1" indent="-361950">
              <a:buFont typeface="Wingdings" panose="05000000000000000000" pitchFamily="2" charset="2"/>
              <a:buChar char="Ø"/>
            </a:pPr>
            <a:r>
              <a:rPr lang="zh-CN" altLang="zh-CN" sz="9600" dirty="0">
                <a:latin typeface="+mn-ea"/>
                <a:cs typeface="+mn-ea"/>
                <a:sym typeface="+mn-ea"/>
              </a:rPr>
              <a:t>采用</a:t>
            </a:r>
            <a:r>
              <a:rPr lang="zh-CN" altLang="zh-CN" sz="9600" dirty="0">
                <a:solidFill>
                  <a:srgbClr val="FF0000"/>
                </a:solidFill>
                <a:latin typeface="+mn-ea"/>
                <a:cs typeface="+mn-ea"/>
                <a:sym typeface="+mn-ea"/>
              </a:rPr>
              <a:t>最终一致性</a:t>
            </a:r>
            <a:r>
              <a:rPr lang="zh-CN" altLang="zh-CN" sz="9600" dirty="0">
                <a:cs typeface="+mn-ea"/>
                <a:sym typeface="+mn-ea"/>
              </a:rPr>
              <a:t>（eventually consistent）进行数据</a:t>
            </a:r>
            <a:r>
              <a:rPr lang="zh-CN" altLang="zh-CN" sz="9600" dirty="0" smtClean="0">
                <a:cs typeface="+mn-ea"/>
                <a:sym typeface="+mn-ea"/>
              </a:rPr>
              <a:t>更新</a:t>
            </a:r>
            <a:endParaRPr lang="en-US" altLang="zh-CN" sz="9600" dirty="0" smtClean="0">
              <a:cs typeface="+mn-ea"/>
              <a:sym typeface="+mn-ea"/>
            </a:endParaRPr>
          </a:p>
          <a:p>
            <a:pPr marL="361950" lvl="1" indent="-361950">
              <a:buFont typeface="Wingdings" panose="05000000000000000000" pitchFamily="2" charset="2"/>
              <a:buChar char="Ø"/>
            </a:pPr>
            <a:r>
              <a:rPr lang="zh-CN" altLang="zh-CN" sz="9600" dirty="0" smtClean="0">
                <a:cs typeface="+mn-ea"/>
                <a:sym typeface="+mn-ea"/>
              </a:rPr>
              <a:t>并</a:t>
            </a:r>
            <a:r>
              <a:rPr lang="zh-CN" altLang="zh-CN" sz="9600" dirty="0">
                <a:cs typeface="+mn-ea"/>
                <a:sym typeface="+mn-ea"/>
              </a:rPr>
              <a:t>保证数据</a:t>
            </a:r>
            <a:r>
              <a:rPr lang="zh-CN" altLang="zh-CN" sz="9600" dirty="0">
                <a:solidFill>
                  <a:srgbClr val="FF0000"/>
                </a:solidFill>
                <a:cs typeface="+mn-ea"/>
                <a:sym typeface="+mn-ea"/>
              </a:rPr>
              <a:t>永远可写</a:t>
            </a:r>
            <a:r>
              <a:rPr lang="zh-CN" altLang="zh-CN" sz="9600" dirty="0">
                <a:cs typeface="+mn-ea"/>
                <a:sym typeface="+mn-ea"/>
              </a:rPr>
              <a:t>（always writable</a:t>
            </a:r>
            <a:r>
              <a:rPr lang="zh-CN" altLang="zh-CN" sz="9600" dirty="0" smtClean="0">
                <a:cs typeface="+mn-ea"/>
                <a:sym typeface="+mn-ea"/>
              </a:rPr>
              <a:t>），即使</a:t>
            </a:r>
            <a:r>
              <a:rPr lang="zh-CN" altLang="zh-CN" sz="9600" dirty="0">
                <a:cs typeface="+mn-ea"/>
                <a:sym typeface="+mn-ea"/>
              </a:rPr>
              <a:t>网络故障，依然可以向购物车中添加商品。</a:t>
            </a:r>
          </a:p>
          <a:p>
            <a:pPr marL="361950" lvl="1" indent="-361950">
              <a:buFont typeface="Wingdings" panose="05000000000000000000" pitchFamily="2" charset="2"/>
              <a:buChar char="Ø"/>
            </a:pPr>
            <a:r>
              <a:rPr lang="zh-CN" altLang="zh-CN" sz="9600" dirty="0">
                <a:cs typeface="+mn-ea"/>
                <a:sym typeface="+mn-ea"/>
              </a:rPr>
              <a:t>具有</a:t>
            </a:r>
            <a:r>
              <a:rPr lang="zh-CN" altLang="zh-CN" sz="9600" dirty="0" smtClean="0">
                <a:solidFill>
                  <a:srgbClr val="FF0000"/>
                </a:solidFill>
                <a:cs typeface="+mn-ea"/>
                <a:sym typeface="+mn-ea"/>
              </a:rPr>
              <a:t>异质性</a:t>
            </a:r>
            <a:endParaRPr lang="en-US" altLang="zh-CN" sz="9600" dirty="0" smtClean="0">
              <a:solidFill>
                <a:srgbClr val="FF0000"/>
              </a:solidFill>
              <a:cs typeface="+mn-ea"/>
              <a:sym typeface="+mn-ea"/>
            </a:endParaRPr>
          </a:p>
          <a:p>
            <a:pPr lvl="1"/>
            <a:r>
              <a:rPr lang="en-US" altLang="zh-CN" sz="9600" dirty="0">
                <a:cs typeface="+mn-ea"/>
                <a:sym typeface="+mn-ea"/>
              </a:rPr>
              <a:t> </a:t>
            </a:r>
            <a:r>
              <a:rPr lang="en-US" altLang="zh-CN" sz="9600" dirty="0" smtClean="0">
                <a:cs typeface="+mn-ea"/>
                <a:sym typeface="+mn-ea"/>
              </a:rPr>
              <a:t>   	</a:t>
            </a:r>
            <a:r>
              <a:rPr lang="zh-CN" altLang="zh-CN" sz="9600" dirty="0" smtClean="0">
                <a:cs typeface="+mn-ea"/>
                <a:sym typeface="+mn-ea"/>
              </a:rPr>
              <a:t>负载</a:t>
            </a:r>
            <a:r>
              <a:rPr lang="zh-CN" altLang="zh-CN" sz="9600" dirty="0">
                <a:cs typeface="+mn-ea"/>
                <a:sym typeface="+mn-ea"/>
              </a:rPr>
              <a:t>的分配和各个独立的服务器的处理能力成比例</a:t>
            </a:r>
            <a:r>
              <a:rPr lang="zh-CN" altLang="zh-CN" sz="9600" dirty="0" smtClean="0">
                <a:cs typeface="+mn-ea"/>
                <a:sym typeface="+mn-ea"/>
              </a:rPr>
              <a:t>，</a:t>
            </a:r>
            <a:endParaRPr lang="en-US" altLang="zh-CN" sz="9600" dirty="0" smtClean="0">
              <a:cs typeface="+mn-ea"/>
              <a:sym typeface="+mn-ea"/>
            </a:endParaRPr>
          </a:p>
          <a:p>
            <a:pPr lvl="1"/>
            <a:r>
              <a:rPr lang="en-US" altLang="zh-CN" sz="9600" dirty="0">
                <a:cs typeface="+mn-ea"/>
                <a:sym typeface="+mn-ea"/>
              </a:rPr>
              <a:t> </a:t>
            </a:r>
            <a:r>
              <a:rPr lang="en-US" altLang="zh-CN" sz="9600" dirty="0" smtClean="0">
                <a:cs typeface="+mn-ea"/>
                <a:sym typeface="+mn-ea"/>
              </a:rPr>
              <a:t>   	</a:t>
            </a:r>
            <a:r>
              <a:rPr lang="zh-CN" altLang="zh-CN" sz="9600" dirty="0" smtClean="0">
                <a:cs typeface="+mn-ea"/>
                <a:sym typeface="+mn-ea"/>
              </a:rPr>
              <a:t>当</a:t>
            </a:r>
            <a:r>
              <a:rPr lang="zh-CN" altLang="zh-CN" sz="9600" dirty="0">
                <a:cs typeface="+mn-ea"/>
                <a:sym typeface="+mn-ea"/>
              </a:rPr>
              <a:t>系统中增加了一个具有高处理能力的节点时，那些处理能力低的节点并不需要立即升级</a:t>
            </a:r>
            <a:r>
              <a:rPr lang="zh-CN" altLang="en-US" sz="9600" dirty="0">
                <a:cs typeface="+mn-ea"/>
                <a:sym typeface="+mn-ea"/>
              </a:rPr>
              <a:t>。</a:t>
            </a:r>
            <a:endParaRPr lang="zh-CN" altLang="zh-CN" sz="9600" dirty="0">
              <a:cs typeface="+mn-ea"/>
              <a:sym typeface="+mn-ea"/>
            </a:endParaRPr>
          </a:p>
          <a:p>
            <a:pPr marL="271463" lvl="1" indent="-271463">
              <a:buFont typeface="Wingdings" panose="05000000000000000000" pitchFamily="2" charset="2"/>
              <a:buChar char="Ø"/>
            </a:pPr>
            <a:r>
              <a:rPr lang="zh-CN" altLang="zh-CN" sz="9600" dirty="0">
                <a:cs typeface="+mn-ea"/>
                <a:sym typeface="+mn-ea"/>
              </a:rPr>
              <a:t>具有</a:t>
            </a:r>
            <a:r>
              <a:rPr lang="zh-CN" altLang="zh-CN" sz="9600" dirty="0">
                <a:solidFill>
                  <a:srgbClr val="FF0000"/>
                </a:solidFill>
                <a:cs typeface="+mn-ea"/>
                <a:sym typeface="+mn-ea"/>
              </a:rPr>
              <a:t>对称性和去中心化</a:t>
            </a:r>
            <a:r>
              <a:rPr lang="zh-CN" altLang="zh-CN" sz="9600" dirty="0">
                <a:cs typeface="+mn-ea"/>
                <a:sym typeface="+mn-ea"/>
              </a:rPr>
              <a:t>的特征</a:t>
            </a:r>
            <a:r>
              <a:rPr lang="zh-CN" altLang="zh-CN" sz="9600" dirty="0" smtClean="0">
                <a:cs typeface="+mn-ea"/>
                <a:sym typeface="+mn-ea"/>
              </a:rPr>
              <a:t>，每个</a:t>
            </a:r>
            <a:r>
              <a:rPr lang="zh-CN" altLang="zh-CN" sz="9600" dirty="0">
                <a:cs typeface="+mn-ea"/>
                <a:sym typeface="+mn-ea"/>
              </a:rPr>
              <a:t>dynamo节点具有同样责任</a:t>
            </a:r>
            <a:r>
              <a:rPr lang="zh-CN" altLang="zh-CN" sz="9600" dirty="0" smtClean="0">
                <a:cs typeface="+mn-ea"/>
                <a:sym typeface="+mn-ea"/>
              </a:rPr>
              <a:t>，</a:t>
            </a:r>
            <a:r>
              <a:rPr lang="zh-CN" altLang="zh-CN" sz="9600" dirty="0">
                <a:cs typeface="+mn-ea"/>
                <a:sym typeface="+mn-ea"/>
              </a:rPr>
              <a:t>只需要很少的人工管理，</a:t>
            </a:r>
            <a:r>
              <a:rPr lang="zh-CN" altLang="zh-CN" sz="9600" dirty="0" smtClean="0">
                <a:cs typeface="+mn-ea"/>
                <a:sym typeface="+mn-ea"/>
              </a:rPr>
              <a:t>存储节点添加</a:t>
            </a:r>
            <a:r>
              <a:rPr lang="zh-CN" altLang="zh-CN" sz="9600" dirty="0">
                <a:cs typeface="+mn-ea"/>
                <a:sym typeface="+mn-ea"/>
              </a:rPr>
              <a:t>和</a:t>
            </a:r>
            <a:r>
              <a:rPr lang="zh-CN" altLang="zh-CN" sz="9600" dirty="0" smtClean="0">
                <a:cs typeface="+mn-ea"/>
                <a:sym typeface="+mn-ea"/>
              </a:rPr>
              <a:t>删除</a:t>
            </a:r>
            <a:r>
              <a:rPr lang="zh-CN" altLang="en-US" sz="9600" dirty="0" smtClean="0">
                <a:cs typeface="+mn-ea"/>
                <a:sym typeface="+mn-ea"/>
              </a:rPr>
              <a:t>时，数据</a:t>
            </a:r>
            <a:r>
              <a:rPr lang="zh-CN" altLang="zh-CN" sz="9600" dirty="0" smtClean="0">
                <a:cs typeface="+mn-ea"/>
                <a:sym typeface="+mn-ea"/>
              </a:rPr>
              <a:t>不</a:t>
            </a:r>
            <a:r>
              <a:rPr lang="zh-CN" altLang="zh-CN" sz="9600" dirty="0">
                <a:cs typeface="+mn-ea"/>
                <a:sym typeface="+mn-ea"/>
              </a:rPr>
              <a:t>需要任何手动划分或重新分布</a:t>
            </a:r>
            <a:r>
              <a:rPr lang="zh-CN" altLang="zh-CN" sz="9600" dirty="0" smtClean="0">
                <a:cs typeface="+mn-ea"/>
                <a:sym typeface="+mn-ea"/>
              </a:rPr>
              <a:t>，</a:t>
            </a:r>
            <a:r>
              <a:rPr lang="zh-CN" altLang="en-US" sz="9600" dirty="0" smtClean="0">
                <a:cs typeface="+mn-ea"/>
                <a:sym typeface="+mn-ea"/>
              </a:rPr>
              <a:t>简化了</a:t>
            </a:r>
            <a:r>
              <a:rPr lang="zh-CN" altLang="zh-CN" sz="9600" dirty="0" smtClean="0">
                <a:cs typeface="+mn-ea"/>
                <a:sym typeface="+mn-ea"/>
              </a:rPr>
              <a:t>系统</a:t>
            </a:r>
            <a:r>
              <a:rPr lang="zh-CN" altLang="zh-CN" sz="9600" dirty="0">
                <a:cs typeface="+mn-ea"/>
                <a:sym typeface="+mn-ea"/>
              </a:rPr>
              <a:t>的配置和</a:t>
            </a:r>
            <a:r>
              <a:rPr lang="zh-CN" altLang="zh-CN" sz="9600" dirty="0" smtClean="0">
                <a:cs typeface="+mn-ea"/>
                <a:sym typeface="+mn-ea"/>
              </a:rPr>
              <a:t>维护</a:t>
            </a:r>
            <a:r>
              <a:rPr lang="zh-CN" altLang="en-US" sz="9600" dirty="0" smtClean="0">
                <a:cs typeface="+mn-ea"/>
                <a:sym typeface="+mn-ea"/>
              </a:rPr>
              <a:t>。</a:t>
            </a:r>
            <a:r>
              <a:rPr lang="zh-CN" altLang="zh-CN" sz="9600" dirty="0" smtClean="0">
                <a:cs typeface="+mn-ea"/>
                <a:sym typeface="+mn-ea"/>
              </a:rPr>
              <a:t> </a:t>
            </a:r>
            <a:endParaRPr lang="zh-CN" altLang="zh-CN" sz="9600" dirty="0">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34</a:t>
            </a:fld>
            <a:endParaRPr lang="zh-CN" altLang="en-US" dirty="0"/>
          </a:p>
        </p:txBody>
      </p:sp>
    </p:spTree>
    <p:extLst>
      <p:ext uri="{BB962C8B-B14F-4D97-AF65-F5344CB8AC3E}">
        <p14:creationId xmlns:p14="http://schemas.microsoft.com/office/powerpoint/2010/main" val="3308244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9784"/>
            <a:ext cx="10515600" cy="920336"/>
          </a:xfrm>
        </p:spPr>
        <p:txBody>
          <a:bodyPr>
            <a:normAutofit/>
          </a:bodyPr>
          <a:lstStyle/>
          <a:p>
            <a:r>
              <a:rPr lang="en-US" altLang="zh-CN" sz="2400" b="1" dirty="0" smtClean="0"/>
              <a:t>3.2.2.2 </a:t>
            </a:r>
            <a:r>
              <a:rPr lang="zh-CN" altLang="en-US" sz="2400" b="1" dirty="0" smtClean="0"/>
              <a:t>基本设计思想</a:t>
            </a:r>
            <a:endParaRPr lang="zh-CN" altLang="en-US" sz="2400" b="1" dirty="0"/>
          </a:p>
        </p:txBody>
      </p:sp>
      <p:sp>
        <p:nvSpPr>
          <p:cNvPr id="3" name="内容占位符 2"/>
          <p:cNvSpPr>
            <a:spLocks noGrp="1"/>
          </p:cNvSpPr>
          <p:nvPr>
            <p:ph idx="1"/>
          </p:nvPr>
        </p:nvSpPr>
        <p:spPr>
          <a:xfrm>
            <a:off x="838200" y="550681"/>
            <a:ext cx="10515600" cy="3356301"/>
          </a:xfrm>
        </p:spPr>
        <p:txBody>
          <a:bodyPr>
            <a:normAutofit/>
          </a:bodyPr>
          <a:lstStyle/>
          <a:p>
            <a:pPr marL="457200" indent="-457200" latinLnBrk="1">
              <a:lnSpc>
                <a:spcPct val="150000"/>
              </a:lnSpc>
              <a:buSzPct val="60000"/>
              <a:buFont typeface="Wingdings" panose="05000000000000000000" pitchFamily="2" charset="2"/>
              <a:buChar char="u"/>
            </a:pPr>
            <a:r>
              <a:rPr lang="zh-CN" altLang="en-US" sz="2400" dirty="0" smtClean="0"/>
              <a:t>为了</a:t>
            </a:r>
            <a:r>
              <a:rPr lang="zh-CN" altLang="en-US" sz="2400" dirty="0"/>
              <a:t>达到高可用，牺牲一致性；</a:t>
            </a:r>
          </a:p>
          <a:p>
            <a:pPr marL="457200" indent="-457200" latinLnBrk="1">
              <a:lnSpc>
                <a:spcPct val="150000"/>
              </a:lnSpc>
              <a:buSzPct val="60000"/>
              <a:buFont typeface="Wingdings" panose="05000000000000000000" pitchFamily="2" charset="2"/>
              <a:buChar char="u"/>
            </a:pPr>
            <a:r>
              <a:rPr lang="zh-CN" altLang="en-US" sz="2400" dirty="0"/>
              <a:t>在读数据的时候处理数据不一致的冲突；</a:t>
            </a:r>
          </a:p>
          <a:p>
            <a:pPr marL="457200" indent="-457200" latinLnBrk="1">
              <a:lnSpc>
                <a:spcPct val="150000"/>
              </a:lnSpc>
              <a:buSzPct val="60000"/>
              <a:buFont typeface="Wingdings" panose="05000000000000000000" pitchFamily="2" charset="2"/>
              <a:buChar char="u"/>
            </a:pPr>
            <a:r>
              <a:rPr lang="zh-CN" altLang="en-US" sz="2400" dirty="0" smtClean="0"/>
              <a:t>多版本读写，根据</a:t>
            </a:r>
            <a:r>
              <a:rPr lang="zh-CN" altLang="en-US" sz="2400" dirty="0"/>
              <a:t>应用层的不同需求，指定不同的</a:t>
            </a:r>
            <a:r>
              <a:rPr lang="en-US" altLang="zh-CN" sz="2400" i="1" dirty="0"/>
              <a:t>NRW</a:t>
            </a:r>
            <a:r>
              <a:rPr lang="zh-CN" altLang="en-US" sz="2400" dirty="0"/>
              <a:t>值，协调可用性和一致性；</a:t>
            </a:r>
            <a:endParaRPr lang="en-US" altLang="zh-CN" sz="2400" dirty="0"/>
          </a:p>
          <a:p>
            <a:pPr marL="457200" indent="-457200" latinLnBrk="1">
              <a:lnSpc>
                <a:spcPct val="150000"/>
              </a:lnSpc>
              <a:buSzPct val="60000"/>
              <a:buFont typeface="Wingdings" panose="05000000000000000000" pitchFamily="2" charset="2"/>
              <a:buChar char="u"/>
            </a:pPr>
            <a:r>
              <a:rPr lang="zh-CN" altLang="en-US" sz="2400" dirty="0"/>
              <a:t>去中心化的维护整个集群的成员及故障信息，</a:t>
            </a:r>
            <a:r>
              <a:rPr lang="zh-CN" altLang="en-US" sz="2400" dirty="0" smtClean="0"/>
              <a:t>采用</a:t>
            </a:r>
            <a:r>
              <a:rPr lang="en-US" altLang="zh-CN" sz="2400" dirty="0" smtClean="0"/>
              <a:t>Gossip</a:t>
            </a:r>
            <a:r>
              <a:rPr lang="zh-CN" altLang="en-US" sz="2400" dirty="0"/>
              <a:t>同步</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sp>
        <p:nvSpPr>
          <p:cNvPr id="5" name="圆角矩形标注 4"/>
          <p:cNvSpPr/>
          <p:nvPr/>
        </p:nvSpPr>
        <p:spPr>
          <a:xfrm>
            <a:off x="1330035" y="3906982"/>
            <a:ext cx="5777346" cy="612648"/>
          </a:xfrm>
          <a:prstGeom prst="wedgeRoundRectCallout">
            <a:avLst>
              <a:gd name="adj1" fmla="val -55670"/>
              <a:gd name="adj2" fmla="val -392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smtClean="0">
                <a:latin typeface="微软雅黑" panose="020B0503020204020204" pitchFamily="34" charset="-122"/>
                <a:ea typeface="微软雅黑" panose="020B0503020204020204" pitchFamily="34" charset="-122"/>
              </a:rPr>
              <a:t>不能因为</a:t>
            </a:r>
            <a:r>
              <a:rPr lang="zh-CN" altLang="en-US" sz="2000" dirty="0" smtClean="0">
                <a:solidFill>
                  <a:srgbClr val="FF0000"/>
                </a:solidFill>
                <a:latin typeface="微软雅黑" panose="020B0503020204020204" pitchFamily="34" charset="-122"/>
                <a:ea typeface="微软雅黑" panose="020B0503020204020204" pitchFamily="34" charset="-122"/>
              </a:rPr>
              <a:t>局部失败</a:t>
            </a:r>
            <a:r>
              <a:rPr lang="zh-CN" altLang="en-US" sz="2000" dirty="0">
                <a:solidFill>
                  <a:srgbClr val="FF0000"/>
                </a:solidFill>
                <a:latin typeface="微软雅黑" panose="020B0503020204020204" pitchFamily="34" charset="-122"/>
                <a:ea typeface="微软雅黑" panose="020B0503020204020204" pitchFamily="34" charset="-122"/>
              </a:rPr>
              <a:t>或</a:t>
            </a:r>
            <a:r>
              <a:rPr lang="zh-CN" altLang="en-US" sz="2000" dirty="0" smtClean="0">
                <a:solidFill>
                  <a:srgbClr val="FF0000"/>
                </a:solidFill>
                <a:latin typeface="微软雅黑" panose="020B0503020204020204" pitchFamily="34" charset="-122"/>
                <a:ea typeface="微软雅黑" panose="020B0503020204020204" pitchFamily="34" charset="-122"/>
              </a:rPr>
              <a:t>并发控制</a:t>
            </a:r>
            <a:r>
              <a:rPr lang="zh-CN" altLang="en-US" sz="2000" dirty="0" smtClean="0">
                <a:latin typeface="微软雅黑" panose="020B0503020204020204" pitchFamily="34" charset="-122"/>
                <a:ea typeface="微软雅黑" panose="020B0503020204020204" pitchFamily="34" charset="-122"/>
              </a:rPr>
              <a:t>拒绝更新</a:t>
            </a:r>
            <a:endParaRPr lang="zh-CN" altLang="en-US" sz="2000" dirty="0">
              <a:latin typeface="微软雅黑" panose="020B0503020204020204" pitchFamily="34" charset="-122"/>
              <a:ea typeface="微软雅黑" panose="020B0503020204020204" pitchFamily="34" charset="-122"/>
            </a:endParaRPr>
          </a:p>
        </p:txBody>
      </p:sp>
      <p:sp>
        <p:nvSpPr>
          <p:cNvPr id="6" name="圆角矩形标注 5"/>
          <p:cNvSpPr/>
          <p:nvPr/>
        </p:nvSpPr>
        <p:spPr>
          <a:xfrm>
            <a:off x="1330035" y="4610988"/>
            <a:ext cx="10023765" cy="612177"/>
          </a:xfrm>
          <a:prstGeom prst="wedgeRoundRectCallout">
            <a:avLst>
              <a:gd name="adj1" fmla="val -52629"/>
              <a:gd name="adj2" fmla="val -370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smtClean="0">
                <a:latin typeface="微软雅黑" panose="020B0503020204020204" pitchFamily="34" charset="-122"/>
                <a:ea typeface="微软雅黑" panose="020B0503020204020204" pitchFamily="34" charset="-122"/>
              </a:rPr>
              <a:t>应用程序</a:t>
            </a:r>
            <a:r>
              <a:rPr lang="zh-CN" altLang="en-US" sz="2000" dirty="0">
                <a:solidFill>
                  <a:srgbClr val="FF0000"/>
                </a:solidFill>
                <a:latin typeface="微软雅黑" panose="020B0503020204020204" pitchFamily="34" charset="-122"/>
                <a:ea typeface="微软雅黑" panose="020B0503020204020204" pitchFamily="34" charset="-122"/>
              </a:rPr>
              <a:t>不需要支持分层名称空间</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namespace</a:t>
            </a:r>
            <a:r>
              <a:rPr lang="zh-CN" altLang="en-US" sz="2000" dirty="0">
                <a:latin typeface="微软雅黑" panose="020B0503020204020204" pitchFamily="34" charset="-122"/>
                <a:ea typeface="微软雅黑" panose="020B0503020204020204" pitchFamily="34" charset="-122"/>
              </a:rPr>
              <a:t>）或</a:t>
            </a:r>
            <a:r>
              <a:rPr lang="zh-CN" altLang="en-US" sz="2000" dirty="0">
                <a:solidFill>
                  <a:srgbClr val="FF0000"/>
                </a:solidFill>
                <a:latin typeface="微软雅黑" panose="020B0503020204020204" pitchFamily="34" charset="-122"/>
                <a:ea typeface="微软雅黑" panose="020B0503020204020204" pitchFamily="34" charset="-122"/>
              </a:rPr>
              <a:t>复杂的关系模式</a:t>
            </a:r>
            <a:r>
              <a:rPr lang="zh-CN" altLang="en-US" sz="2000" dirty="0">
                <a:latin typeface="微软雅黑" panose="020B0503020204020204" pitchFamily="34" charset="-122"/>
                <a:ea typeface="微软雅黑" panose="020B0503020204020204" pitchFamily="34" charset="-122"/>
              </a:rPr>
              <a:t>（传统数据库）</a:t>
            </a:r>
          </a:p>
        </p:txBody>
      </p:sp>
      <p:sp>
        <p:nvSpPr>
          <p:cNvPr id="7" name="圆角矩形标注 6"/>
          <p:cNvSpPr/>
          <p:nvPr/>
        </p:nvSpPr>
        <p:spPr>
          <a:xfrm>
            <a:off x="1330035" y="5345277"/>
            <a:ext cx="9116291" cy="1389348"/>
          </a:xfrm>
          <a:prstGeom prst="wedgeRoundRectCallout">
            <a:avLst>
              <a:gd name="adj1" fmla="val -54302"/>
              <a:gd name="adj2" fmla="val -522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000" dirty="0" smtClean="0">
                <a:solidFill>
                  <a:srgbClr val="FF0000"/>
                </a:solidFill>
                <a:latin typeface="微软雅黑" panose="020B0503020204020204" pitchFamily="34" charset="-122"/>
                <a:ea typeface="微软雅黑" panose="020B0503020204020204" pitchFamily="34" charset="-122"/>
              </a:rPr>
              <a:t>避免</a:t>
            </a:r>
            <a:r>
              <a:rPr lang="zh-CN" altLang="en-US" sz="2000" dirty="0">
                <a:solidFill>
                  <a:srgbClr val="FF0000"/>
                </a:solidFill>
                <a:latin typeface="微软雅黑" panose="020B0503020204020204" pitchFamily="34" charset="-122"/>
                <a:ea typeface="微软雅黑" panose="020B0503020204020204" pitchFamily="34" charset="-122"/>
              </a:rPr>
              <a:t>通过多个节点路由请求</a:t>
            </a:r>
            <a:r>
              <a:rPr lang="zh-CN" altLang="en-US" sz="2000" dirty="0">
                <a:latin typeface="微软雅黑" panose="020B0503020204020204" pitchFamily="34" charset="-122"/>
                <a:ea typeface="微软雅黑" panose="020B0503020204020204" pitchFamily="34" charset="-122"/>
              </a:rPr>
              <a:t>（这是一些其他分布式哈希表系统采用的典型设计），因为多跳路由增加了响应时间的可变性，从而增加了更高百分比的延迟</a:t>
            </a:r>
            <a:r>
              <a:rPr lang="zh-CN" altLang="en-US" sz="2000" dirty="0" smtClean="0">
                <a:latin typeface="微软雅黑" panose="020B0503020204020204" pitchFamily="34" charset="-122"/>
                <a:ea typeface="微软雅黑" panose="020B0503020204020204" pitchFamily="34" charset="-122"/>
              </a:rPr>
              <a:t>。</a:t>
            </a:r>
            <a:r>
              <a:rPr lang="en-US" altLang="zh-CN" sz="2000" dirty="0" smtClean="0">
                <a:latin typeface="微软雅黑" panose="020B0503020204020204" pitchFamily="34" charset="-122"/>
                <a:ea typeface="微软雅黑" panose="020B0503020204020204" pitchFamily="34" charset="-122"/>
              </a:rPr>
              <a:t>Dynamo</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可以被描述为</a:t>
            </a:r>
            <a:r>
              <a:rPr lang="zh-CN" altLang="en-US" sz="2000" b="1" dirty="0">
                <a:solidFill>
                  <a:srgbClr val="FF0000"/>
                </a:solidFill>
                <a:latin typeface="微软雅黑" panose="020B0503020204020204" pitchFamily="34" charset="-122"/>
                <a:ea typeface="微软雅黑" panose="020B0503020204020204" pitchFamily="34" charset="-122"/>
              </a:rPr>
              <a:t>零跳分布式哈希</a:t>
            </a:r>
            <a:r>
              <a:rPr lang="zh-CN" altLang="en-US" sz="2000" b="1" dirty="0" smtClean="0">
                <a:solidFill>
                  <a:srgbClr val="FF0000"/>
                </a:solidFill>
                <a:latin typeface="微软雅黑" panose="020B0503020204020204" pitchFamily="34" charset="-122"/>
                <a:ea typeface="微软雅黑" panose="020B0503020204020204" pitchFamily="34" charset="-122"/>
              </a:rPr>
              <a:t>表</a:t>
            </a:r>
            <a:r>
              <a:rPr lang="zh-CN" altLang="en-US" sz="2000" dirty="0" smtClean="0">
                <a:latin typeface="微软雅黑" panose="020B0503020204020204" pitchFamily="34" charset="-122"/>
                <a:ea typeface="微软雅黑" panose="020B0503020204020204" pitchFamily="34" charset="-122"/>
              </a:rPr>
              <a:t>，每个</a:t>
            </a:r>
            <a:r>
              <a:rPr lang="zh-CN" altLang="en-US" sz="2000" dirty="0">
                <a:latin typeface="微软雅黑" panose="020B0503020204020204" pitchFamily="34" charset="-122"/>
                <a:ea typeface="微软雅黑" panose="020B0503020204020204" pitchFamily="34" charset="-122"/>
              </a:rPr>
              <a:t>节点在本地维护足够的路由信息，以将请求直接路由到适当的节点。</a:t>
            </a:r>
          </a:p>
        </p:txBody>
      </p:sp>
    </p:spTree>
    <p:extLst>
      <p:ext uri="{BB962C8B-B14F-4D97-AF65-F5344CB8AC3E}">
        <p14:creationId xmlns:p14="http://schemas.microsoft.com/office/powerpoint/2010/main" val="227286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3.2.2.3 </a:t>
            </a:r>
            <a:r>
              <a:rPr lang="zh-CN" altLang="en-US" sz="2400" b="1" dirty="0" smtClean="0"/>
              <a:t>系统架构</a:t>
            </a:r>
            <a:endParaRPr lang="zh-CN" altLang="en-US" sz="2400" b="1" dirty="0"/>
          </a:p>
        </p:txBody>
      </p:sp>
      <p:sp>
        <p:nvSpPr>
          <p:cNvPr id="3" name="内容占位符 2"/>
          <p:cNvSpPr>
            <a:spLocks noGrp="1"/>
          </p:cNvSpPr>
          <p:nvPr>
            <p:ph idx="1"/>
          </p:nvPr>
        </p:nvSpPr>
        <p:spPr>
          <a:xfrm>
            <a:off x="838200" y="1285462"/>
            <a:ext cx="3739922" cy="5070888"/>
          </a:xfrm>
        </p:spPr>
        <p:txBody>
          <a:bodyPr>
            <a:normAutofit lnSpcReduction="10000"/>
          </a:bodyPr>
          <a:lstStyle/>
          <a:p>
            <a:pPr latinLnBrk="1">
              <a:lnSpc>
                <a:spcPct val="150000"/>
              </a:lnSpc>
              <a:buSzPct val="60000"/>
            </a:pPr>
            <a:r>
              <a:rPr lang="zh-CN" altLang="en-US" sz="2400" dirty="0" smtClean="0"/>
              <a:t>平台是</a:t>
            </a:r>
            <a:r>
              <a:rPr lang="zh-CN" altLang="en-US" sz="2400" dirty="0"/>
              <a:t>一</a:t>
            </a:r>
            <a:r>
              <a:rPr lang="zh-CN" altLang="en-US" sz="2400" dirty="0" smtClean="0"/>
              <a:t>个可由数百台服务器组成</a:t>
            </a:r>
            <a:r>
              <a:rPr lang="zh-CN" altLang="en-US" sz="2400" dirty="0"/>
              <a:t>的面向服务的架构</a:t>
            </a:r>
            <a:r>
              <a:rPr lang="zh-CN" altLang="en-US" sz="2400" dirty="0" smtClean="0"/>
              <a:t>，采用了</a:t>
            </a:r>
            <a:r>
              <a:rPr lang="zh-CN" altLang="en-US" sz="2400" dirty="0" smtClean="0">
                <a:solidFill>
                  <a:srgbClr val="FF0000"/>
                </a:solidFill>
              </a:rPr>
              <a:t>高度</a:t>
            </a:r>
            <a:r>
              <a:rPr lang="zh-CN" altLang="en-US" sz="2400" dirty="0">
                <a:solidFill>
                  <a:srgbClr val="FF0000"/>
                </a:solidFill>
              </a:rPr>
              <a:t>去中心化、松散耦合、完全分布式</a:t>
            </a:r>
            <a:r>
              <a:rPr lang="zh-CN" altLang="en-US" sz="2400" dirty="0"/>
              <a:t>的</a:t>
            </a:r>
            <a:r>
              <a:rPr lang="zh-CN" altLang="en-US" sz="2400" dirty="0" smtClean="0"/>
              <a:t>原则。</a:t>
            </a:r>
            <a:endParaRPr lang="en-US" altLang="zh-CN" sz="2400" dirty="0" smtClean="0"/>
          </a:p>
          <a:p>
            <a:pPr latinLnBrk="1">
              <a:lnSpc>
                <a:spcPct val="150000"/>
              </a:lnSpc>
              <a:buSzPct val="60000"/>
            </a:pPr>
            <a:endParaRPr lang="en-US" altLang="zh-CN" sz="2400" dirty="0" smtClean="0"/>
          </a:p>
          <a:p>
            <a:pPr latinLnBrk="1">
              <a:lnSpc>
                <a:spcPct val="150000"/>
              </a:lnSpc>
              <a:buSzPct val="60000"/>
            </a:pPr>
            <a:r>
              <a:rPr lang="zh-CN" altLang="en-US" sz="2400" dirty="0"/>
              <a:t>核心分布式系统技术：</a:t>
            </a:r>
            <a:r>
              <a:rPr lang="zh-CN" altLang="en-US" sz="2400" dirty="0">
                <a:solidFill>
                  <a:srgbClr val="FF0000"/>
                </a:solidFill>
              </a:rPr>
              <a:t>分区、复制、版本控制、成员资格、故障处理和扩展</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pic>
        <p:nvPicPr>
          <p:cNvPr id="5" name="图片 4"/>
          <p:cNvPicPr>
            <a:picLocks noChangeAspect="1"/>
          </p:cNvPicPr>
          <p:nvPr/>
        </p:nvPicPr>
        <p:blipFill>
          <a:blip r:embed="rId3"/>
          <a:stretch>
            <a:fillRect/>
          </a:stretch>
        </p:blipFill>
        <p:spPr>
          <a:xfrm>
            <a:off x="4578122" y="568036"/>
            <a:ext cx="5648325" cy="6188365"/>
          </a:xfrm>
          <a:prstGeom prst="rect">
            <a:avLst/>
          </a:prstGeom>
        </p:spPr>
      </p:pic>
      <p:sp>
        <p:nvSpPr>
          <p:cNvPr id="6" name="椭圆 5"/>
          <p:cNvSpPr/>
          <p:nvPr/>
        </p:nvSpPr>
        <p:spPr>
          <a:xfrm>
            <a:off x="8915400" y="3086100"/>
            <a:ext cx="1469571"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3715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3.2.2.4 </a:t>
            </a:r>
            <a:r>
              <a:rPr lang="zh-CN" altLang="en-US" sz="2400" b="1" dirty="0" smtClean="0"/>
              <a:t>数据组织</a:t>
            </a:r>
            <a:endParaRPr lang="zh-CN" altLang="en-US" sz="2400" dirty="0"/>
          </a:p>
        </p:txBody>
      </p:sp>
      <p:sp>
        <p:nvSpPr>
          <p:cNvPr id="3" name="内容占位符 2"/>
          <p:cNvSpPr>
            <a:spLocks noGrp="1"/>
          </p:cNvSpPr>
          <p:nvPr>
            <p:ph idx="1"/>
          </p:nvPr>
        </p:nvSpPr>
        <p:spPr/>
        <p:txBody>
          <a:bodyPr>
            <a:normAutofit fontScale="70000" lnSpcReduction="20000"/>
          </a:bodyPr>
          <a:lstStyle/>
          <a:p>
            <a:r>
              <a:rPr lang="en-US" altLang="zh-CN" dirty="0"/>
              <a:t>Dynamo</a:t>
            </a:r>
            <a:r>
              <a:rPr lang="zh-CN" altLang="en-US" dirty="0"/>
              <a:t>内部有</a:t>
            </a:r>
            <a:r>
              <a:rPr lang="en-US" altLang="zh-CN" dirty="0"/>
              <a:t>3</a:t>
            </a:r>
            <a:r>
              <a:rPr lang="zh-CN" altLang="en-US" dirty="0"/>
              <a:t>个层面的概念</a:t>
            </a:r>
            <a:r>
              <a:rPr lang="zh-CN" altLang="en-US" dirty="0" smtClean="0"/>
              <a:t>：</a:t>
            </a:r>
            <a:endParaRPr lang="en-US" altLang="zh-CN" dirty="0" smtClean="0"/>
          </a:p>
          <a:p>
            <a:r>
              <a:rPr lang="zh-CN" altLang="en-US" dirty="0" smtClean="0"/>
              <a:t>（</a:t>
            </a:r>
            <a:r>
              <a:rPr lang="en-US" altLang="zh-CN" dirty="0" smtClean="0"/>
              <a:t>1</a:t>
            </a:r>
            <a:r>
              <a:rPr lang="zh-CN" altLang="en-US" dirty="0" smtClean="0"/>
              <a:t>）</a:t>
            </a:r>
            <a:r>
              <a:rPr lang="en-US" altLang="zh-CN" b="1" dirty="0" smtClean="0"/>
              <a:t>Key-Value</a:t>
            </a:r>
            <a:r>
              <a:rPr lang="zh-CN" altLang="en-US" dirty="0" smtClean="0"/>
              <a:t>，</a:t>
            </a:r>
            <a:r>
              <a:rPr lang="en-US" altLang="zh-CN" dirty="0" smtClean="0"/>
              <a:t>Key</a:t>
            </a:r>
            <a:r>
              <a:rPr lang="zh-CN" altLang="en-US" dirty="0"/>
              <a:t>唯一标识一个数据对象，</a:t>
            </a:r>
            <a:r>
              <a:rPr lang="en-US" altLang="zh-CN" dirty="0" smtClean="0"/>
              <a:t>Value</a:t>
            </a:r>
            <a:r>
              <a:rPr lang="zh-CN" altLang="en-US" dirty="0" smtClean="0"/>
              <a:t>表示数据</a:t>
            </a:r>
            <a:r>
              <a:rPr lang="zh-CN" altLang="en-US" dirty="0"/>
              <a:t>对象实体</a:t>
            </a:r>
            <a:r>
              <a:rPr lang="zh-CN" altLang="en-US" dirty="0" smtClean="0"/>
              <a:t>，基于</a:t>
            </a:r>
            <a:r>
              <a:rPr lang="en-US" altLang="zh-CN" dirty="0" smtClean="0"/>
              <a:t>Key</a:t>
            </a:r>
            <a:r>
              <a:rPr lang="zh-CN" altLang="en-US" dirty="0" smtClean="0"/>
              <a:t>来读写对象。</a:t>
            </a:r>
            <a:endParaRPr lang="zh-CN" altLang="en-US" dirty="0"/>
          </a:p>
          <a:p>
            <a:r>
              <a:rPr lang="zh-CN" altLang="en-US" dirty="0" smtClean="0"/>
              <a:t>（</a:t>
            </a:r>
            <a:r>
              <a:rPr lang="en-US" altLang="zh-CN" dirty="0" smtClean="0"/>
              <a:t>2</a:t>
            </a:r>
            <a:r>
              <a:rPr lang="zh-CN" altLang="en-US" dirty="0" smtClean="0"/>
              <a:t>）</a:t>
            </a:r>
            <a:r>
              <a:rPr lang="zh-CN" altLang="en-US" b="1" dirty="0" smtClean="0"/>
              <a:t>节点</a:t>
            </a:r>
            <a:r>
              <a:rPr lang="en-US" altLang="zh-CN" b="1" dirty="0" smtClean="0"/>
              <a:t>node</a:t>
            </a:r>
            <a:r>
              <a:rPr lang="zh-CN" altLang="en-US" dirty="0" smtClean="0"/>
              <a:t>，节点</a:t>
            </a:r>
            <a:r>
              <a:rPr lang="zh-CN" altLang="en-US" dirty="0"/>
              <a:t>是指一个物理主机。在每个节点</a:t>
            </a:r>
            <a:r>
              <a:rPr lang="zh-CN" altLang="en-US" dirty="0" smtClean="0"/>
              <a:t>上会</a:t>
            </a:r>
            <a:r>
              <a:rPr lang="zh-CN" altLang="en-US" dirty="0"/>
              <a:t>有</a:t>
            </a:r>
            <a:r>
              <a:rPr lang="en-US" altLang="zh-CN" dirty="0"/>
              <a:t>3</a:t>
            </a:r>
            <a:r>
              <a:rPr lang="zh-CN" altLang="en-US" dirty="0"/>
              <a:t>个必备组件</a:t>
            </a:r>
            <a:r>
              <a:rPr lang="zh-CN" altLang="en-US" dirty="0" smtClean="0"/>
              <a:t>：</a:t>
            </a:r>
            <a:endParaRPr lang="en-US" altLang="zh-CN" dirty="0" smtClean="0"/>
          </a:p>
          <a:p>
            <a:pPr marL="457200" indent="-457200">
              <a:buFont typeface="Wingdings" panose="05000000000000000000" pitchFamily="2" charset="2"/>
              <a:buChar char="Ø"/>
            </a:pPr>
            <a:r>
              <a:rPr lang="zh-CN" altLang="en-US" dirty="0" smtClean="0"/>
              <a:t>请求</a:t>
            </a:r>
            <a:r>
              <a:rPr lang="zh-CN" altLang="en-US" dirty="0"/>
              <a:t>协调器（</a:t>
            </a:r>
            <a:r>
              <a:rPr lang="en-US" altLang="zh-CN" dirty="0"/>
              <a:t>request coordination</a:t>
            </a:r>
            <a:r>
              <a:rPr lang="zh-CN" altLang="en-US" dirty="0" smtClean="0"/>
              <a:t>）</a:t>
            </a:r>
            <a:endParaRPr lang="en-US" altLang="zh-CN" dirty="0" smtClean="0"/>
          </a:p>
          <a:p>
            <a:pPr marL="457200" indent="-457200">
              <a:buFont typeface="Wingdings" panose="05000000000000000000" pitchFamily="2" charset="2"/>
              <a:buChar char="Ø"/>
            </a:pPr>
            <a:r>
              <a:rPr lang="zh-CN" altLang="en-US" dirty="0" smtClean="0"/>
              <a:t>成员</a:t>
            </a:r>
            <a:r>
              <a:rPr lang="zh-CN" altLang="en-US" dirty="0"/>
              <a:t>与失败</a:t>
            </a:r>
            <a:r>
              <a:rPr lang="zh-CN" altLang="en-US" dirty="0" smtClean="0"/>
              <a:t>检测</a:t>
            </a:r>
            <a:endParaRPr lang="en-US" altLang="zh-CN" dirty="0" smtClean="0"/>
          </a:p>
          <a:p>
            <a:pPr marL="457200" indent="-457200">
              <a:buFont typeface="Wingdings" panose="05000000000000000000" pitchFamily="2" charset="2"/>
              <a:buChar char="Ø"/>
            </a:pPr>
            <a:r>
              <a:rPr lang="zh-CN" altLang="en-US" dirty="0" smtClean="0"/>
              <a:t>本地</a:t>
            </a:r>
            <a:r>
              <a:rPr lang="zh-CN" altLang="en-US" dirty="0"/>
              <a:t>持久引擎（</a:t>
            </a:r>
            <a:r>
              <a:rPr lang="en-US" altLang="zh-CN" dirty="0"/>
              <a:t>local persistence engine</a:t>
            </a:r>
            <a:r>
              <a:rPr lang="zh-CN" altLang="en-US" dirty="0" smtClean="0"/>
              <a:t>）</a:t>
            </a:r>
            <a:r>
              <a:rPr lang="zh-CN" altLang="en-US" dirty="0"/>
              <a:t>：</a:t>
            </a:r>
            <a:r>
              <a:rPr lang="zh-CN" altLang="en-US" dirty="0" smtClean="0"/>
              <a:t>本地</a:t>
            </a:r>
            <a:r>
              <a:rPr lang="zh-CN" altLang="en-US" dirty="0"/>
              <a:t>持久化引擎组件是一个可插拔的持久化组件</a:t>
            </a:r>
            <a:r>
              <a:rPr lang="zh-CN" altLang="en-US" dirty="0" smtClean="0"/>
              <a:t>，支持</a:t>
            </a:r>
            <a:r>
              <a:rPr lang="zh-CN" altLang="en-US" dirty="0"/>
              <a:t>不同的存储引擎</a:t>
            </a:r>
            <a:r>
              <a:rPr lang="zh-CN" altLang="en-US" dirty="0" smtClean="0"/>
              <a:t>，应用程序</a:t>
            </a:r>
            <a:r>
              <a:rPr lang="zh-CN" altLang="en-US" dirty="0"/>
              <a:t>可以根据需要选择最合适的存储引擎</a:t>
            </a:r>
            <a:r>
              <a:rPr lang="zh-CN" altLang="en-US" dirty="0" smtClean="0"/>
              <a:t>，例如</a:t>
            </a:r>
            <a:r>
              <a:rPr lang="en-US" altLang="zh-CN" dirty="0" smtClean="0"/>
              <a:t>MySQL</a:t>
            </a:r>
            <a:r>
              <a:rPr lang="zh-CN" altLang="en-US" dirty="0" smtClean="0"/>
              <a:t>。</a:t>
            </a:r>
            <a:endParaRPr lang="zh-CN" altLang="en-US" dirty="0"/>
          </a:p>
          <a:p>
            <a:r>
              <a:rPr lang="zh-CN" altLang="en-US" dirty="0" smtClean="0"/>
              <a:t>（</a:t>
            </a:r>
            <a:r>
              <a:rPr lang="en-US" altLang="zh-CN" dirty="0" smtClean="0"/>
              <a:t>3</a:t>
            </a:r>
            <a:r>
              <a:rPr lang="zh-CN" altLang="en-US" dirty="0" smtClean="0"/>
              <a:t>）</a:t>
            </a:r>
            <a:r>
              <a:rPr lang="zh-CN" altLang="en-US" b="1" dirty="0" smtClean="0"/>
              <a:t>实例</a:t>
            </a:r>
            <a:r>
              <a:rPr lang="en-US" altLang="zh-CN" b="1" dirty="0" smtClean="0"/>
              <a:t>instance</a:t>
            </a:r>
            <a:r>
              <a:rPr lang="zh-CN" altLang="en-US" dirty="0" smtClean="0"/>
              <a:t>，每个</a:t>
            </a:r>
            <a:r>
              <a:rPr lang="zh-CN" altLang="en-US" dirty="0"/>
              <a:t>实例由一组节点组成</a:t>
            </a:r>
            <a:r>
              <a:rPr lang="zh-CN" altLang="en-US" dirty="0" smtClean="0"/>
              <a:t>，从应用的角度看是</a:t>
            </a:r>
            <a:r>
              <a:rPr lang="zh-CN" altLang="en-US" dirty="0"/>
              <a:t>一个服务，提供</a:t>
            </a:r>
            <a:r>
              <a:rPr lang="en-US" altLang="zh-CN" dirty="0" smtClean="0"/>
              <a:t>I/O</a:t>
            </a:r>
            <a:r>
              <a:rPr lang="zh-CN" altLang="en-US" dirty="0"/>
              <a:t>功能</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spTree>
    <p:extLst>
      <p:ext uri="{BB962C8B-B14F-4D97-AF65-F5344CB8AC3E}">
        <p14:creationId xmlns:p14="http://schemas.microsoft.com/office/powerpoint/2010/main" val="3820246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3.2.2.4 </a:t>
            </a:r>
            <a:r>
              <a:rPr lang="zh-CN" altLang="en-US" sz="2400" b="1" dirty="0" smtClean="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zh-CN" altLang="en-US" sz="2400" b="1" dirty="0" smtClean="0">
                <a:latin typeface="+mn-ea"/>
                <a:cs typeface="+mn-ea"/>
                <a:sym typeface="+mn-ea"/>
              </a:rPr>
              <a:t>数据结构：</a:t>
            </a:r>
            <a:r>
              <a:rPr lang="zh-CN" altLang="zh-CN" sz="2400" dirty="0" smtClean="0">
                <a:latin typeface="+mn-ea"/>
                <a:cs typeface="+mn-ea"/>
                <a:sym typeface="+mn-ea"/>
              </a:rPr>
              <a:t>Dynamo</a:t>
            </a:r>
            <a:r>
              <a:rPr lang="zh-CN" altLang="zh-CN" sz="2400" dirty="0">
                <a:latin typeface="+mn-ea"/>
                <a:cs typeface="+mn-ea"/>
                <a:sym typeface="+mn-ea"/>
              </a:rPr>
              <a:t>系统里，主要包括</a:t>
            </a:r>
            <a:r>
              <a:rPr lang="zh-CN" altLang="zh-CN" sz="2400" dirty="0">
                <a:solidFill>
                  <a:srgbClr val="FF0000"/>
                </a:solidFill>
                <a:latin typeface="+mn-ea"/>
                <a:cs typeface="+mn-ea"/>
                <a:sym typeface="+mn-ea"/>
              </a:rPr>
              <a:t>表（Table）、数据项（Item）、属性（Attribute）</a:t>
            </a:r>
            <a:r>
              <a:rPr lang="zh-CN" altLang="zh-CN" sz="2400" dirty="0">
                <a:latin typeface="+mn-ea"/>
                <a:cs typeface="+mn-ea"/>
                <a:sym typeface="+mn-ea"/>
              </a:rPr>
              <a:t>等组件</a:t>
            </a:r>
            <a:r>
              <a:rPr lang="zh-CN" altLang="zh-CN" sz="2400" dirty="0" smtClean="0">
                <a:latin typeface="+mn-ea"/>
                <a:cs typeface="+mn-ea"/>
                <a:sym typeface="+mn-ea"/>
              </a:rPr>
              <a:t>。</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zh-CN" sz="2400" dirty="0" smtClean="0">
                <a:latin typeface="+mn-ea"/>
                <a:cs typeface="+mn-ea"/>
                <a:sym typeface="+mn-ea"/>
              </a:rPr>
              <a:t>类似于</a:t>
            </a:r>
            <a:r>
              <a:rPr lang="zh-CN" altLang="zh-CN" sz="2400" dirty="0">
                <a:latin typeface="+mn-ea"/>
                <a:cs typeface="+mn-ea"/>
                <a:sym typeface="+mn-ea"/>
              </a:rPr>
              <a:t>关系数据库，表是所有数据的集合</a:t>
            </a:r>
            <a:r>
              <a:rPr lang="zh-CN" altLang="zh-CN" sz="2400" dirty="0" smtClean="0">
                <a:latin typeface="+mn-ea"/>
                <a:cs typeface="+mn-ea"/>
                <a:sym typeface="+mn-ea"/>
              </a:rPr>
              <a:t>。</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zh-CN" sz="2400" dirty="0" smtClean="0">
                <a:latin typeface="+mn-ea"/>
                <a:cs typeface="+mn-ea"/>
                <a:sym typeface="+mn-ea"/>
              </a:rPr>
              <a:t>每个</a:t>
            </a:r>
            <a:r>
              <a:rPr lang="zh-CN" altLang="zh-CN" sz="2400" dirty="0">
                <a:latin typeface="+mn-ea"/>
                <a:cs typeface="+mn-ea"/>
                <a:sym typeface="+mn-ea"/>
              </a:rPr>
              <a:t>表包含多个项目</a:t>
            </a:r>
            <a:r>
              <a:rPr lang="zh-CN" altLang="zh-CN" sz="2400" dirty="0" smtClean="0">
                <a:latin typeface="+mn-ea"/>
                <a:cs typeface="+mn-ea"/>
                <a:sym typeface="+mn-ea"/>
              </a:rPr>
              <a:t>。</a:t>
            </a:r>
            <a:endParaRPr lang="en-US" altLang="zh-CN" sz="2400" dirty="0" smtClean="0">
              <a:latin typeface="+mn-ea"/>
              <a:cs typeface="+mn-ea"/>
              <a:sym typeface="+mn-ea"/>
            </a:endParaRPr>
          </a:p>
          <a:p>
            <a:r>
              <a:rPr lang="en-US" altLang="zh-CN" sz="2400" dirty="0">
                <a:latin typeface="+mn-ea"/>
                <a:cs typeface="+mn-ea"/>
                <a:sym typeface="+mn-ea"/>
              </a:rPr>
              <a:t> </a:t>
            </a:r>
            <a:r>
              <a:rPr lang="en-US" altLang="zh-CN" sz="2400" dirty="0" smtClean="0">
                <a:latin typeface="+mn-ea"/>
                <a:cs typeface="+mn-ea"/>
                <a:sym typeface="+mn-ea"/>
              </a:rPr>
              <a:t>     </a:t>
            </a:r>
            <a:r>
              <a:rPr lang="zh-CN" altLang="zh-CN" sz="2400" dirty="0" smtClean="0">
                <a:latin typeface="+mn-ea"/>
                <a:cs typeface="+mn-ea"/>
                <a:sym typeface="+mn-ea"/>
              </a:rPr>
              <a:t>每个</a:t>
            </a:r>
            <a:r>
              <a:rPr lang="zh-CN" altLang="zh-CN" sz="2400" dirty="0">
                <a:latin typeface="+mn-ea"/>
                <a:cs typeface="+mn-ea"/>
                <a:sym typeface="+mn-ea"/>
              </a:rPr>
              <a:t>项目包含一组属性，具有不同于所有其他项目的唯一标识，类似于关系数据库中的一行。属性是基础的数据元素</a:t>
            </a:r>
            <a:r>
              <a:rPr lang="zh-CN" altLang="zh-CN" sz="2400" dirty="0" smtClean="0">
                <a:latin typeface="+mn-ea"/>
                <a:cs typeface="+mn-ea"/>
                <a:sym typeface="+mn-ea"/>
              </a:rPr>
              <a:t>，</a:t>
            </a:r>
            <a:r>
              <a:rPr lang="zh-CN" altLang="en-US" sz="2400" dirty="0" smtClean="0">
                <a:latin typeface="+mn-ea"/>
                <a:cs typeface="+mn-ea"/>
                <a:sym typeface="+mn-ea"/>
              </a:rPr>
              <a:t>可以不再</a:t>
            </a:r>
            <a:r>
              <a:rPr lang="zh-CN" altLang="zh-CN" sz="2400" dirty="0" smtClean="0">
                <a:latin typeface="+mn-ea"/>
                <a:cs typeface="+mn-ea"/>
                <a:sym typeface="+mn-ea"/>
              </a:rPr>
              <a:t>进一步</a:t>
            </a:r>
            <a:r>
              <a:rPr lang="zh-CN" altLang="zh-CN" sz="2400" dirty="0">
                <a:latin typeface="+mn-ea"/>
                <a:cs typeface="+mn-ea"/>
                <a:sym typeface="+mn-ea"/>
              </a:rPr>
              <a:t>分解，类似于关系数据库中的列</a:t>
            </a:r>
            <a:r>
              <a:rPr lang="zh-CN" altLang="zh-CN" sz="2400" dirty="0" smtClean="0">
                <a:latin typeface="+mn-ea"/>
                <a:cs typeface="+mn-ea"/>
                <a:sym typeface="+mn-ea"/>
              </a:rPr>
              <a:t>。</a:t>
            </a:r>
            <a:r>
              <a:rPr lang="zh-CN" altLang="zh-CN" sz="2400" dirty="0">
                <a:solidFill>
                  <a:srgbClr val="FF0000"/>
                </a:solidFill>
                <a:cs typeface="+mn-ea"/>
              </a:rPr>
              <a:t>除主键外，表的属性及其数据类型不需要预先定义，每个数据项都能拥有自己独特的属性</a:t>
            </a:r>
            <a:r>
              <a:rPr lang="zh-CN" altLang="zh-CN" sz="2400" dirty="0" smtClean="0">
                <a:solidFill>
                  <a:srgbClr val="FF0000"/>
                </a:solidFill>
                <a:cs typeface="+mn-ea"/>
              </a:rPr>
              <a:t>。</a:t>
            </a:r>
            <a:endParaRPr lang="en-US" altLang="zh-CN" sz="2400" dirty="0" smtClean="0">
              <a:solidFill>
                <a:srgbClr val="FF0000"/>
              </a:solidFill>
              <a:latin typeface="+mn-ea"/>
              <a:cs typeface="+mn-ea"/>
              <a:sym typeface="+mn-ea"/>
            </a:endParaRPr>
          </a:p>
          <a:p>
            <a:r>
              <a:rPr lang="en-US" altLang="zh-CN" sz="2400" dirty="0" smtClean="0">
                <a:solidFill>
                  <a:srgbClr val="00B0F0"/>
                </a:solidFill>
                <a:latin typeface="+mn-ea"/>
                <a:cs typeface="+mn-ea"/>
              </a:rPr>
              <a:t>       </a:t>
            </a:r>
            <a:r>
              <a:rPr lang="zh-CN" altLang="zh-CN" sz="2400" dirty="0" smtClean="0">
                <a:solidFill>
                  <a:srgbClr val="00B0F0"/>
                </a:solidFill>
                <a:latin typeface="+mn-ea"/>
                <a:cs typeface="+mn-ea"/>
              </a:rPr>
              <a:t>大多数</a:t>
            </a:r>
            <a:r>
              <a:rPr lang="zh-CN" altLang="zh-CN" sz="2400" dirty="0">
                <a:solidFill>
                  <a:srgbClr val="00B0F0"/>
                </a:solidFill>
                <a:latin typeface="+mn-ea"/>
                <a:cs typeface="+mn-ea"/>
              </a:rPr>
              <a:t>属性是标量类型的，只能具有一个值，如字符串、数字等。也有一些属性是复杂类型的，具有嵌套属性如</a:t>
            </a:r>
            <a:r>
              <a:rPr lang="en-US" altLang="zh-CN" sz="2400" dirty="0">
                <a:solidFill>
                  <a:srgbClr val="00B0F0"/>
                </a:solidFill>
                <a:latin typeface="+mn-ea"/>
                <a:cs typeface="+mn-ea"/>
              </a:rPr>
              <a:t>Address</a:t>
            </a:r>
            <a:r>
              <a:rPr lang="zh-CN" altLang="zh-CN" sz="2400" dirty="0">
                <a:solidFill>
                  <a:srgbClr val="00B0F0"/>
                </a:solidFill>
                <a:latin typeface="+mn-ea"/>
                <a:cs typeface="+mn-ea"/>
              </a:rPr>
              <a:t>。</a:t>
            </a:r>
            <a:r>
              <a:rPr lang="en-US" altLang="zh-CN" sz="2400" dirty="0">
                <a:solidFill>
                  <a:srgbClr val="00B0F0"/>
                </a:solidFill>
                <a:latin typeface="+mn-ea"/>
                <a:cs typeface="+mn-ea"/>
              </a:rPr>
              <a:t>Dynamo</a:t>
            </a:r>
            <a:r>
              <a:rPr lang="zh-CN" altLang="zh-CN" sz="2400" dirty="0">
                <a:solidFill>
                  <a:srgbClr val="00B0F0"/>
                </a:solidFill>
                <a:latin typeface="+mn-ea"/>
                <a:cs typeface="+mn-ea"/>
              </a:rPr>
              <a:t>系统支持最高</a:t>
            </a:r>
            <a:r>
              <a:rPr lang="en-US" altLang="zh-CN" sz="2400" dirty="0">
                <a:solidFill>
                  <a:srgbClr val="00B0F0"/>
                </a:solidFill>
                <a:latin typeface="+mn-ea"/>
                <a:cs typeface="+mn-ea"/>
              </a:rPr>
              <a:t> 32</a:t>
            </a:r>
            <a:r>
              <a:rPr lang="zh-CN" altLang="zh-CN" sz="2400" dirty="0">
                <a:solidFill>
                  <a:srgbClr val="00B0F0"/>
                </a:solidFill>
                <a:latin typeface="+mn-ea"/>
                <a:cs typeface="+mn-ea"/>
              </a:rPr>
              <a:t>级深度的嵌套属性。 </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Tree>
    <p:extLst>
      <p:ext uri="{BB962C8B-B14F-4D97-AF65-F5344CB8AC3E}">
        <p14:creationId xmlns:p14="http://schemas.microsoft.com/office/powerpoint/2010/main" val="902002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9474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graphicFrame>
        <p:nvGraphicFramePr>
          <p:cNvPr id="5" name="内容占位符 5"/>
          <p:cNvGraphicFramePr>
            <a:graphicFrameLocks noGrp="1"/>
          </p:cNvGraphicFramePr>
          <p:nvPr>
            <p:ph idx="1"/>
            <p:extLst>
              <p:ext uri="{D42A27DB-BD31-4B8C-83A1-F6EECF244321}">
                <p14:modId xmlns:p14="http://schemas.microsoft.com/office/powerpoint/2010/main" val="1762523408"/>
              </p:ext>
            </p:extLst>
          </p:nvPr>
        </p:nvGraphicFramePr>
        <p:xfrm>
          <a:off x="2001992" y="1187446"/>
          <a:ext cx="7100455" cy="4846320"/>
        </p:xfrm>
        <a:graphic>
          <a:graphicData uri="http://schemas.openxmlformats.org/drawingml/2006/table">
            <a:tbl>
              <a:tblPr firstRow="1" bandRow="1">
                <a:tableStyleId>{F5AB1C69-6EDB-4FF4-983F-18BD219EF322}</a:tableStyleId>
              </a:tblPr>
              <a:tblGrid>
                <a:gridCol w="7100455">
                  <a:extLst>
                    <a:ext uri="{9D8B030D-6E8A-4147-A177-3AD203B41FA5}">
                      <a16:colId xmlns:a16="http://schemas.microsoft.com/office/drawing/2014/main" val="20000"/>
                    </a:ext>
                  </a:extLst>
                </a:gridCol>
              </a:tblGrid>
              <a:tr h="370840">
                <a:tc>
                  <a:txBody>
                    <a:bodyPr/>
                    <a:lstStyle/>
                    <a:p>
                      <a:r>
                        <a:rPr lang="en-US" altLang="zh-CN" baseline="0" dirty="0" smtClean="0">
                          <a:solidFill>
                            <a:schemeClr val="tx1"/>
                          </a:solidFill>
                        </a:rPr>
                        <a:t>{</a:t>
                      </a:r>
                    </a:p>
                    <a:p>
                      <a:r>
                        <a:rPr lang="en-US" altLang="zh-CN" baseline="0" dirty="0" smtClean="0">
                          <a:solidFill>
                            <a:srgbClr val="FF0000"/>
                          </a:solidFill>
                        </a:rPr>
                        <a:t>     StudentID:20180010</a:t>
                      </a:r>
                    </a:p>
                    <a:p>
                      <a:r>
                        <a:rPr lang="en-US" altLang="zh-CN" baseline="0" dirty="0" smtClean="0">
                          <a:solidFill>
                            <a:schemeClr val="tx1"/>
                          </a:solidFill>
                        </a:rPr>
                        <a:t>     </a:t>
                      </a:r>
                      <a:r>
                        <a:rPr lang="en-US" altLang="zh-CN" baseline="0" dirty="0" err="1" smtClean="0">
                          <a:solidFill>
                            <a:schemeClr val="tx1"/>
                          </a:solidFill>
                        </a:rPr>
                        <a:t>LastName</a:t>
                      </a:r>
                      <a:r>
                        <a:rPr lang="en-US" altLang="zh-CN" baseline="0" dirty="0" smtClean="0">
                          <a:solidFill>
                            <a:schemeClr val="tx1"/>
                          </a:solidFill>
                        </a:rPr>
                        <a:t>: Li</a:t>
                      </a:r>
                    </a:p>
                    <a:p>
                      <a:r>
                        <a:rPr lang="en-US" altLang="zh-CN" baseline="0" dirty="0" smtClean="0">
                          <a:solidFill>
                            <a:schemeClr val="tx1"/>
                          </a:solidFill>
                        </a:rPr>
                        <a:t>     </a:t>
                      </a:r>
                      <a:r>
                        <a:rPr lang="en-US" altLang="zh-CN" baseline="0" dirty="0" err="1" smtClean="0">
                          <a:solidFill>
                            <a:schemeClr val="tx1"/>
                          </a:solidFill>
                        </a:rPr>
                        <a:t>FirstName:Ming</a:t>
                      </a:r>
                      <a:endParaRPr lang="en-US" altLang="zh-CN" baseline="0" dirty="0" smtClean="0">
                        <a:solidFill>
                          <a:schemeClr val="tx1"/>
                        </a:solidFill>
                      </a:endParaRPr>
                    </a:p>
                    <a:p>
                      <a:r>
                        <a:rPr lang="en-US" altLang="zh-CN" baseline="0" dirty="0" smtClean="0">
                          <a:solidFill>
                            <a:schemeClr val="tx1"/>
                          </a:solidFill>
                        </a:rPr>
                        <a:t>     Department: Computer Science</a:t>
                      </a:r>
                    </a:p>
                    <a:p>
                      <a:r>
                        <a:rPr lang="en-US" altLang="zh-CN" baseline="0" dirty="0" smtClean="0">
                          <a:solidFill>
                            <a:schemeClr val="tx1"/>
                          </a:solidFill>
                        </a:rPr>
                        <a:t>}</a:t>
                      </a:r>
                      <a:endParaRPr lang="zh-CN" altLang="en-US" baseline="0" dirty="0">
                        <a:solidFill>
                          <a:schemeClr val="tx1"/>
                        </a:solidFill>
                      </a:endParaRPr>
                    </a:p>
                  </a:txBody>
                  <a:tcPr/>
                </a:tc>
                <a:extLst>
                  <a:ext uri="{0D108BD9-81ED-4DB2-BD59-A6C34878D82A}">
                    <a16:rowId xmlns:a16="http://schemas.microsoft.com/office/drawing/2014/main" val="10000"/>
                  </a:ext>
                </a:extLst>
              </a:tr>
              <a:tr h="370840">
                <a:tc>
                  <a:txBody>
                    <a:bodyPr/>
                    <a:lstStyle/>
                    <a:p>
                      <a:r>
                        <a:rPr lang="en-US" altLang="zh-CN" baseline="0" dirty="0" smtClean="0">
                          <a:solidFill>
                            <a:schemeClr val="tx1"/>
                          </a:solidFill>
                        </a:rPr>
                        <a:t>{</a:t>
                      </a:r>
                    </a:p>
                    <a:p>
                      <a:r>
                        <a:rPr lang="en-US" altLang="zh-CN" baseline="0" dirty="0" smtClean="0">
                          <a:solidFill>
                            <a:schemeClr val="tx1"/>
                          </a:solidFill>
                        </a:rPr>
                        <a:t>     StudentID:20180011</a:t>
                      </a:r>
                    </a:p>
                    <a:p>
                      <a:r>
                        <a:rPr lang="en-US" altLang="zh-CN" baseline="0" dirty="0" smtClean="0">
                          <a:solidFill>
                            <a:schemeClr val="tx1"/>
                          </a:solidFill>
                        </a:rPr>
                        <a:t>     </a:t>
                      </a:r>
                      <a:r>
                        <a:rPr lang="en-US" altLang="zh-CN" baseline="0" dirty="0" err="1" smtClean="0">
                          <a:solidFill>
                            <a:srgbClr val="00B0F0"/>
                          </a:solidFill>
                        </a:rPr>
                        <a:t>LastName</a:t>
                      </a:r>
                      <a:r>
                        <a:rPr lang="en-US" altLang="zh-CN" baseline="0" dirty="0" smtClean="0">
                          <a:solidFill>
                            <a:srgbClr val="00B0F0"/>
                          </a:solidFill>
                        </a:rPr>
                        <a:t>: Wang</a:t>
                      </a:r>
                    </a:p>
                    <a:p>
                      <a:r>
                        <a:rPr lang="en-US" altLang="zh-CN" baseline="0" dirty="0" smtClean="0">
                          <a:solidFill>
                            <a:srgbClr val="00B0F0"/>
                          </a:solidFill>
                        </a:rPr>
                        <a:t>     </a:t>
                      </a:r>
                      <a:r>
                        <a:rPr lang="en-US" altLang="zh-CN" baseline="0" dirty="0" err="1" smtClean="0">
                          <a:solidFill>
                            <a:srgbClr val="00B0F0"/>
                          </a:solidFill>
                        </a:rPr>
                        <a:t>FirstName:Yan</a:t>
                      </a:r>
                      <a:endParaRPr lang="en-US" altLang="zh-CN" baseline="0" dirty="0" smtClean="0">
                        <a:solidFill>
                          <a:srgbClr val="00B0F0"/>
                        </a:solidFill>
                      </a:endParaRPr>
                    </a:p>
                    <a:p>
                      <a:r>
                        <a:rPr lang="en-US" altLang="zh-CN" baseline="0" dirty="0" smtClean="0">
                          <a:solidFill>
                            <a:srgbClr val="00B0F0"/>
                          </a:solidFill>
                        </a:rPr>
                        <a:t>     Address:{</a:t>
                      </a:r>
                    </a:p>
                    <a:p>
                      <a:r>
                        <a:rPr lang="en-US" altLang="zh-CN" baseline="0" dirty="0" smtClean="0">
                          <a:solidFill>
                            <a:srgbClr val="00B0F0"/>
                          </a:solidFill>
                        </a:rPr>
                        <a:t>                    Street :No.59, </a:t>
                      </a:r>
                      <a:r>
                        <a:rPr lang="en-US" altLang="zh-CN" baseline="0" dirty="0" err="1" smtClean="0">
                          <a:solidFill>
                            <a:srgbClr val="00B0F0"/>
                          </a:solidFill>
                        </a:rPr>
                        <a:t>Zhongguancun</a:t>
                      </a:r>
                      <a:r>
                        <a:rPr lang="en-US" altLang="zh-CN" baseline="0" dirty="0" smtClean="0">
                          <a:solidFill>
                            <a:srgbClr val="00B0F0"/>
                          </a:solidFill>
                        </a:rPr>
                        <a:t> Street</a:t>
                      </a:r>
                    </a:p>
                    <a:p>
                      <a:r>
                        <a:rPr lang="en-US" altLang="zh-CN" baseline="0" dirty="0" smtClean="0">
                          <a:solidFill>
                            <a:srgbClr val="00B0F0"/>
                          </a:solidFill>
                        </a:rPr>
                        <a:t>                    </a:t>
                      </a:r>
                      <a:r>
                        <a:rPr lang="en-US" altLang="zh-CN" baseline="0" dirty="0" err="1" smtClean="0">
                          <a:solidFill>
                            <a:srgbClr val="00B0F0"/>
                          </a:solidFill>
                        </a:rPr>
                        <a:t>District:Haidian</a:t>
                      </a:r>
                      <a:endParaRPr lang="en-US" altLang="zh-CN" baseline="0" dirty="0" smtClean="0">
                        <a:solidFill>
                          <a:srgbClr val="00B0F0"/>
                        </a:solidFill>
                      </a:endParaRPr>
                    </a:p>
                    <a:p>
                      <a:r>
                        <a:rPr lang="en-US" altLang="zh-CN" baseline="0" dirty="0" smtClean="0">
                          <a:solidFill>
                            <a:srgbClr val="00B0F0"/>
                          </a:solidFill>
                        </a:rPr>
                        <a:t>                    City: Beijing</a:t>
                      </a:r>
                    </a:p>
                    <a:p>
                      <a:r>
                        <a:rPr lang="en-US" altLang="zh-CN" baseline="0" dirty="0" smtClean="0">
                          <a:solidFill>
                            <a:srgbClr val="00B0F0"/>
                          </a:solidFill>
                        </a:rPr>
                        <a:t>                    PostCode:100872</a:t>
                      </a:r>
                    </a:p>
                    <a:p>
                      <a:r>
                        <a:rPr lang="en-US" altLang="zh-CN" baseline="0" dirty="0" smtClean="0">
                          <a:solidFill>
                            <a:srgbClr val="00B0F0"/>
                          </a:solidFill>
                        </a:rPr>
                        <a:t>                    }</a:t>
                      </a:r>
                    </a:p>
                    <a:p>
                      <a:r>
                        <a:rPr lang="en-US" altLang="zh-CN" baseline="0" dirty="0" smtClean="0">
                          <a:solidFill>
                            <a:srgbClr val="00B0F0"/>
                          </a:solidFill>
                        </a:rPr>
                        <a:t>}</a:t>
                      </a:r>
                      <a:endParaRPr lang="zh-CN" altLang="en-US" baseline="0" dirty="0">
                        <a:solidFill>
                          <a:srgbClr val="00B0F0"/>
                        </a:solidFill>
                      </a:endParaRPr>
                    </a:p>
                  </a:txBody>
                  <a:tcPr/>
                </a:tc>
                <a:extLst>
                  <a:ext uri="{0D108BD9-81ED-4DB2-BD59-A6C34878D82A}">
                    <a16:rowId xmlns:a16="http://schemas.microsoft.com/office/drawing/2014/main" val="10001"/>
                  </a:ext>
                </a:extLst>
              </a:tr>
            </a:tbl>
          </a:graphicData>
        </a:graphic>
      </p:graphicFrame>
      <p:sp>
        <p:nvSpPr>
          <p:cNvPr id="6" name="Oval 5"/>
          <p:cNvSpPr>
            <a:spLocks noChangeArrowheads="1"/>
          </p:cNvSpPr>
          <p:nvPr/>
        </p:nvSpPr>
        <p:spPr bwMode="auto">
          <a:xfrm>
            <a:off x="10148456" y="2664546"/>
            <a:ext cx="1967347" cy="792438"/>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smtClean="0">
                <a:solidFill>
                  <a:schemeClr val="bg2"/>
                </a:solidFill>
                <a:latin typeface="Times New Roman" pitchFamily="18" charset="0"/>
                <a:ea typeface="华文新魏" pitchFamily="2" charset="-122"/>
              </a:rPr>
              <a:t>表（</a:t>
            </a:r>
            <a:r>
              <a:rPr lang="en-US" altLang="zh-CN" sz="2400" b="1" smtClean="0">
                <a:solidFill>
                  <a:schemeClr val="bg2"/>
                </a:solidFill>
                <a:latin typeface="Times New Roman" pitchFamily="18" charset="0"/>
                <a:ea typeface="华文新魏" pitchFamily="2" charset="-122"/>
              </a:rPr>
              <a:t>table</a:t>
            </a:r>
            <a:r>
              <a:rPr lang="zh-CN" altLang="en-US" sz="2400" b="1" smtClean="0">
                <a:solidFill>
                  <a:schemeClr val="bg2"/>
                </a:solidFill>
                <a:latin typeface="Times New Roman" pitchFamily="18" charset="0"/>
                <a:ea typeface="华文新魏" pitchFamily="2" charset="-122"/>
              </a:rPr>
              <a:t>）</a:t>
            </a:r>
            <a:endParaRPr lang="zh-CN" altLang="en-US" sz="2400" b="1">
              <a:solidFill>
                <a:schemeClr val="bg2"/>
              </a:solidFill>
              <a:latin typeface="Times New Roman" pitchFamily="18" charset="0"/>
              <a:ea typeface="华文新魏" pitchFamily="2" charset="-122"/>
            </a:endParaRPr>
          </a:p>
        </p:txBody>
      </p:sp>
      <p:sp>
        <p:nvSpPr>
          <p:cNvPr id="9" name="Oval 5"/>
          <p:cNvSpPr>
            <a:spLocks noChangeArrowheads="1"/>
          </p:cNvSpPr>
          <p:nvPr/>
        </p:nvSpPr>
        <p:spPr bwMode="auto">
          <a:xfrm>
            <a:off x="10030700" y="1362219"/>
            <a:ext cx="2126672" cy="69552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smtClean="0">
                <a:solidFill>
                  <a:schemeClr val="bg2"/>
                </a:solidFill>
                <a:latin typeface="Times New Roman" pitchFamily="18" charset="0"/>
                <a:ea typeface="华文新魏" pitchFamily="2" charset="-122"/>
              </a:rPr>
              <a:t>数据项</a:t>
            </a:r>
            <a:r>
              <a:rPr lang="en-US" altLang="zh-CN" sz="2400" b="1" smtClean="0">
                <a:solidFill>
                  <a:schemeClr val="bg2"/>
                </a:solidFill>
                <a:latin typeface="Times New Roman" pitchFamily="18" charset="0"/>
                <a:ea typeface="华文新魏" pitchFamily="2" charset="-122"/>
              </a:rPr>
              <a:t>(item)</a:t>
            </a:r>
            <a:endParaRPr lang="zh-CN" altLang="en-US" sz="2400" b="1">
              <a:solidFill>
                <a:schemeClr val="bg2"/>
              </a:solidFill>
              <a:latin typeface="Times New Roman" pitchFamily="18" charset="0"/>
              <a:ea typeface="华文新魏" pitchFamily="2" charset="-122"/>
            </a:endParaRPr>
          </a:p>
        </p:txBody>
      </p:sp>
      <p:sp>
        <p:nvSpPr>
          <p:cNvPr id="10" name="Oval 5"/>
          <p:cNvSpPr>
            <a:spLocks noChangeArrowheads="1"/>
          </p:cNvSpPr>
          <p:nvPr/>
        </p:nvSpPr>
        <p:spPr bwMode="auto">
          <a:xfrm>
            <a:off x="9822874" y="3770173"/>
            <a:ext cx="2618509" cy="587231"/>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smtClean="0">
                <a:solidFill>
                  <a:schemeClr val="bg2"/>
                </a:solidFill>
                <a:latin typeface="Times New Roman" pitchFamily="18" charset="0"/>
                <a:ea typeface="华文新魏" pitchFamily="2" charset="-122"/>
              </a:rPr>
              <a:t>属性</a:t>
            </a:r>
            <a:r>
              <a:rPr lang="en-US" altLang="zh-CN" sz="2400" b="1" dirty="0" smtClean="0">
                <a:solidFill>
                  <a:schemeClr val="bg2"/>
                </a:solidFill>
                <a:latin typeface="Times New Roman" pitchFamily="18" charset="0"/>
                <a:ea typeface="华文新魏" pitchFamily="2" charset="-122"/>
              </a:rPr>
              <a:t>(</a:t>
            </a:r>
            <a:r>
              <a:rPr lang="en-US" altLang="zh-CN" sz="2400" b="1" dirty="0" err="1" smtClean="0">
                <a:solidFill>
                  <a:schemeClr val="bg2"/>
                </a:solidFill>
                <a:latin typeface="Times New Roman" pitchFamily="18" charset="0"/>
                <a:ea typeface="华文新魏" pitchFamily="2" charset="-122"/>
              </a:rPr>
              <a:t>iattribute</a:t>
            </a:r>
            <a:r>
              <a:rPr lang="en-US" altLang="zh-CN" sz="2400" b="1" dirty="0" smtClean="0">
                <a:solidFill>
                  <a:schemeClr val="bg2"/>
                </a:solidFill>
                <a:latin typeface="Times New Roman" pitchFamily="18" charset="0"/>
                <a:ea typeface="华文新魏" pitchFamily="2" charset="-122"/>
              </a:rPr>
              <a:t>)</a:t>
            </a:r>
            <a:endParaRPr lang="zh-CN" altLang="en-US" sz="2400" b="1" dirty="0">
              <a:solidFill>
                <a:schemeClr val="bg2"/>
              </a:solidFill>
              <a:latin typeface="Times New Roman" pitchFamily="18" charset="0"/>
              <a:ea typeface="华文新魏" pitchFamily="2" charset="-122"/>
            </a:endParaRPr>
          </a:p>
        </p:txBody>
      </p:sp>
      <p:sp>
        <p:nvSpPr>
          <p:cNvPr id="11" name="Line 8"/>
          <p:cNvSpPr>
            <a:spLocks noChangeShapeType="1"/>
          </p:cNvSpPr>
          <p:nvPr/>
        </p:nvSpPr>
        <p:spPr bwMode="auto">
          <a:xfrm flipH="1" flipV="1">
            <a:off x="3976253" y="3966875"/>
            <a:ext cx="5846620" cy="148947"/>
          </a:xfrm>
          <a:prstGeom prst="line">
            <a:avLst/>
          </a:prstGeom>
          <a:noFill/>
          <a:ln w="28575" cap="sq">
            <a:solidFill>
              <a:srgbClr val="0070C0"/>
            </a:solidFill>
            <a:round/>
            <a:headEnd/>
            <a:tailEnd/>
          </a:ln>
        </p:spPr>
        <p:txBody>
          <a:bodyPr wrap="none" anchor="ctr"/>
          <a:lstStyle/>
          <a:p>
            <a:endParaRPr lang="zh-CN" altLang="en-US"/>
          </a:p>
        </p:txBody>
      </p:sp>
      <p:sp>
        <p:nvSpPr>
          <p:cNvPr id="12" name="Line 8"/>
          <p:cNvSpPr>
            <a:spLocks noChangeShapeType="1"/>
          </p:cNvSpPr>
          <p:nvPr/>
        </p:nvSpPr>
        <p:spPr bwMode="auto">
          <a:xfrm flipV="1">
            <a:off x="768927" y="1662542"/>
            <a:ext cx="1517085" cy="1267693"/>
          </a:xfrm>
          <a:prstGeom prst="line">
            <a:avLst/>
          </a:prstGeom>
          <a:noFill/>
          <a:ln w="28575" cap="sq">
            <a:solidFill>
              <a:srgbClr val="0070C0"/>
            </a:solidFill>
            <a:round/>
            <a:headEnd/>
            <a:tailEnd/>
          </a:ln>
        </p:spPr>
        <p:txBody>
          <a:bodyPr wrap="none" anchor="ctr"/>
          <a:lstStyle/>
          <a:p>
            <a:endParaRPr lang="zh-CN" altLang="en-US"/>
          </a:p>
        </p:txBody>
      </p:sp>
      <p:sp>
        <p:nvSpPr>
          <p:cNvPr id="13" name="Oval 5"/>
          <p:cNvSpPr>
            <a:spLocks noChangeArrowheads="1"/>
          </p:cNvSpPr>
          <p:nvPr/>
        </p:nvSpPr>
        <p:spPr bwMode="auto">
          <a:xfrm>
            <a:off x="20782" y="2879293"/>
            <a:ext cx="1226127" cy="511892"/>
          </a:xfrm>
          <a:prstGeom prst="ellipse">
            <a:avLst/>
          </a:prstGeom>
          <a:solidFill>
            <a:schemeClr val="accent1"/>
          </a:solidFill>
          <a:ln w="28575" cap="sq">
            <a:solidFill>
              <a:srgbClr val="0070C0"/>
            </a:solidFill>
            <a:round/>
            <a:headEnd/>
            <a:tailEnd/>
          </a:ln>
        </p:spPr>
        <p:txBody>
          <a:bodyPr wrap="none" anchor="ctr"/>
          <a:lstStyle/>
          <a:p>
            <a:pPr algn="ctr"/>
            <a:r>
              <a:rPr lang="zh-CN" altLang="en-US" sz="2400" b="1" dirty="0" smtClean="0">
                <a:solidFill>
                  <a:srgbClr val="FF0000"/>
                </a:solidFill>
                <a:latin typeface="Times New Roman" pitchFamily="18" charset="0"/>
                <a:ea typeface="华文新魏" pitchFamily="2" charset="-122"/>
              </a:rPr>
              <a:t>主键</a:t>
            </a:r>
            <a:endParaRPr lang="zh-CN" altLang="en-US" sz="2400" b="1" dirty="0">
              <a:solidFill>
                <a:srgbClr val="FF0000"/>
              </a:solidFill>
              <a:latin typeface="Times New Roman" pitchFamily="18" charset="0"/>
              <a:ea typeface="华文新魏" pitchFamily="2" charset="-122"/>
            </a:endParaRPr>
          </a:p>
        </p:txBody>
      </p:sp>
      <p:sp>
        <p:nvSpPr>
          <p:cNvPr id="15" name="右大括号 14"/>
          <p:cNvSpPr/>
          <p:nvPr/>
        </p:nvSpPr>
        <p:spPr>
          <a:xfrm>
            <a:off x="9102440" y="1187446"/>
            <a:ext cx="290934" cy="1691846"/>
          </a:xfrm>
          <a:prstGeom prst="rightBrace">
            <a:avLst>
              <a:gd name="adj1" fmla="val 8333"/>
              <a:gd name="adj2" fmla="val 434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右大括号 15"/>
          <p:cNvSpPr/>
          <p:nvPr/>
        </p:nvSpPr>
        <p:spPr>
          <a:xfrm>
            <a:off x="9379527" y="1187446"/>
            <a:ext cx="478003" cy="4846320"/>
          </a:xfrm>
          <a:prstGeom prst="rightBrace">
            <a:avLst>
              <a:gd name="adj1" fmla="val 8333"/>
              <a:gd name="adj2" fmla="val 41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 name="直接连接符 17"/>
          <p:cNvCxnSpPr>
            <a:endCxn id="9" idx="2"/>
          </p:cNvCxnSpPr>
          <p:nvPr/>
        </p:nvCxnSpPr>
        <p:spPr>
          <a:xfrm flipV="1">
            <a:off x="9531927" y="1709980"/>
            <a:ext cx="498773" cy="201948"/>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573024" y="5091281"/>
            <a:ext cx="6393595" cy="1323439"/>
          </a:xfrm>
          <a:prstGeom prst="rect">
            <a:avLst/>
          </a:prstGeom>
          <a:solidFill>
            <a:schemeClr val="accent1">
              <a:lumMod val="40000"/>
              <a:lumOff val="60000"/>
              <a:alpha val="53000"/>
            </a:schemeClr>
          </a:solidFill>
        </p:spPr>
        <p:txBody>
          <a:bodyPr wrap="square">
            <a:spAutoFit/>
          </a:bodyPr>
          <a:lstStyle/>
          <a:p>
            <a:r>
              <a:rPr lang="en-US" altLang="zh-CN" sz="2000" dirty="0" smtClean="0">
                <a:latin typeface="微软雅黑" panose="020B0503020204020204" pitchFamily="34" charset="-122"/>
                <a:ea typeface="微软雅黑" panose="020B0503020204020204" pitchFamily="34" charset="-122"/>
                <a:cs typeface="+mn-ea"/>
              </a:rPr>
              <a:t>Student</a:t>
            </a:r>
            <a:r>
              <a:rPr lang="zh-CN" altLang="en-US" sz="2000" dirty="0" smtClean="0">
                <a:latin typeface="微软雅黑" panose="020B0503020204020204" pitchFamily="34" charset="-122"/>
                <a:ea typeface="微软雅黑" panose="020B0503020204020204" pitchFamily="34" charset="-122"/>
                <a:cs typeface="+mn-ea"/>
              </a:rPr>
              <a:t>表中</a:t>
            </a:r>
            <a:r>
              <a:rPr lang="zh-CN" altLang="zh-CN" sz="2000" dirty="0" smtClean="0">
                <a:latin typeface="微软雅黑" panose="020B0503020204020204" pitchFamily="34" charset="-122"/>
                <a:ea typeface="微软雅黑" panose="020B0503020204020204" pitchFamily="34" charset="-122"/>
                <a:cs typeface="+mn-ea"/>
              </a:rPr>
              <a:t>两</a:t>
            </a:r>
            <a:r>
              <a:rPr lang="zh-CN" altLang="zh-CN" sz="2000" dirty="0">
                <a:latin typeface="微软雅黑" panose="020B0503020204020204" pitchFamily="34" charset="-122"/>
                <a:ea typeface="微软雅黑" panose="020B0503020204020204" pitchFamily="34" charset="-122"/>
                <a:cs typeface="+mn-ea"/>
              </a:rPr>
              <a:t>个</a:t>
            </a:r>
            <a:r>
              <a:rPr lang="zh-CN" altLang="zh-CN" sz="2000" dirty="0" smtClean="0">
                <a:latin typeface="微软雅黑" panose="020B0503020204020204" pitchFamily="34" charset="-122"/>
                <a:ea typeface="微软雅黑" panose="020B0503020204020204" pitchFamily="34" charset="-122"/>
                <a:cs typeface="+mn-ea"/>
              </a:rPr>
              <a:t>数据项</a:t>
            </a:r>
            <a:r>
              <a:rPr lang="zh-CN" altLang="en-US" sz="2000" dirty="0">
                <a:latin typeface="微软雅黑" panose="020B0503020204020204" pitchFamily="34" charset="-122"/>
                <a:ea typeface="微软雅黑" panose="020B0503020204020204" pitchFamily="34" charset="-122"/>
                <a:cs typeface="+mn-ea"/>
              </a:rPr>
              <a:t>，</a:t>
            </a:r>
            <a:r>
              <a:rPr lang="zh-CN" altLang="zh-CN" sz="2000" dirty="0" smtClean="0">
                <a:latin typeface="微软雅黑" panose="020B0503020204020204" pitchFamily="34" charset="-122"/>
                <a:ea typeface="微软雅黑" panose="020B0503020204020204" pitchFamily="34" charset="-122"/>
                <a:cs typeface="+mn-ea"/>
              </a:rPr>
              <a:t>每个数据项有</a:t>
            </a:r>
            <a:r>
              <a:rPr lang="zh-CN" altLang="zh-CN" sz="2000" dirty="0">
                <a:latin typeface="微软雅黑" panose="020B0503020204020204" pitchFamily="34" charset="-122"/>
                <a:ea typeface="微软雅黑" panose="020B0503020204020204" pitchFamily="34" charset="-122"/>
                <a:cs typeface="+mn-ea"/>
              </a:rPr>
              <a:t>一个</a:t>
            </a:r>
            <a:r>
              <a:rPr lang="zh-CN" altLang="zh-CN" sz="2000" dirty="0" smtClean="0">
                <a:latin typeface="微软雅黑" panose="020B0503020204020204" pitchFamily="34" charset="-122"/>
                <a:ea typeface="微软雅黑" panose="020B0503020204020204" pitchFamily="34" charset="-122"/>
                <a:cs typeface="+mn-ea"/>
              </a:rPr>
              <a:t>唯一主键</a:t>
            </a:r>
            <a:r>
              <a:rPr lang="zh-CN" altLang="en-US" sz="2000" dirty="0" smtClean="0">
                <a:latin typeface="微软雅黑" panose="020B0503020204020204" pitchFamily="34" charset="-122"/>
                <a:ea typeface="微软雅黑" panose="020B0503020204020204" pitchFamily="34" charset="-122"/>
                <a:cs typeface="+mn-ea"/>
              </a:rPr>
              <a:t>以各自</a:t>
            </a:r>
            <a:r>
              <a:rPr lang="zh-CN" altLang="zh-CN" sz="2000" dirty="0" smtClean="0">
                <a:latin typeface="微软雅黑" panose="020B0503020204020204" pitchFamily="34" charset="-122"/>
                <a:ea typeface="微软雅黑" panose="020B0503020204020204" pitchFamily="34" charset="-122"/>
                <a:cs typeface="+mn-ea"/>
              </a:rPr>
              <a:t>区分，</a:t>
            </a:r>
            <a:r>
              <a:rPr lang="zh-CN" altLang="zh-CN" sz="2000" dirty="0">
                <a:latin typeface="微软雅黑" panose="020B0503020204020204" pitchFamily="34" charset="-122"/>
                <a:ea typeface="微软雅黑" panose="020B0503020204020204" pitchFamily="34" charset="-122"/>
                <a:cs typeface="+mn-ea"/>
              </a:rPr>
              <a:t>主键只包含一个属性</a:t>
            </a:r>
            <a:r>
              <a:rPr lang="en-US" altLang="zh-CN" sz="2000" dirty="0" err="1">
                <a:latin typeface="微软雅黑" panose="020B0503020204020204" pitchFamily="34" charset="-122"/>
                <a:ea typeface="微软雅黑" panose="020B0503020204020204" pitchFamily="34" charset="-122"/>
                <a:cs typeface="+mn-ea"/>
              </a:rPr>
              <a:t>StudentID</a:t>
            </a:r>
            <a:r>
              <a:rPr lang="zh-CN" altLang="zh-CN" sz="2000" dirty="0" smtClean="0">
                <a:latin typeface="微软雅黑" panose="020B0503020204020204" pitchFamily="34" charset="-122"/>
                <a:ea typeface="微软雅黑" panose="020B0503020204020204" pitchFamily="34" charset="-122"/>
                <a:cs typeface="+mn-ea"/>
              </a:rPr>
              <a:t>。</a:t>
            </a:r>
            <a:r>
              <a:rPr lang="zh-CN" altLang="en-US" sz="2000" dirty="0" smtClean="0">
                <a:latin typeface="微软雅黑" panose="020B0503020204020204" pitchFamily="34" charset="-122"/>
                <a:ea typeface="微软雅黑" panose="020B0503020204020204" pitchFamily="34" charset="-122"/>
                <a:cs typeface="+mn-ea"/>
              </a:rPr>
              <a:t>数据项之间属性可不统一，</a:t>
            </a:r>
            <a:r>
              <a:rPr lang="zh-CN" altLang="zh-CN" sz="2000" dirty="0" smtClean="0">
                <a:latin typeface="微软雅黑" panose="020B0503020204020204" pitchFamily="34" charset="-122"/>
                <a:ea typeface="微软雅黑" panose="020B0503020204020204" pitchFamily="34" charset="-122"/>
                <a:cs typeface="+mn-ea"/>
              </a:rPr>
              <a:t>本</a:t>
            </a:r>
            <a:r>
              <a:rPr lang="zh-CN" altLang="zh-CN" sz="2000" dirty="0">
                <a:latin typeface="微软雅黑" panose="020B0503020204020204" pitchFamily="34" charset="-122"/>
                <a:ea typeface="微软雅黑" panose="020B0503020204020204" pitchFamily="34" charset="-122"/>
                <a:cs typeface="+mn-ea"/>
              </a:rPr>
              <a:t>例中第一个数据项具有属性</a:t>
            </a:r>
            <a:r>
              <a:rPr lang="en-US" altLang="zh-CN" sz="2000" dirty="0">
                <a:latin typeface="微软雅黑" panose="020B0503020204020204" pitchFamily="34" charset="-122"/>
                <a:ea typeface="微软雅黑" panose="020B0503020204020204" pitchFamily="34" charset="-122"/>
                <a:cs typeface="+mn-ea"/>
              </a:rPr>
              <a:t>Department,</a:t>
            </a:r>
            <a:r>
              <a:rPr lang="zh-CN" altLang="zh-CN" sz="2000" dirty="0">
                <a:latin typeface="微软雅黑" panose="020B0503020204020204" pitchFamily="34" charset="-122"/>
                <a:ea typeface="微软雅黑" panose="020B0503020204020204" pitchFamily="34" charset="-122"/>
                <a:cs typeface="+mn-ea"/>
              </a:rPr>
              <a:t>而第二个数据项具有属性</a:t>
            </a:r>
            <a:r>
              <a:rPr lang="en-US" altLang="zh-CN" sz="2000" dirty="0">
                <a:latin typeface="微软雅黑" panose="020B0503020204020204" pitchFamily="34" charset="-122"/>
                <a:ea typeface="微软雅黑" panose="020B0503020204020204" pitchFamily="34" charset="-122"/>
                <a:cs typeface="+mn-ea"/>
              </a:rPr>
              <a:t>Address</a:t>
            </a:r>
            <a:r>
              <a:rPr lang="zh-CN" altLang="zh-CN" sz="2000" dirty="0" smtClean="0">
                <a:latin typeface="微软雅黑" panose="020B0503020204020204" pitchFamily="34" charset="-122"/>
                <a:ea typeface="微软雅黑" panose="020B0503020204020204" pitchFamily="34" charset="-122"/>
                <a:cs typeface="+mn-ea"/>
              </a:rPr>
              <a:t>。</a:t>
            </a:r>
            <a:endParaRPr lang="zh-CN" altLang="en-US" sz="2000" dirty="0">
              <a:latin typeface="微软雅黑" panose="020B0503020204020204" pitchFamily="34" charset="-122"/>
              <a:ea typeface="微软雅黑" panose="020B0503020204020204" pitchFamily="34" charset="-122"/>
              <a:cs typeface="+mn-ea"/>
            </a:endParaRPr>
          </a:p>
        </p:txBody>
      </p:sp>
      <p:sp>
        <p:nvSpPr>
          <p:cNvPr id="21" name="右大括号 20"/>
          <p:cNvSpPr/>
          <p:nvPr/>
        </p:nvSpPr>
        <p:spPr>
          <a:xfrm>
            <a:off x="9102440" y="2930234"/>
            <a:ext cx="290933" cy="3103531"/>
          </a:xfrm>
          <a:prstGeom prst="rightBrace">
            <a:avLst>
              <a:gd name="adj1" fmla="val 8333"/>
              <a:gd name="adj2" fmla="val 290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39503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3.1 </a:t>
            </a:r>
            <a:r>
              <a:rPr lang="zh-CN" altLang="en-US" dirty="0" smtClean="0"/>
              <a:t>概述</a:t>
            </a:r>
            <a:endParaRPr lang="en-US" altLang="zh-CN" dirty="0"/>
          </a:p>
        </p:txBody>
      </p:sp>
      <p:sp>
        <p:nvSpPr>
          <p:cNvPr id="3" name="内容占位符 2"/>
          <p:cNvSpPr>
            <a:spLocks noGrp="1"/>
          </p:cNvSpPr>
          <p:nvPr>
            <p:ph idx="1"/>
          </p:nvPr>
        </p:nvSpPr>
        <p:spPr>
          <a:xfrm>
            <a:off x="838200" y="1285462"/>
            <a:ext cx="10515600" cy="5215822"/>
          </a:xfrm>
        </p:spPr>
        <p:txBody>
          <a:bodyPr>
            <a:normAutofit fontScale="77500" lnSpcReduction="20000"/>
          </a:bodyPr>
          <a:lstStyle/>
          <a:p>
            <a:pPr lvl="0"/>
            <a:r>
              <a:rPr lang="zh-CN" altLang="en-US" dirty="0" smtClean="0"/>
              <a:t>数据模型组成要素</a:t>
            </a:r>
            <a:endParaRPr lang="en-US" altLang="zh-CN" dirty="0" smtClean="0"/>
          </a:p>
          <a:p>
            <a:pPr lvl="0"/>
            <a:r>
              <a:rPr lang="zh-CN" altLang="en-US" b="1" dirty="0" smtClean="0"/>
              <a:t>数据结构</a:t>
            </a:r>
            <a:endParaRPr lang="en-US" altLang="zh-CN" b="1" dirty="0" smtClean="0"/>
          </a:p>
          <a:p>
            <a:pPr lvl="0"/>
            <a:r>
              <a:rPr lang="en-US" altLang="zh-CN" dirty="0"/>
              <a:t> </a:t>
            </a:r>
            <a:r>
              <a:rPr lang="en-US" altLang="zh-CN" dirty="0" smtClean="0"/>
              <a:t>     </a:t>
            </a:r>
            <a:r>
              <a:rPr lang="zh-CN" altLang="en-US" dirty="0" smtClean="0"/>
              <a:t>描述所存储数据的类型、内容、性质等，是目标类型的集合，一般可分为：</a:t>
            </a:r>
            <a:endParaRPr lang="en-US" altLang="zh-CN" dirty="0" smtClean="0"/>
          </a:p>
          <a:p>
            <a:pPr lvl="0"/>
            <a:r>
              <a:rPr lang="zh-CN" altLang="en-US" dirty="0" smtClean="0"/>
              <a:t>（</a:t>
            </a:r>
            <a:r>
              <a:rPr lang="en-US" altLang="zh-CN" dirty="0" smtClean="0"/>
              <a:t>1</a:t>
            </a:r>
            <a:r>
              <a:rPr lang="zh-CN" altLang="en-US" dirty="0" smtClean="0"/>
              <a:t>）标量类型，准确的表示一个值，如数字、字符串、二进制、布尔值等。</a:t>
            </a:r>
            <a:endParaRPr lang="en-US" altLang="zh-CN" dirty="0" smtClean="0"/>
          </a:p>
          <a:p>
            <a:pPr lvl="0"/>
            <a:r>
              <a:rPr lang="zh-CN" altLang="en-US" dirty="0" smtClean="0"/>
              <a:t>（</a:t>
            </a:r>
            <a:r>
              <a:rPr lang="en-US" altLang="zh-CN" dirty="0" smtClean="0"/>
              <a:t>2</a:t>
            </a:r>
            <a:r>
              <a:rPr lang="zh-CN" altLang="en-US" dirty="0" smtClean="0"/>
              <a:t>）复杂类型，可表示为具有</a:t>
            </a:r>
            <a:r>
              <a:rPr lang="zh-CN" altLang="en-US" dirty="0" smtClean="0">
                <a:solidFill>
                  <a:srgbClr val="FF0000"/>
                </a:solidFill>
              </a:rPr>
              <a:t>嵌套属性</a:t>
            </a:r>
            <a:r>
              <a:rPr lang="zh-CN" altLang="en-US" dirty="0" smtClean="0"/>
              <a:t>的复杂结构，包括</a:t>
            </a:r>
            <a:r>
              <a:rPr lang="zh-CN" altLang="en-US" dirty="0" smtClean="0">
                <a:solidFill>
                  <a:srgbClr val="FF0000"/>
                </a:solidFill>
              </a:rPr>
              <a:t>列表、映射、对象</a:t>
            </a:r>
            <a:r>
              <a:rPr lang="zh-CN" altLang="en-US" dirty="0" smtClean="0"/>
              <a:t>等。</a:t>
            </a:r>
            <a:endParaRPr lang="en-US" altLang="zh-CN" dirty="0" smtClean="0"/>
          </a:p>
          <a:p>
            <a:pPr lvl="0"/>
            <a:r>
              <a:rPr lang="zh-CN" altLang="en-US" dirty="0" smtClean="0"/>
              <a:t>（</a:t>
            </a:r>
            <a:r>
              <a:rPr lang="en-US" altLang="zh-CN" dirty="0" smtClean="0"/>
              <a:t>3</a:t>
            </a:r>
            <a:r>
              <a:rPr lang="zh-CN" altLang="en-US" dirty="0" smtClean="0"/>
              <a:t>）集合类型，可表示为多个标量值，包括字符串集、数字集、二进制集、对象集等。</a:t>
            </a:r>
            <a:endParaRPr lang="en-US" altLang="zh-CN" dirty="0" smtClean="0"/>
          </a:p>
          <a:p>
            <a:pPr lvl="0"/>
            <a:r>
              <a:rPr lang="zh-CN" altLang="en-US" b="1" dirty="0" smtClean="0"/>
              <a:t>数据操作</a:t>
            </a:r>
            <a:endParaRPr lang="en-US" altLang="zh-CN" b="1" dirty="0" smtClean="0"/>
          </a:p>
          <a:p>
            <a:pPr lvl="0"/>
            <a:r>
              <a:rPr lang="zh-CN" altLang="en-US" dirty="0" smtClean="0"/>
              <a:t>      描述数据结构上的操作类型和操作方式，是算子的集合，包括：</a:t>
            </a:r>
            <a:endParaRPr lang="en-US" altLang="zh-CN" dirty="0" smtClean="0"/>
          </a:p>
          <a:p>
            <a:pPr lvl="0"/>
            <a:r>
              <a:rPr lang="zh-CN" altLang="en-US" dirty="0" smtClean="0"/>
              <a:t>（</a:t>
            </a:r>
            <a:r>
              <a:rPr lang="en-US" altLang="zh-CN" dirty="0" smtClean="0"/>
              <a:t>1</a:t>
            </a:r>
            <a:r>
              <a:rPr lang="zh-CN" altLang="en-US" dirty="0" smtClean="0"/>
              <a:t>）对表的操作；（</a:t>
            </a:r>
            <a:r>
              <a:rPr lang="en-US" altLang="zh-CN" dirty="0" smtClean="0"/>
              <a:t>2</a:t>
            </a:r>
            <a:r>
              <a:rPr lang="zh-CN" altLang="en-US" dirty="0" smtClean="0"/>
              <a:t>）对表中数据项的操作；（</a:t>
            </a:r>
            <a:r>
              <a:rPr lang="en-US" altLang="zh-CN" dirty="0" smtClean="0"/>
              <a:t>3</a:t>
            </a:r>
            <a:r>
              <a:rPr lang="zh-CN" altLang="en-US" dirty="0" smtClean="0"/>
              <a:t>）其他的特殊操作，例如索引、数据流操作。</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4</a:t>
            </a:fld>
            <a:endParaRPr lang="zh-CN" altLang="en-US" dirty="0"/>
          </a:p>
        </p:txBody>
      </p:sp>
    </p:spTree>
    <p:extLst>
      <p:ext uri="{BB962C8B-B14F-4D97-AF65-F5344CB8AC3E}">
        <p14:creationId xmlns:p14="http://schemas.microsoft.com/office/powerpoint/2010/main" val="41480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a:lnSpc>
                <a:spcPct val="100000"/>
              </a:lnSpc>
            </a:pPr>
            <a:r>
              <a:rPr lang="zh-CN" altLang="en-US" sz="2400" b="1" dirty="0" smtClean="0">
                <a:latin typeface="+mn-ea"/>
                <a:cs typeface="+mn-ea"/>
                <a:sym typeface="+mn-ea"/>
              </a:rPr>
              <a:t>主键：</a:t>
            </a:r>
            <a:r>
              <a:rPr lang="en-US" altLang="zh-CN" sz="2400" dirty="0" smtClean="0">
                <a:latin typeface="+mn-ea"/>
                <a:cs typeface="+mn-ea"/>
                <a:sym typeface="+mn-ea"/>
              </a:rPr>
              <a:t>Dynamo</a:t>
            </a:r>
            <a:r>
              <a:rPr lang="zh-CN" altLang="zh-CN" sz="2400" dirty="0">
                <a:latin typeface="+mn-ea"/>
                <a:cs typeface="+mn-ea"/>
                <a:sym typeface="+mn-ea"/>
              </a:rPr>
              <a:t>系统支持两种不同类型的主</a:t>
            </a:r>
            <a:r>
              <a:rPr lang="zh-CN" altLang="zh-CN" sz="2400" dirty="0" smtClean="0">
                <a:latin typeface="+mn-ea"/>
                <a:cs typeface="+mn-ea"/>
                <a:sym typeface="+mn-ea"/>
              </a:rPr>
              <a:t>键</a:t>
            </a:r>
            <a:endParaRPr lang="zh-CN" altLang="zh-CN" sz="2400" dirty="0">
              <a:latin typeface="+mn-ea"/>
              <a:cs typeface="+mn-ea"/>
              <a:sym typeface="+mn-ea"/>
            </a:endParaRPr>
          </a:p>
          <a:p>
            <a:pPr>
              <a:lnSpc>
                <a:spcPct val="100000"/>
              </a:lnSpc>
            </a:pPr>
            <a:r>
              <a:rPr lang="zh-CN" altLang="en-US" sz="2400" dirty="0" smtClean="0">
                <a:solidFill>
                  <a:srgbClr val="FF0000"/>
                </a:solidFill>
                <a:latin typeface="+mn-ea"/>
                <a:cs typeface="+mn-ea"/>
                <a:sym typeface="+mn-ea"/>
              </a:rPr>
              <a:t>（</a:t>
            </a:r>
            <a:r>
              <a:rPr lang="en-US" altLang="zh-CN" sz="2400" dirty="0" smtClean="0">
                <a:solidFill>
                  <a:srgbClr val="FF0000"/>
                </a:solidFill>
                <a:latin typeface="+mn-ea"/>
                <a:cs typeface="+mn-ea"/>
                <a:sym typeface="+mn-ea"/>
              </a:rPr>
              <a:t>1</a:t>
            </a:r>
            <a:r>
              <a:rPr lang="zh-CN" altLang="en-US" sz="2400" dirty="0" smtClean="0">
                <a:solidFill>
                  <a:srgbClr val="FF0000"/>
                </a:solidFill>
                <a:latin typeface="+mn-ea"/>
                <a:cs typeface="+mn-ea"/>
                <a:sym typeface="+mn-ea"/>
              </a:rPr>
              <a:t>）仅</a:t>
            </a:r>
            <a:r>
              <a:rPr lang="zh-CN" altLang="zh-CN" sz="2400" dirty="0" smtClean="0">
                <a:solidFill>
                  <a:srgbClr val="FF0000"/>
                </a:solidFill>
                <a:latin typeface="+mn-ea"/>
                <a:cs typeface="+mn-ea"/>
                <a:sym typeface="+mn-ea"/>
              </a:rPr>
              <a:t>分区</a:t>
            </a:r>
            <a:r>
              <a:rPr lang="zh-CN" altLang="zh-CN" sz="2400" dirty="0">
                <a:solidFill>
                  <a:srgbClr val="FF0000"/>
                </a:solidFill>
                <a:latin typeface="+mn-ea"/>
                <a:cs typeface="+mn-ea"/>
                <a:sym typeface="+mn-ea"/>
              </a:rPr>
              <a:t>键</a:t>
            </a:r>
            <a:endParaRPr lang="zh-CN" altLang="zh-CN" sz="2400" dirty="0">
              <a:latin typeface="+mn-ea"/>
              <a:cs typeface="+mn-ea"/>
              <a:sym typeface="+mn-ea"/>
            </a:endParaRPr>
          </a:p>
          <a:p>
            <a:pPr lvl="1">
              <a:lnSpc>
                <a:spcPct val="100000"/>
              </a:lnSpc>
            </a:pPr>
            <a:r>
              <a:rPr lang="zh-CN" altLang="en-US" dirty="0" smtClean="0">
                <a:latin typeface="+mn-ea"/>
                <a:cs typeface="+mn-ea"/>
                <a:sym typeface="+mn-ea"/>
              </a:rPr>
              <a:t>键成分</a:t>
            </a:r>
            <a:r>
              <a:rPr lang="zh-CN" altLang="zh-CN" dirty="0" smtClean="0">
                <a:latin typeface="+mn-ea"/>
                <a:cs typeface="+mn-ea"/>
                <a:sym typeface="+mn-ea"/>
              </a:rPr>
              <a:t>只有分区</a:t>
            </a:r>
            <a:r>
              <a:rPr lang="zh-CN" altLang="en-US" dirty="0" smtClean="0">
                <a:latin typeface="+mn-ea"/>
                <a:cs typeface="+mn-ea"/>
                <a:sym typeface="+mn-ea"/>
              </a:rPr>
              <a:t>值</a:t>
            </a:r>
            <a:r>
              <a:rPr lang="zh-CN" altLang="zh-CN" dirty="0" smtClean="0">
                <a:latin typeface="+mn-ea"/>
                <a:cs typeface="+mn-ea"/>
                <a:sym typeface="+mn-ea"/>
              </a:rPr>
              <a:t>，</a:t>
            </a:r>
            <a:r>
              <a:rPr lang="zh-CN" altLang="zh-CN" dirty="0">
                <a:latin typeface="+mn-ea"/>
                <a:cs typeface="+mn-ea"/>
                <a:sym typeface="+mn-ea"/>
              </a:rPr>
              <a:t>用来决定数据项所在的分区(Partition)</a:t>
            </a:r>
            <a:r>
              <a:rPr lang="zh-CN" altLang="zh-CN" dirty="0" smtClean="0">
                <a:latin typeface="+mn-ea"/>
                <a:cs typeface="+mn-ea"/>
                <a:sym typeface="+mn-ea"/>
              </a:rPr>
              <a:t>。</a:t>
            </a:r>
            <a:endParaRPr lang="en-US" altLang="zh-CN" dirty="0" smtClean="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smtClean="0">
                <a:latin typeface="+mn-ea"/>
                <a:cs typeface="+mn-ea"/>
                <a:sym typeface="+mn-ea"/>
              </a:rPr>
              <a:t>分区</a:t>
            </a:r>
            <a:r>
              <a:rPr lang="zh-CN" altLang="zh-CN" dirty="0">
                <a:latin typeface="+mn-ea"/>
                <a:cs typeface="+mn-ea"/>
                <a:sym typeface="+mn-ea"/>
              </a:rPr>
              <a:t>键的值通常作为哈希函数的输入，哈希函数的</a:t>
            </a:r>
            <a:r>
              <a:rPr lang="zh-CN" altLang="zh-CN" dirty="0" smtClean="0">
                <a:latin typeface="+mn-ea"/>
                <a:cs typeface="+mn-ea"/>
                <a:sym typeface="+mn-ea"/>
              </a:rPr>
              <a:t>输出</a:t>
            </a:r>
            <a:r>
              <a:rPr lang="zh-CN" altLang="en-US" dirty="0" smtClean="0">
                <a:latin typeface="+mn-ea"/>
                <a:cs typeface="+mn-ea"/>
                <a:sym typeface="+mn-ea"/>
              </a:rPr>
              <a:t>对应</a:t>
            </a:r>
            <a:r>
              <a:rPr lang="zh-CN" altLang="zh-CN" dirty="0" smtClean="0">
                <a:latin typeface="+mn-ea"/>
                <a:cs typeface="+mn-ea"/>
                <a:sym typeface="+mn-ea"/>
              </a:rPr>
              <a:t>数据项</a:t>
            </a:r>
            <a:r>
              <a:rPr lang="zh-CN" altLang="zh-CN" dirty="0">
                <a:latin typeface="+mn-ea"/>
                <a:cs typeface="+mn-ea"/>
                <a:sym typeface="+mn-ea"/>
              </a:rPr>
              <a:t>将要存入的分区</a:t>
            </a:r>
            <a:r>
              <a:rPr lang="zh-CN" altLang="zh-CN" dirty="0" smtClean="0">
                <a:latin typeface="+mn-ea"/>
                <a:cs typeface="+mn-ea"/>
                <a:sym typeface="+mn-ea"/>
              </a:rPr>
              <a:t>。</a:t>
            </a:r>
            <a:endParaRPr lang="en-US" altLang="zh-CN" dirty="0" smtClean="0">
              <a:latin typeface="+mn-ea"/>
              <a:cs typeface="+mn-ea"/>
              <a:sym typeface="+mn-ea"/>
            </a:endParaRPr>
          </a:p>
          <a:p>
            <a:pPr lvl="1">
              <a:lnSpc>
                <a:spcPct val="100000"/>
              </a:lnSpc>
            </a:pPr>
            <a:endParaRPr lang="en-US" altLang="zh-CN" dirty="0">
              <a:latin typeface="+mn-ea"/>
              <a:cs typeface="+mn-ea"/>
              <a:sym typeface="+mn-ea"/>
            </a:endParaRPr>
          </a:p>
          <a:p>
            <a:pPr lvl="1">
              <a:lnSpc>
                <a:spcPct val="100000"/>
              </a:lnSpc>
            </a:pPr>
            <a:r>
              <a:rPr lang="zh-CN" altLang="zh-CN" dirty="0" smtClean="0">
                <a:latin typeface="+mn-ea"/>
                <a:cs typeface="+mn-ea"/>
                <a:sym typeface="+mn-ea"/>
              </a:rPr>
              <a:t>要</a:t>
            </a:r>
            <a:r>
              <a:rPr lang="zh-CN" altLang="zh-CN" dirty="0">
                <a:latin typeface="+mn-ea"/>
                <a:cs typeface="+mn-ea"/>
                <a:sym typeface="+mn-ea"/>
              </a:rPr>
              <a:t>从表中读取某个数据项，也必须指定分区键的值。Dynamo使用此值作为哈希函数的输入，从而生成可从中找到该数据项的分区。因此，分区键必须是唯一的，不可重复。 </a:t>
            </a:r>
            <a:endParaRPr lang="en-US" altLang="zh-CN" dirty="0" smtClean="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Tree>
    <p:extLst>
      <p:ext uri="{BB962C8B-B14F-4D97-AF65-F5344CB8AC3E}">
        <p14:creationId xmlns:p14="http://schemas.microsoft.com/office/powerpoint/2010/main" val="8161414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69817"/>
            <a:ext cx="10515600" cy="5514109"/>
          </a:xfrm>
        </p:spPr>
        <p:txBody>
          <a:bodyPr>
            <a:normAutofit/>
          </a:bodyPr>
          <a:lstStyle/>
          <a:p>
            <a:pPr lvl="1">
              <a:lnSpc>
                <a:spcPct val="100000"/>
              </a:lnSpc>
            </a:pPr>
            <a:r>
              <a:rPr lang="zh-CN" altLang="en-US" dirty="0" smtClean="0">
                <a:solidFill>
                  <a:srgbClr val="FF0000"/>
                </a:solidFill>
                <a:latin typeface="+mn-ea"/>
                <a:cs typeface="+mn-ea"/>
                <a:sym typeface="+mn-ea"/>
              </a:rPr>
              <a:t>（</a:t>
            </a:r>
            <a:r>
              <a:rPr lang="en-US" altLang="zh-CN" dirty="0" smtClean="0">
                <a:solidFill>
                  <a:srgbClr val="FF0000"/>
                </a:solidFill>
                <a:latin typeface="+mn-ea"/>
                <a:cs typeface="+mn-ea"/>
                <a:sym typeface="+mn-ea"/>
              </a:rPr>
              <a:t>2</a:t>
            </a:r>
            <a:r>
              <a:rPr lang="zh-CN" altLang="en-US" dirty="0" smtClean="0">
                <a:solidFill>
                  <a:srgbClr val="FF0000"/>
                </a:solidFill>
                <a:latin typeface="+mn-ea"/>
                <a:cs typeface="+mn-ea"/>
                <a:sym typeface="+mn-ea"/>
              </a:rPr>
              <a:t>）</a:t>
            </a:r>
            <a:r>
              <a:rPr lang="zh-CN" altLang="zh-CN" dirty="0" smtClean="0">
                <a:solidFill>
                  <a:srgbClr val="FF0000"/>
                </a:solidFill>
                <a:latin typeface="+mn-ea"/>
                <a:cs typeface="+mn-ea"/>
                <a:sym typeface="+mn-ea"/>
              </a:rPr>
              <a:t>分区</a:t>
            </a:r>
            <a:r>
              <a:rPr lang="zh-CN" altLang="zh-CN" dirty="0">
                <a:solidFill>
                  <a:srgbClr val="FF0000"/>
                </a:solidFill>
                <a:latin typeface="+mn-ea"/>
                <a:cs typeface="+mn-ea"/>
                <a:sym typeface="+mn-ea"/>
              </a:rPr>
              <a:t>键和排序键</a:t>
            </a:r>
            <a:endParaRPr lang="zh-CN" altLang="zh-CN" dirty="0">
              <a:latin typeface="+mn-ea"/>
              <a:cs typeface="+mn-ea"/>
              <a:sym typeface="+mn-ea"/>
            </a:endParaRPr>
          </a:p>
          <a:p>
            <a:pPr lvl="1">
              <a:lnSpc>
                <a:spcPct val="100000"/>
              </a:lnSpc>
            </a:pPr>
            <a:r>
              <a:rPr lang="zh-CN" altLang="zh-CN" dirty="0">
                <a:latin typeface="+mn-ea"/>
                <a:cs typeface="+mn-ea"/>
                <a:sym typeface="+mn-ea"/>
              </a:rPr>
              <a:t>此类型的键由两个属性组成，称为</a:t>
            </a:r>
            <a:r>
              <a:rPr lang="zh-CN" altLang="zh-CN" dirty="0">
                <a:solidFill>
                  <a:srgbClr val="FF0000"/>
                </a:solidFill>
                <a:latin typeface="+mn-ea"/>
                <a:cs typeface="+mn-ea"/>
                <a:sym typeface="+mn-ea"/>
              </a:rPr>
              <a:t>复合主键</a:t>
            </a:r>
            <a:r>
              <a:rPr lang="zh-CN" altLang="zh-CN" dirty="0" smtClean="0">
                <a:latin typeface="+mn-ea"/>
                <a:cs typeface="+mn-ea"/>
                <a:sym typeface="+mn-ea"/>
              </a:rPr>
              <a:t>。</a:t>
            </a:r>
            <a:endParaRPr lang="en-US" altLang="zh-CN" dirty="0" smtClean="0">
              <a:latin typeface="+mn-ea"/>
              <a:cs typeface="+mn-ea"/>
              <a:sym typeface="+mn-ea"/>
            </a:endParaRPr>
          </a:p>
          <a:p>
            <a:pPr lvl="1">
              <a:lnSpc>
                <a:spcPct val="100000"/>
              </a:lnSpc>
            </a:pPr>
            <a:r>
              <a:rPr lang="en-US" altLang="zh-CN" dirty="0">
                <a:latin typeface="+mn-ea"/>
                <a:cs typeface="+mn-ea"/>
                <a:sym typeface="+mn-ea"/>
              </a:rPr>
              <a:t> </a:t>
            </a:r>
            <a:r>
              <a:rPr lang="en-US" altLang="zh-CN" dirty="0" smtClean="0">
                <a:latin typeface="+mn-ea"/>
                <a:cs typeface="+mn-ea"/>
                <a:sym typeface="+mn-ea"/>
              </a:rPr>
              <a:t>   </a:t>
            </a:r>
            <a:r>
              <a:rPr lang="zh-CN" altLang="zh-CN" dirty="0" smtClean="0">
                <a:latin typeface="+mn-ea"/>
                <a:cs typeface="+mn-ea"/>
                <a:sym typeface="+mn-ea"/>
              </a:rPr>
              <a:t>第一</a:t>
            </a:r>
            <a:r>
              <a:rPr lang="zh-CN" altLang="zh-CN" dirty="0">
                <a:latin typeface="+mn-ea"/>
                <a:cs typeface="+mn-ea"/>
                <a:sym typeface="+mn-ea"/>
              </a:rPr>
              <a:t>个属性是分区键</a:t>
            </a:r>
            <a:r>
              <a:rPr lang="zh-CN" altLang="zh-CN" dirty="0" smtClean="0">
                <a:latin typeface="+mn-ea"/>
                <a:cs typeface="+mn-ea"/>
                <a:sym typeface="+mn-ea"/>
              </a:rPr>
              <a:t>，</a:t>
            </a:r>
            <a:r>
              <a:rPr lang="zh-CN" altLang="zh-CN" dirty="0">
                <a:latin typeface="+mn-ea"/>
                <a:cs typeface="+mn-ea"/>
                <a:sym typeface="+mn-ea"/>
              </a:rPr>
              <a:t>使用分区键来决定数据项所在的</a:t>
            </a:r>
            <a:r>
              <a:rPr lang="zh-CN" altLang="zh-CN" dirty="0" smtClean="0">
                <a:latin typeface="+mn-ea"/>
                <a:cs typeface="+mn-ea"/>
                <a:sym typeface="+mn-ea"/>
              </a:rPr>
              <a:t>分区</a:t>
            </a:r>
            <a:r>
              <a:rPr lang="zh-CN" altLang="en-US" dirty="0" smtClean="0">
                <a:latin typeface="+mn-ea"/>
                <a:cs typeface="+mn-ea"/>
                <a:sym typeface="+mn-ea"/>
              </a:rPr>
              <a:t>；</a:t>
            </a:r>
            <a:endParaRPr lang="en-US" altLang="zh-CN" dirty="0" smtClean="0">
              <a:latin typeface="+mn-ea"/>
              <a:cs typeface="+mn-ea"/>
              <a:sym typeface="+mn-ea"/>
            </a:endParaRPr>
          </a:p>
          <a:p>
            <a:pPr lvl="1">
              <a:lnSpc>
                <a:spcPct val="100000"/>
              </a:lnSpc>
            </a:pPr>
            <a:r>
              <a:rPr lang="en-US" altLang="zh-CN" dirty="0">
                <a:latin typeface="+mn-ea"/>
                <a:cs typeface="+mn-ea"/>
                <a:sym typeface="+mn-ea"/>
              </a:rPr>
              <a:t> </a:t>
            </a:r>
            <a:r>
              <a:rPr lang="en-US" altLang="zh-CN" dirty="0" smtClean="0">
                <a:latin typeface="+mn-ea"/>
                <a:cs typeface="+mn-ea"/>
                <a:sym typeface="+mn-ea"/>
              </a:rPr>
              <a:t>   </a:t>
            </a:r>
            <a:r>
              <a:rPr lang="zh-CN" altLang="zh-CN" dirty="0" smtClean="0">
                <a:latin typeface="+mn-ea"/>
                <a:cs typeface="+mn-ea"/>
                <a:sym typeface="+mn-ea"/>
              </a:rPr>
              <a:t>第二</a:t>
            </a:r>
            <a:r>
              <a:rPr lang="zh-CN" altLang="zh-CN" dirty="0">
                <a:latin typeface="+mn-ea"/>
                <a:cs typeface="+mn-ea"/>
                <a:sym typeface="+mn-ea"/>
              </a:rPr>
              <a:t>个属性是排序</a:t>
            </a:r>
            <a:r>
              <a:rPr lang="zh-CN" altLang="zh-CN" dirty="0" smtClean="0">
                <a:latin typeface="+mn-ea"/>
                <a:cs typeface="+mn-ea"/>
                <a:sym typeface="+mn-ea"/>
              </a:rPr>
              <a:t>键</a:t>
            </a:r>
            <a:r>
              <a:rPr lang="zh-CN" altLang="en-US" dirty="0" smtClean="0">
                <a:latin typeface="+mn-ea"/>
                <a:cs typeface="+mn-ea"/>
                <a:sym typeface="+mn-ea"/>
              </a:rPr>
              <a:t>，</a:t>
            </a:r>
            <a:r>
              <a:rPr lang="zh-CN" altLang="zh-CN" dirty="0" smtClean="0">
                <a:latin typeface="+mn-ea"/>
                <a:cs typeface="+mn-ea"/>
                <a:sym typeface="+mn-ea"/>
              </a:rPr>
              <a:t>具有</a:t>
            </a:r>
            <a:r>
              <a:rPr lang="zh-CN" altLang="zh-CN" dirty="0">
                <a:latin typeface="+mn-ea"/>
                <a:cs typeface="+mn-ea"/>
                <a:sym typeface="+mn-ea"/>
              </a:rPr>
              <a:t>相同分区键的所有数据项按排序键的值顺序存储在一起</a:t>
            </a:r>
            <a:r>
              <a:rPr lang="zh-CN" altLang="zh-CN" dirty="0" smtClean="0">
                <a:latin typeface="+mn-ea"/>
                <a:cs typeface="+mn-ea"/>
                <a:sym typeface="+mn-ea"/>
              </a:rPr>
              <a:t>。</a:t>
            </a:r>
            <a:endParaRPr lang="en-US" altLang="zh-CN" dirty="0" smtClean="0">
              <a:latin typeface="+mn-ea"/>
              <a:cs typeface="+mn-ea"/>
              <a:sym typeface="+mn-ea"/>
            </a:endParaRPr>
          </a:p>
          <a:p>
            <a:pPr lvl="1">
              <a:lnSpc>
                <a:spcPct val="100000"/>
              </a:lnSpc>
            </a:pPr>
            <a:endParaRPr lang="en-US" altLang="zh-CN" dirty="0" smtClean="0">
              <a:latin typeface="+mn-ea"/>
              <a:cs typeface="+mn-ea"/>
              <a:sym typeface="+mn-ea"/>
            </a:endParaRPr>
          </a:p>
          <a:p>
            <a:pPr lvl="1">
              <a:lnSpc>
                <a:spcPct val="100000"/>
              </a:lnSpc>
            </a:pPr>
            <a:r>
              <a:rPr lang="zh-CN" altLang="en-US" dirty="0" smtClean="0">
                <a:latin typeface="+mn-ea"/>
                <a:cs typeface="+mn-ea"/>
                <a:sym typeface="+mn-ea"/>
              </a:rPr>
              <a:t>读写数据项时，</a:t>
            </a:r>
            <a:r>
              <a:rPr lang="zh-CN" altLang="zh-CN" dirty="0" smtClean="0">
                <a:latin typeface="+mn-ea"/>
                <a:cs typeface="+mn-ea"/>
                <a:sym typeface="+mn-ea"/>
              </a:rPr>
              <a:t>首先</a:t>
            </a:r>
            <a:r>
              <a:rPr lang="zh-CN" altLang="zh-CN" dirty="0">
                <a:latin typeface="+mn-ea"/>
                <a:cs typeface="+mn-ea"/>
                <a:sym typeface="+mn-ea"/>
              </a:rPr>
              <a:t>根据分区键的值确定该数据项所在的分区，然后按排序键的值确定该数据项在该分区中的存储位置</a:t>
            </a:r>
            <a:r>
              <a:rPr lang="zh-CN" altLang="zh-CN" dirty="0" smtClean="0">
                <a:latin typeface="+mn-ea"/>
                <a:cs typeface="+mn-ea"/>
                <a:sym typeface="+mn-ea"/>
              </a:rPr>
              <a:t>。</a:t>
            </a:r>
            <a:endParaRPr lang="en-US" altLang="zh-CN" dirty="0" smtClean="0">
              <a:latin typeface="+mn-ea"/>
              <a:cs typeface="+mn-ea"/>
              <a:sym typeface="+mn-ea"/>
            </a:endParaRPr>
          </a:p>
          <a:p>
            <a:pPr lvl="1">
              <a:lnSpc>
                <a:spcPct val="100000"/>
              </a:lnSpc>
            </a:pPr>
            <a:endParaRPr lang="en-US" altLang="zh-CN" dirty="0" smtClean="0">
              <a:latin typeface="+mn-ea"/>
              <a:cs typeface="+mn-ea"/>
              <a:sym typeface="+mn-ea"/>
            </a:endParaRPr>
          </a:p>
          <a:p>
            <a:pPr lvl="1">
              <a:lnSpc>
                <a:spcPct val="100000"/>
              </a:lnSpc>
            </a:pPr>
            <a:r>
              <a:rPr lang="zh-CN" altLang="zh-CN" dirty="0">
                <a:latin typeface="+mn-ea"/>
                <a:cs typeface="+mn-ea"/>
                <a:sym typeface="+mn-ea"/>
              </a:rPr>
              <a:t>两个数据项具有相同的分区键值</a:t>
            </a:r>
            <a:r>
              <a:rPr lang="zh-CN" altLang="en-US" dirty="0">
                <a:latin typeface="+mn-ea"/>
                <a:cs typeface="+mn-ea"/>
                <a:sym typeface="+mn-ea"/>
              </a:rPr>
              <a:t>则</a:t>
            </a:r>
            <a:r>
              <a:rPr lang="zh-CN" altLang="zh-CN" dirty="0">
                <a:latin typeface="+mn-ea"/>
                <a:cs typeface="+mn-ea"/>
                <a:sym typeface="+mn-ea"/>
              </a:rPr>
              <a:t>必须具有不同的排序键值</a:t>
            </a:r>
            <a:r>
              <a:rPr lang="zh-CN" altLang="zh-CN" dirty="0" smtClean="0">
                <a:latin typeface="+mn-ea"/>
                <a:cs typeface="+mn-ea"/>
                <a:sym typeface="+mn-ea"/>
              </a:rPr>
              <a:t>。因</a:t>
            </a:r>
            <a:r>
              <a:rPr lang="zh-CN" altLang="zh-CN" dirty="0">
                <a:latin typeface="+mn-ea"/>
                <a:cs typeface="+mn-ea"/>
                <a:sym typeface="+mn-ea"/>
              </a:rPr>
              <a:t>为主键的值要求唯一，所以</a:t>
            </a:r>
            <a:r>
              <a:rPr lang="zh-CN" altLang="zh-CN" dirty="0">
                <a:solidFill>
                  <a:srgbClr val="FF0000"/>
                </a:solidFill>
                <a:latin typeface="+mn-ea"/>
                <a:cs typeface="+mn-ea"/>
                <a:sym typeface="+mn-ea"/>
              </a:rPr>
              <a:t>主键属性必须为标量类型（字符串、数字和二进制）</a:t>
            </a:r>
            <a:r>
              <a:rPr lang="zh-CN" altLang="zh-CN" dirty="0" smtClean="0">
                <a:latin typeface="+mn-ea"/>
                <a:cs typeface="+mn-ea"/>
                <a:sym typeface="+mn-ea"/>
              </a:rPr>
              <a:t>。</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Tree>
    <p:extLst>
      <p:ext uri="{BB962C8B-B14F-4D97-AF65-F5344CB8AC3E}">
        <p14:creationId xmlns:p14="http://schemas.microsoft.com/office/powerpoint/2010/main" val="2190996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p:txBody>
          <a:bodyPr>
            <a:normAutofit lnSpcReduction="10000"/>
          </a:bodyPr>
          <a:lstStyle/>
          <a:p>
            <a:r>
              <a:rPr lang="zh-CN" altLang="zh-CN" sz="2400" dirty="0">
                <a:latin typeface="+mn-ea"/>
                <a:cs typeface="+mn-ea"/>
                <a:sym typeface="+mn-ea"/>
              </a:rPr>
              <a:t>Dynamo系统中</a:t>
            </a:r>
            <a:r>
              <a:rPr lang="zh-CN" altLang="zh-CN" sz="2400" dirty="0">
                <a:solidFill>
                  <a:srgbClr val="FF0000"/>
                </a:solidFill>
                <a:latin typeface="+mn-ea"/>
                <a:cs typeface="+mn-ea"/>
                <a:sym typeface="+mn-ea"/>
              </a:rPr>
              <a:t>属性的数据类型</a:t>
            </a:r>
            <a:r>
              <a:rPr lang="zh-CN" altLang="zh-CN" sz="2400" dirty="0" smtClean="0">
                <a:latin typeface="+mn-ea"/>
                <a:cs typeface="+mn-ea"/>
                <a:sym typeface="+mn-ea"/>
              </a:rPr>
              <a:t>分为</a:t>
            </a:r>
            <a:r>
              <a:rPr lang="zh-CN" altLang="en-US" sz="2400" dirty="0" smtClean="0">
                <a:latin typeface="+mn-ea"/>
                <a:cs typeface="+mn-ea"/>
                <a:sym typeface="+mn-ea"/>
              </a:rPr>
              <a:t>标量类型、复杂类型、集合类型这</a:t>
            </a:r>
            <a:r>
              <a:rPr lang="zh-CN" altLang="zh-CN" sz="2400" dirty="0" smtClean="0">
                <a:latin typeface="+mn-ea"/>
                <a:cs typeface="+mn-ea"/>
                <a:sym typeface="+mn-ea"/>
              </a:rPr>
              <a:t>三</a:t>
            </a:r>
            <a:r>
              <a:rPr lang="zh-CN" altLang="zh-CN" sz="2400" dirty="0">
                <a:latin typeface="+mn-ea"/>
                <a:cs typeface="+mn-ea"/>
                <a:sym typeface="+mn-ea"/>
              </a:rPr>
              <a:t>类：</a:t>
            </a:r>
          </a:p>
          <a:p>
            <a:endParaRPr lang="en-US" altLang="zh-CN" sz="2400" dirty="0" smtClean="0"/>
          </a:p>
          <a:p>
            <a:r>
              <a:rPr lang="en-US" altLang="zh-CN" sz="2400" dirty="0" smtClean="0"/>
              <a:t> </a:t>
            </a:r>
            <a:r>
              <a:rPr lang="en-US" altLang="zh-CN" sz="2400" dirty="0"/>
              <a:t>(1) </a:t>
            </a:r>
            <a:r>
              <a:rPr lang="zh-CN" altLang="en-US" sz="2400" dirty="0"/>
              <a:t>标量类型：用以表示一个准确的值。包括数字、字符串、二进制、布尔值和</a:t>
            </a:r>
            <a:r>
              <a:rPr lang="en-US" altLang="zh-CN" sz="2400" dirty="0"/>
              <a:t>NULL</a:t>
            </a:r>
            <a:r>
              <a:rPr lang="zh-CN" altLang="en-US" sz="2400" dirty="0"/>
              <a:t>。</a:t>
            </a:r>
            <a:endParaRPr lang="en-US" altLang="zh-CN" sz="2400" dirty="0"/>
          </a:p>
          <a:p>
            <a:r>
              <a:rPr lang="en-US" altLang="zh-CN" sz="2400" dirty="0"/>
              <a:t>       </a:t>
            </a:r>
            <a:r>
              <a:rPr lang="zh-CN" altLang="en-US" sz="2400" dirty="0"/>
              <a:t>数字：    </a:t>
            </a:r>
            <a:r>
              <a:rPr lang="en-US" altLang="zh-CN" sz="2400" dirty="0"/>
              <a:t>UnreadEmails:42</a:t>
            </a:r>
          </a:p>
          <a:p>
            <a:r>
              <a:rPr lang="en-US" altLang="zh-CN" sz="2400" dirty="0"/>
              <a:t>       </a:t>
            </a:r>
            <a:r>
              <a:rPr lang="zh-CN" altLang="en-US" sz="2400" dirty="0"/>
              <a:t>字符串： </a:t>
            </a:r>
            <a:r>
              <a:rPr lang="en-US" altLang="zh-CN" sz="2400" dirty="0"/>
              <a:t>Day:</a:t>
            </a:r>
            <a:r>
              <a:rPr lang="zh-CN" altLang="en-US" sz="2400" dirty="0"/>
              <a:t>“</a:t>
            </a:r>
            <a:r>
              <a:rPr lang="en-US" altLang="zh-CN" sz="2400" dirty="0"/>
              <a:t>Monday</a:t>
            </a:r>
            <a:r>
              <a:rPr lang="zh-CN" altLang="en-US" sz="2400" dirty="0"/>
              <a:t>”（</a:t>
            </a:r>
            <a:r>
              <a:rPr lang="en-US" altLang="zh-CN" sz="2400" dirty="0"/>
              <a:t>UTF-8</a:t>
            </a:r>
            <a:r>
              <a:rPr lang="zh-CN" altLang="en-US" sz="2400" dirty="0"/>
              <a:t>编码的</a:t>
            </a:r>
            <a:r>
              <a:rPr lang="en-US" altLang="zh-CN" sz="2400" dirty="0"/>
              <a:t>Unicode</a:t>
            </a:r>
            <a:r>
              <a:rPr lang="zh-CN" altLang="en-US" sz="2400" dirty="0"/>
              <a:t>）</a:t>
            </a:r>
            <a:endParaRPr lang="en-US" altLang="zh-CN" sz="2400" dirty="0"/>
          </a:p>
          <a:p>
            <a:r>
              <a:rPr lang="en-US" altLang="zh-CN" sz="2400" dirty="0"/>
              <a:t>       </a:t>
            </a:r>
            <a:r>
              <a:rPr lang="zh-CN" altLang="en-US" sz="2400" dirty="0"/>
              <a:t>二进制：图像</a:t>
            </a:r>
            <a:endParaRPr lang="en-US" altLang="zh-CN" sz="2400" dirty="0"/>
          </a:p>
          <a:p>
            <a:r>
              <a:rPr lang="en-US" altLang="zh-CN" sz="2400" dirty="0"/>
              <a:t>       </a:t>
            </a:r>
            <a:r>
              <a:rPr lang="zh-CN" altLang="en-US" sz="2400" dirty="0"/>
              <a:t>布尔值：</a:t>
            </a:r>
            <a:r>
              <a:rPr lang="en-US" altLang="zh-CN" sz="2400" dirty="0"/>
              <a:t> </a:t>
            </a:r>
            <a:r>
              <a:rPr lang="en-US" altLang="zh-CN" sz="2400" dirty="0" err="1"/>
              <a:t>Ischecked:true</a:t>
            </a:r>
            <a:r>
              <a:rPr lang="en-US" altLang="zh-CN" sz="2400" dirty="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13504148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10515600" cy="5156900"/>
          </a:xfrm>
        </p:spPr>
        <p:txBody>
          <a:bodyPr>
            <a:normAutofit/>
          </a:bodyPr>
          <a:lstStyle/>
          <a:p>
            <a:pPr marL="514350" indent="-514350"/>
            <a:r>
              <a:rPr lang="zh-CN" altLang="en-US" sz="2400" dirty="0" smtClean="0"/>
              <a:t>（</a:t>
            </a:r>
            <a:r>
              <a:rPr lang="en-US" altLang="zh-CN" sz="2400" dirty="0" smtClean="0"/>
              <a:t>2</a:t>
            </a:r>
            <a:r>
              <a:rPr lang="zh-CN" altLang="en-US" sz="2400" dirty="0" smtClean="0"/>
              <a:t>）</a:t>
            </a:r>
            <a:r>
              <a:rPr lang="zh-CN" altLang="en-US" sz="2400" dirty="0"/>
              <a:t>复杂</a:t>
            </a:r>
            <a:r>
              <a:rPr lang="zh-CN" altLang="en-US" sz="2400" dirty="0" smtClean="0"/>
              <a:t>类型（文档类型）：</a:t>
            </a:r>
            <a:r>
              <a:rPr lang="zh-CN" altLang="en-US" sz="2400" dirty="0"/>
              <a:t>表示具有嵌套属性的复杂</a:t>
            </a:r>
            <a:r>
              <a:rPr lang="zh-CN" altLang="en-US" sz="2400" dirty="0" smtClean="0"/>
              <a:t>结构</a:t>
            </a:r>
            <a:r>
              <a:rPr lang="en-US" altLang="zh-CN" sz="2400" dirty="0" smtClean="0"/>
              <a:t>(</a:t>
            </a:r>
            <a:r>
              <a:rPr lang="zh-CN" altLang="zh-CN" sz="2400" dirty="0" smtClean="0">
                <a:latin typeface="+mn-ea"/>
                <a:cs typeface="+mn-ea"/>
                <a:sym typeface="+mn-ea"/>
              </a:rPr>
              <a:t>最多</a:t>
            </a:r>
            <a:r>
              <a:rPr lang="zh-CN" altLang="zh-CN" sz="2400" dirty="0">
                <a:latin typeface="+mn-ea"/>
                <a:cs typeface="+mn-ea"/>
                <a:sym typeface="+mn-ea"/>
              </a:rPr>
              <a:t>可以嵌套</a:t>
            </a:r>
            <a:r>
              <a:rPr lang="en-US" altLang="zh-CN" sz="2400" dirty="0">
                <a:latin typeface="+mn-ea"/>
                <a:cs typeface="+mn-ea"/>
                <a:sym typeface="+mn-ea"/>
              </a:rPr>
              <a:t> 32 </a:t>
            </a:r>
            <a:r>
              <a:rPr lang="zh-CN" altLang="zh-CN" sz="2400" dirty="0" smtClean="0">
                <a:latin typeface="+mn-ea"/>
                <a:cs typeface="+mn-ea"/>
                <a:sym typeface="+mn-ea"/>
              </a:rPr>
              <a:t>层</a:t>
            </a:r>
            <a:r>
              <a:rPr lang="en-US" altLang="zh-CN" sz="2400" dirty="0" smtClean="0">
                <a:latin typeface="+mn-ea"/>
                <a:cs typeface="+mn-ea"/>
                <a:sym typeface="+mn-ea"/>
              </a:rPr>
              <a:t>)</a:t>
            </a:r>
            <a:r>
              <a:rPr lang="zh-CN" altLang="en-US" sz="2400" dirty="0" smtClean="0"/>
              <a:t> </a:t>
            </a:r>
            <a:r>
              <a:rPr lang="zh-CN" altLang="zh-CN" sz="2400" dirty="0" smtClean="0">
                <a:latin typeface="+mn-ea"/>
                <a:cs typeface="+mn-ea"/>
                <a:sym typeface="+mn-ea"/>
              </a:rPr>
              <a:t>。</a:t>
            </a:r>
            <a:r>
              <a:rPr lang="zh-CN" altLang="en-US" sz="2400" dirty="0" smtClean="0"/>
              <a:t>包括</a:t>
            </a:r>
            <a:r>
              <a:rPr lang="zh-CN" altLang="en-US" sz="2400" dirty="0">
                <a:solidFill>
                  <a:srgbClr val="FF0000"/>
                </a:solidFill>
              </a:rPr>
              <a:t>列表</a:t>
            </a:r>
            <a:r>
              <a:rPr lang="en-US" altLang="zh-CN" sz="2400" dirty="0">
                <a:solidFill>
                  <a:srgbClr val="FF0000"/>
                </a:solidFill>
              </a:rPr>
              <a:t>(list)</a:t>
            </a:r>
            <a:r>
              <a:rPr lang="zh-CN" altLang="en-US" sz="2400" dirty="0"/>
              <a:t>和</a:t>
            </a:r>
            <a:r>
              <a:rPr lang="zh-CN" altLang="en-US" sz="2400" dirty="0">
                <a:solidFill>
                  <a:srgbClr val="FF0000"/>
                </a:solidFill>
              </a:rPr>
              <a:t>映射</a:t>
            </a:r>
            <a:r>
              <a:rPr lang="en-US" altLang="zh-CN" sz="2400" dirty="0">
                <a:solidFill>
                  <a:srgbClr val="FF0000"/>
                </a:solidFill>
              </a:rPr>
              <a:t>(map)</a:t>
            </a:r>
            <a:r>
              <a:rPr lang="zh-CN" altLang="en-US" sz="2400" dirty="0"/>
              <a:t>。</a:t>
            </a:r>
            <a:endParaRPr lang="en-US" altLang="zh-CN" sz="2400" dirty="0"/>
          </a:p>
          <a:p>
            <a:pPr marL="514350" indent="-514350">
              <a:buFont typeface="Wingdings" panose="05000000000000000000" pitchFamily="2" charset="2"/>
              <a:buChar char="Ø"/>
            </a:pPr>
            <a:r>
              <a:rPr lang="en-US" altLang="zh-CN" sz="2400" dirty="0"/>
              <a:t>  </a:t>
            </a:r>
            <a:r>
              <a:rPr lang="zh-CN" altLang="en-US" sz="2400" dirty="0"/>
              <a:t>列表类型用来存储值的</a:t>
            </a:r>
            <a:r>
              <a:rPr lang="zh-CN" altLang="en-US" sz="2400" dirty="0">
                <a:solidFill>
                  <a:srgbClr val="FF0000"/>
                </a:solidFill>
              </a:rPr>
              <a:t>有序</a:t>
            </a:r>
            <a:r>
              <a:rPr lang="zh-CN" altLang="en-US" sz="2400" dirty="0"/>
              <a:t>集合</a:t>
            </a:r>
            <a:r>
              <a:rPr lang="en-US" altLang="zh-CN" sz="2400" dirty="0"/>
              <a:t>:</a:t>
            </a:r>
          </a:p>
          <a:p>
            <a:pPr marL="514350" indent="-514350"/>
            <a:r>
              <a:rPr lang="en-US" altLang="zh-CN" sz="2400" dirty="0"/>
              <a:t> </a:t>
            </a:r>
            <a:r>
              <a:rPr lang="zh-CN" altLang="en-US" sz="2400" dirty="0"/>
              <a:t>列表中的</a:t>
            </a:r>
            <a:r>
              <a:rPr lang="zh-CN" altLang="en-US" sz="2400" dirty="0">
                <a:solidFill>
                  <a:srgbClr val="FF0000"/>
                </a:solidFill>
              </a:rPr>
              <a:t>数据类型没有限制，也不一定相</a:t>
            </a:r>
            <a:r>
              <a:rPr lang="zh-CN" altLang="en-US" sz="2400" dirty="0" smtClean="0">
                <a:solidFill>
                  <a:srgbClr val="FF0000"/>
                </a:solidFill>
              </a:rPr>
              <a:t>同</a:t>
            </a:r>
            <a:r>
              <a:rPr lang="zh-CN" altLang="en-US" sz="2400" dirty="0" smtClean="0"/>
              <a:t>。</a:t>
            </a:r>
            <a:endParaRPr lang="en-US" altLang="zh-CN" sz="2400" dirty="0" smtClean="0"/>
          </a:p>
          <a:p>
            <a:pPr marL="514350" indent="-514350"/>
            <a:r>
              <a:rPr lang="zh-CN" altLang="en-US" sz="2400" dirty="0"/>
              <a:t>列表用方括号括起：</a:t>
            </a:r>
            <a:r>
              <a:rPr lang="en-US" altLang="zh-CN" sz="2400" dirty="0"/>
              <a:t>[ ... </a:t>
            </a:r>
            <a:r>
              <a:rPr lang="en-US" altLang="zh-CN" sz="2400" dirty="0" smtClean="0"/>
              <a:t>]</a:t>
            </a:r>
            <a:r>
              <a:rPr lang="zh-CN" altLang="en-US" sz="2400" dirty="0" smtClean="0"/>
              <a:t>，列表</a:t>
            </a:r>
            <a:r>
              <a:rPr lang="zh-CN" altLang="en-US" sz="2400" dirty="0"/>
              <a:t>类似于 </a:t>
            </a:r>
            <a:r>
              <a:rPr lang="en-US" altLang="zh-CN" sz="2400" dirty="0"/>
              <a:t>JSON </a:t>
            </a:r>
            <a:r>
              <a:rPr lang="zh-CN" altLang="en-US" sz="2400" dirty="0" smtClean="0"/>
              <a:t>数组，列表</a:t>
            </a:r>
            <a:r>
              <a:rPr lang="zh-CN" altLang="en-US" sz="2400" dirty="0"/>
              <a:t>元素中可以存储的数据类型没有限制，列表元素中的元素也不一定为相同类型</a:t>
            </a:r>
            <a:r>
              <a:rPr lang="zh-CN" altLang="en-US" sz="2400" dirty="0" smtClean="0"/>
              <a:t>。</a:t>
            </a:r>
            <a:endParaRPr lang="en-US" altLang="zh-CN" sz="2400" dirty="0" smtClean="0"/>
          </a:p>
          <a:p>
            <a:pPr marL="514350" indent="-514350"/>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6" name="矩形 5"/>
          <p:cNvSpPr/>
          <p:nvPr/>
        </p:nvSpPr>
        <p:spPr>
          <a:xfrm>
            <a:off x="1236023" y="4353788"/>
            <a:ext cx="6435638" cy="66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smtClean="0"/>
              <a:t>FavoriteThings</a:t>
            </a:r>
            <a:r>
              <a:rPr lang="en-US" altLang="zh-CN" sz="2400" dirty="0" smtClean="0"/>
              <a:t>:[“Cookie”,</a:t>
            </a:r>
            <a:r>
              <a:rPr lang="zh-CN" altLang="en-US" sz="2400" dirty="0" smtClean="0"/>
              <a:t>“</a:t>
            </a:r>
            <a:r>
              <a:rPr lang="en-US" altLang="zh-CN" sz="2400" dirty="0" smtClean="0"/>
              <a:t>Coffee</a:t>
            </a:r>
            <a:r>
              <a:rPr lang="zh-CN" altLang="en-US" sz="2400" dirty="0" smtClean="0"/>
              <a:t>”</a:t>
            </a:r>
            <a:r>
              <a:rPr lang="en-US" altLang="zh-CN" sz="2400" dirty="0" smtClean="0"/>
              <a:t>,3.14159]</a:t>
            </a:r>
            <a:endParaRPr lang="zh-CN" altLang="en-US" sz="24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smtClean="0">
                <a:solidFill>
                  <a:schemeClr val="bg1">
                    <a:lumMod val="85000"/>
                  </a:schemeClr>
                </a:solidFill>
              </a:rPr>
              <a:t>参考链接：https</a:t>
            </a:r>
            <a:r>
              <a:rPr lang="zh-CN" altLang="en-US" dirty="0">
                <a:solidFill>
                  <a:schemeClr val="bg1">
                    <a:lumMod val="85000"/>
                  </a:schemeClr>
                </a:solidFill>
              </a:rPr>
              <a:t>://blog.csdn.net/czongxiao/article/details/100013115</a:t>
            </a:r>
          </a:p>
        </p:txBody>
      </p:sp>
    </p:spTree>
    <p:extLst>
      <p:ext uri="{BB962C8B-B14F-4D97-AF65-F5344CB8AC3E}">
        <p14:creationId xmlns:p14="http://schemas.microsoft.com/office/powerpoint/2010/main" val="30790917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32401"/>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1285462"/>
            <a:ext cx="6330043" cy="5156900"/>
          </a:xfrm>
        </p:spPr>
        <p:txBody>
          <a:bodyPr>
            <a:normAutofit/>
          </a:bodyPr>
          <a:lstStyle/>
          <a:p>
            <a:pPr marL="514350" indent="-514350"/>
            <a:r>
              <a:rPr lang="zh-CN" altLang="en-US" sz="2400" dirty="0" smtClean="0"/>
              <a:t>（</a:t>
            </a:r>
            <a:r>
              <a:rPr lang="en-US" altLang="zh-CN" sz="2400" dirty="0" smtClean="0"/>
              <a:t>2</a:t>
            </a:r>
            <a:r>
              <a:rPr lang="zh-CN" altLang="en-US" sz="2400" dirty="0" smtClean="0"/>
              <a:t>）</a:t>
            </a:r>
            <a:r>
              <a:rPr lang="zh-CN" altLang="en-US" sz="2400" dirty="0"/>
              <a:t>复杂</a:t>
            </a:r>
            <a:r>
              <a:rPr lang="zh-CN" altLang="en-US" sz="2400" dirty="0" smtClean="0"/>
              <a:t>类型（文档类型）：（续）</a:t>
            </a:r>
            <a:endParaRPr lang="en-US" altLang="zh-CN" sz="2400" dirty="0"/>
          </a:p>
          <a:p>
            <a:pPr marL="514350" indent="-514350">
              <a:buFont typeface="Wingdings" panose="05000000000000000000" pitchFamily="2" charset="2"/>
              <a:buChar char="Ø"/>
            </a:pPr>
            <a:r>
              <a:rPr lang="zh-CN" altLang="en-US" sz="2400" dirty="0">
                <a:solidFill>
                  <a:srgbClr val="FF0000"/>
                </a:solidFill>
              </a:rPr>
              <a:t>映射</a:t>
            </a:r>
            <a:r>
              <a:rPr lang="zh-CN" altLang="en-US" sz="2400" dirty="0"/>
              <a:t>类型用来存储名称</a:t>
            </a:r>
            <a:r>
              <a:rPr lang="en-US" altLang="zh-CN" sz="2400" dirty="0"/>
              <a:t>-</a:t>
            </a:r>
            <a:r>
              <a:rPr lang="zh-CN" altLang="en-US" sz="2400" dirty="0"/>
              <a:t>值对的</a:t>
            </a:r>
            <a:r>
              <a:rPr lang="zh-CN" altLang="en-US" sz="2400" dirty="0">
                <a:solidFill>
                  <a:srgbClr val="FF0000"/>
                </a:solidFill>
              </a:rPr>
              <a:t>无序</a:t>
            </a:r>
            <a:r>
              <a:rPr lang="zh-CN" altLang="en-US" sz="2400" dirty="0"/>
              <a:t>集合</a:t>
            </a:r>
            <a:endParaRPr lang="en-US" altLang="zh-CN" sz="2400" dirty="0"/>
          </a:p>
          <a:p>
            <a:r>
              <a:rPr lang="en-US" altLang="zh-CN" sz="2400" dirty="0"/>
              <a:t>    </a:t>
            </a:r>
            <a:r>
              <a:rPr lang="zh-CN" altLang="en-US" sz="2400" dirty="0" smtClean="0">
                <a:solidFill>
                  <a:srgbClr val="FF0000"/>
                </a:solidFill>
              </a:rPr>
              <a:t>映射元素</a:t>
            </a:r>
            <a:r>
              <a:rPr lang="zh-CN" altLang="en-US" sz="2400" dirty="0">
                <a:solidFill>
                  <a:srgbClr val="FF0000"/>
                </a:solidFill>
              </a:rPr>
              <a:t>的数据类型没有限制，也不一定相</a:t>
            </a:r>
            <a:r>
              <a:rPr lang="zh-CN" altLang="en-US" sz="2400" dirty="0" smtClean="0">
                <a:solidFill>
                  <a:srgbClr val="FF0000"/>
                </a:solidFill>
              </a:rPr>
              <a:t>同。</a:t>
            </a:r>
            <a:endParaRPr lang="en-US" altLang="zh-CN" sz="2400" dirty="0" smtClean="0">
              <a:solidFill>
                <a:srgbClr val="FF0000"/>
              </a:solidFill>
            </a:endParaRPr>
          </a:p>
          <a:p>
            <a:r>
              <a:rPr lang="zh-CN" altLang="en-US" sz="2400" dirty="0"/>
              <a:t>映射用大括号括起：</a:t>
            </a:r>
            <a:r>
              <a:rPr lang="en-US" altLang="zh-CN" sz="2400" dirty="0"/>
              <a:t>{ ... </a:t>
            </a:r>
            <a:r>
              <a:rPr lang="en-US" altLang="zh-CN" sz="2400" dirty="0" smtClean="0"/>
              <a:t>}</a:t>
            </a:r>
            <a:r>
              <a:rPr lang="zh-CN" altLang="en-US" sz="2400" dirty="0" smtClean="0"/>
              <a:t>，映射</a:t>
            </a:r>
            <a:r>
              <a:rPr lang="zh-CN" altLang="en-US" sz="2400" dirty="0"/>
              <a:t>类似于 </a:t>
            </a:r>
            <a:r>
              <a:rPr lang="en-US" altLang="zh-CN" sz="2400" dirty="0"/>
              <a:t>JSON </a:t>
            </a:r>
            <a:r>
              <a:rPr lang="zh-CN" altLang="en-US" sz="2400" dirty="0"/>
              <a:t>对象</a:t>
            </a:r>
            <a:r>
              <a:rPr lang="zh-CN" altLang="en-US" sz="2400" dirty="0" smtClean="0"/>
              <a:t>。</a:t>
            </a:r>
            <a:r>
              <a:rPr lang="en-US" altLang="zh-CN" sz="2400" dirty="0" smtClean="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
        <p:nvSpPr>
          <p:cNvPr id="5" name="矩形 4"/>
          <p:cNvSpPr/>
          <p:nvPr/>
        </p:nvSpPr>
        <p:spPr>
          <a:xfrm>
            <a:off x="7579673" y="1285462"/>
            <a:ext cx="3302826" cy="4585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r>
              <a:rPr lang="zh-CN" altLang="en-US" sz="2000" dirty="0" smtClean="0"/>
              <a:t>映射类型</a:t>
            </a:r>
            <a:endParaRPr lang="en-US" altLang="zh-CN" sz="2000" dirty="0" smtClean="0"/>
          </a:p>
          <a:p>
            <a:pPr marL="514350" indent="-514350"/>
            <a:r>
              <a:rPr lang="en-US" altLang="zh-CN" sz="2000" dirty="0"/>
              <a:t> { Day: "Monday",</a:t>
            </a:r>
          </a:p>
          <a:p>
            <a:pPr marL="514350" indent="-514350"/>
            <a:r>
              <a:rPr lang="en-US" altLang="zh-CN" sz="2000" dirty="0"/>
              <a:t>   </a:t>
            </a:r>
            <a:r>
              <a:rPr lang="en-US" altLang="zh-CN" sz="2000" dirty="0" err="1"/>
              <a:t>UnreadEmails</a:t>
            </a:r>
            <a:r>
              <a:rPr lang="en-US" altLang="zh-CN" sz="2000" dirty="0"/>
              <a:t>: 42,</a:t>
            </a:r>
          </a:p>
          <a:p>
            <a:pPr marL="514350" indent="-514350"/>
            <a:r>
              <a:rPr lang="en-US" altLang="zh-CN" sz="2000" dirty="0" smtClean="0"/>
              <a:t>   </a:t>
            </a:r>
            <a:r>
              <a:rPr lang="en-US" altLang="zh-CN" sz="2000" dirty="0" err="1" smtClean="0"/>
              <a:t>ItemsOnMyDesk</a:t>
            </a:r>
            <a:r>
              <a:rPr lang="en-US" altLang="zh-CN" sz="2000" dirty="0" smtClean="0"/>
              <a:t>:</a:t>
            </a:r>
          </a:p>
          <a:p>
            <a:pPr marL="514350" indent="-514350"/>
            <a:r>
              <a:rPr lang="en-US" altLang="zh-CN" sz="2000" dirty="0" smtClean="0"/>
              <a:t>       [</a:t>
            </a:r>
          </a:p>
          <a:p>
            <a:pPr marL="514350" indent="-514350"/>
            <a:r>
              <a:rPr lang="en-US" altLang="zh-CN" sz="2000" dirty="0" smtClean="0"/>
              <a:t>          </a:t>
            </a:r>
            <a:r>
              <a:rPr lang="zh-CN" altLang="en-US" sz="2000" dirty="0" smtClean="0"/>
              <a:t>“</a:t>
            </a:r>
            <a:r>
              <a:rPr lang="en-US" altLang="zh-CN" sz="2000" dirty="0" smtClean="0"/>
              <a:t>Coffee Cup</a:t>
            </a:r>
            <a:r>
              <a:rPr lang="zh-CN" altLang="en-US" sz="2000" dirty="0" smtClean="0"/>
              <a:t>”</a:t>
            </a:r>
            <a:r>
              <a:rPr lang="en-US" altLang="zh-CN" sz="2000" dirty="0" smtClean="0"/>
              <a:t>,</a:t>
            </a:r>
          </a:p>
          <a:p>
            <a:pPr marL="514350" indent="-514350"/>
            <a:r>
              <a:rPr lang="en-US" altLang="zh-CN" sz="2000" dirty="0" smtClean="0"/>
              <a:t>           “Telephone”,</a:t>
            </a:r>
          </a:p>
          <a:p>
            <a:pPr marL="514350" indent="-514350"/>
            <a:r>
              <a:rPr lang="en-US" altLang="zh-CN" sz="2000" dirty="0" smtClean="0"/>
              <a:t>	{</a:t>
            </a:r>
          </a:p>
          <a:p>
            <a:pPr marL="514350" indent="-514350"/>
            <a:r>
              <a:rPr lang="en-US" altLang="zh-CN" sz="2000" dirty="0" smtClean="0"/>
              <a:t>		Pens:{Quntity:3}</a:t>
            </a:r>
          </a:p>
          <a:p>
            <a:pPr marL="514350" indent="-514350"/>
            <a:r>
              <a:rPr lang="en-US" altLang="zh-CN" sz="2000" dirty="0" smtClean="0"/>
              <a:t>		Pens:{Quntity:3}</a:t>
            </a:r>
          </a:p>
          <a:p>
            <a:pPr marL="514350" indent="-514350"/>
            <a:r>
              <a:rPr lang="en-US" altLang="zh-CN" sz="2000" dirty="0" smtClean="0"/>
              <a:t>	}</a:t>
            </a:r>
          </a:p>
          <a:p>
            <a:pPr marL="514350" indent="-514350"/>
            <a:r>
              <a:rPr lang="en-US" altLang="zh-CN" sz="2000" dirty="0" smtClean="0"/>
              <a:t>       ]</a:t>
            </a:r>
          </a:p>
          <a:p>
            <a:pPr marL="514350" indent="-514350"/>
            <a:r>
              <a:rPr lang="en-US" altLang="zh-CN" sz="2000" dirty="0" smtClean="0"/>
              <a:t> }</a:t>
            </a:r>
            <a:endParaRPr lang="zh-CN" altLang="en-US" sz="2000" dirty="0"/>
          </a:p>
        </p:txBody>
      </p:sp>
      <p:sp>
        <p:nvSpPr>
          <p:cNvPr id="7" name="矩形 6"/>
          <p:cNvSpPr/>
          <p:nvPr/>
        </p:nvSpPr>
        <p:spPr>
          <a:xfrm>
            <a:off x="796888" y="6442362"/>
            <a:ext cx="7072770" cy="369332"/>
          </a:xfrm>
          <a:prstGeom prst="rect">
            <a:avLst/>
          </a:prstGeom>
        </p:spPr>
        <p:txBody>
          <a:bodyPr wrap="none">
            <a:spAutoFit/>
          </a:bodyPr>
          <a:lstStyle/>
          <a:p>
            <a:r>
              <a:rPr lang="zh-CN" altLang="en-US" dirty="0" smtClean="0">
                <a:solidFill>
                  <a:schemeClr val="bg1">
                    <a:lumMod val="85000"/>
                  </a:schemeClr>
                </a:solidFill>
              </a:rPr>
              <a:t>参考链接：https</a:t>
            </a:r>
            <a:r>
              <a:rPr lang="zh-CN" altLang="en-US" dirty="0">
                <a:solidFill>
                  <a:schemeClr val="bg1">
                    <a:lumMod val="85000"/>
                  </a:schemeClr>
                </a:solidFill>
              </a:rPr>
              <a:t>://blog.csdn.net/czongxiao/article/details/100013115</a:t>
            </a:r>
          </a:p>
        </p:txBody>
      </p:sp>
    </p:spTree>
    <p:extLst>
      <p:ext uri="{BB962C8B-B14F-4D97-AF65-F5344CB8AC3E}">
        <p14:creationId xmlns:p14="http://schemas.microsoft.com/office/powerpoint/2010/main" val="21781313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lnSpcReduction="10000"/>
          </a:bodyPr>
          <a:lstStyle/>
          <a:p>
            <a:r>
              <a:rPr lang="en-US" altLang="zh-CN" sz="2400" dirty="0"/>
              <a:t> (3)</a:t>
            </a:r>
            <a:r>
              <a:rPr lang="zh-CN" altLang="en-US" sz="2400" dirty="0"/>
              <a:t>集合类型：集合类型可以表示多个标量值。集合中所有元素必须为相同类型，且值不可以重复。集中的值的顺序不会</a:t>
            </a:r>
            <a:r>
              <a:rPr lang="zh-CN" altLang="en-US" sz="2400" dirty="0" smtClean="0"/>
              <a:t>保留，不</a:t>
            </a:r>
            <a:r>
              <a:rPr lang="zh-CN" altLang="en-US" sz="2400" dirty="0"/>
              <a:t>支持空集。</a:t>
            </a:r>
            <a:endParaRPr lang="en-US" altLang="zh-CN" sz="2400" dirty="0"/>
          </a:p>
          <a:p>
            <a:r>
              <a:rPr lang="en-US" altLang="zh-CN" sz="2400" dirty="0"/>
              <a:t>    </a:t>
            </a:r>
            <a:r>
              <a:rPr lang="zh-CN" altLang="en-US" sz="2400" dirty="0"/>
              <a:t>字符串集合：</a:t>
            </a:r>
            <a:r>
              <a:rPr lang="en-US" altLang="zh-CN" sz="2400" dirty="0"/>
              <a:t> [“Black” ,“Green” ,“Red”]</a:t>
            </a:r>
          </a:p>
          <a:p>
            <a:r>
              <a:rPr lang="zh-CN" altLang="en-US" sz="2400" dirty="0"/>
              <a:t>    数字集合：</a:t>
            </a:r>
            <a:r>
              <a:rPr lang="en-US" altLang="zh-CN" sz="2400" dirty="0"/>
              <a:t> [42.2</a:t>
            </a:r>
            <a:r>
              <a:rPr lang="zh-CN" altLang="en-US" sz="2400" dirty="0"/>
              <a:t>，</a:t>
            </a:r>
            <a:r>
              <a:rPr lang="en-US" altLang="zh-CN" sz="2400" dirty="0"/>
              <a:t>-19, 7.5</a:t>
            </a:r>
            <a:r>
              <a:rPr lang="zh-CN" altLang="en-US" sz="2400" dirty="0"/>
              <a:t>，</a:t>
            </a:r>
            <a:r>
              <a:rPr lang="en-US" altLang="zh-CN" sz="2400" dirty="0"/>
              <a:t>3.14</a:t>
            </a:r>
            <a:r>
              <a:rPr lang="en-US" altLang="zh-CN" sz="2400" dirty="0" smtClean="0"/>
              <a:t>]</a:t>
            </a:r>
          </a:p>
          <a:p>
            <a:r>
              <a:rPr lang="zh-CN" altLang="en-US" sz="2400" b="1" dirty="0" smtClean="0"/>
              <a:t>数据操作</a:t>
            </a:r>
            <a:endParaRPr lang="en-US" altLang="zh-CN" sz="2400" b="1" dirty="0" smtClean="0"/>
          </a:p>
          <a:p>
            <a:r>
              <a:rPr lang="zh-CN" altLang="en-US" sz="2400" dirty="0" smtClean="0"/>
              <a:t>（</a:t>
            </a:r>
            <a:r>
              <a:rPr lang="en-US" altLang="zh-CN" sz="2400" dirty="0" smtClean="0"/>
              <a:t>1</a:t>
            </a:r>
            <a:r>
              <a:rPr lang="zh-CN" altLang="en-US" sz="2400" dirty="0" smtClean="0"/>
              <a:t>）表</a:t>
            </a:r>
            <a:endParaRPr lang="en-US" altLang="zh-CN" sz="2400" dirty="0"/>
          </a:p>
          <a:p>
            <a:pPr marL="514350" indent="-514350"/>
            <a:r>
              <a:rPr lang="en-US" altLang="zh-CN" sz="2400" dirty="0"/>
              <a:t>        </a:t>
            </a:r>
            <a:r>
              <a:rPr lang="en-US" altLang="zh-CN" sz="2400" dirty="0" err="1"/>
              <a:t>CreateTable</a:t>
            </a:r>
            <a:r>
              <a:rPr lang="en-US" altLang="zh-CN" sz="2400" dirty="0"/>
              <a:t>: </a:t>
            </a:r>
            <a:r>
              <a:rPr lang="zh-CN" altLang="en-US" sz="2400" dirty="0"/>
              <a:t>创建一张新表</a:t>
            </a:r>
            <a:endParaRPr lang="en-US" altLang="zh-CN" sz="2400" dirty="0"/>
          </a:p>
          <a:p>
            <a:pPr marL="514350" indent="-514350"/>
            <a:r>
              <a:rPr lang="en-US" altLang="zh-CN" sz="2400" dirty="0"/>
              <a:t>        </a:t>
            </a:r>
            <a:r>
              <a:rPr lang="en-US" altLang="zh-CN" sz="2400" dirty="0" err="1"/>
              <a:t>DescribeTable</a:t>
            </a:r>
            <a:r>
              <a:rPr lang="en-US" altLang="zh-CN" sz="2400" dirty="0" smtClean="0"/>
              <a:t>: </a:t>
            </a:r>
            <a:r>
              <a:rPr lang="zh-CN" altLang="en-US" sz="2400" dirty="0" smtClean="0"/>
              <a:t>返回</a:t>
            </a:r>
            <a:r>
              <a:rPr lang="zh-CN" altLang="en-US" sz="2400" dirty="0"/>
              <a:t>一张表的信息</a:t>
            </a:r>
            <a:endParaRPr lang="en-US" altLang="zh-CN" sz="2400" dirty="0"/>
          </a:p>
          <a:p>
            <a:pPr marL="514350" indent="-514350"/>
            <a:r>
              <a:rPr lang="en-US" altLang="zh-CN" sz="2400" dirty="0"/>
              <a:t>        </a:t>
            </a:r>
            <a:r>
              <a:rPr lang="en-US" altLang="zh-CN" sz="2400" dirty="0" err="1"/>
              <a:t>ListTables</a:t>
            </a:r>
            <a:r>
              <a:rPr lang="en-US" altLang="zh-CN" sz="2400" dirty="0"/>
              <a:t>: </a:t>
            </a:r>
            <a:r>
              <a:rPr lang="zh-CN" altLang="en-US" sz="2400" dirty="0"/>
              <a:t>返回列表中所有表的名称</a:t>
            </a:r>
            <a:endParaRPr lang="en-US" altLang="zh-CN" sz="2400" dirty="0"/>
          </a:p>
          <a:p>
            <a:pPr marL="514350" indent="-514350"/>
            <a:r>
              <a:rPr lang="en-US" altLang="zh-CN" sz="2400" dirty="0"/>
              <a:t>        </a:t>
            </a:r>
            <a:r>
              <a:rPr lang="en-US" altLang="zh-CN" sz="2400" dirty="0" err="1"/>
              <a:t>UpdateTable</a:t>
            </a:r>
            <a:r>
              <a:rPr lang="en-US" altLang="zh-CN" sz="2400" dirty="0"/>
              <a:t>: </a:t>
            </a:r>
            <a:r>
              <a:rPr lang="zh-CN" altLang="en-US" sz="2400" dirty="0"/>
              <a:t>修改表的内容</a:t>
            </a:r>
            <a:endParaRPr lang="en-US" altLang="zh-CN" sz="2400" dirty="0"/>
          </a:p>
          <a:p>
            <a:pPr marL="514350" indent="-514350"/>
            <a:r>
              <a:rPr lang="en-US" altLang="zh-CN" sz="2400" dirty="0"/>
              <a:t>        </a:t>
            </a:r>
            <a:r>
              <a:rPr lang="en-US" altLang="zh-CN" sz="2400" dirty="0" err="1"/>
              <a:t>DeleteTable</a:t>
            </a:r>
            <a:r>
              <a:rPr lang="en-US" altLang="zh-CN" sz="2400" dirty="0"/>
              <a:t>: </a:t>
            </a:r>
            <a:r>
              <a:rPr lang="zh-CN" altLang="en-US" sz="2400" dirty="0"/>
              <a:t>删除一个已经存在的表</a:t>
            </a:r>
          </a:p>
          <a:p>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Tree>
    <p:extLst>
      <p:ext uri="{BB962C8B-B14F-4D97-AF65-F5344CB8AC3E}">
        <p14:creationId xmlns:p14="http://schemas.microsoft.com/office/powerpoint/2010/main" val="19186856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a:solidFill>
                  <a:prstClr val="black"/>
                </a:solidFill>
              </a:rPr>
              <a:t>3.2.2.4 </a:t>
            </a:r>
            <a:r>
              <a:rPr lang="zh-CN" altLang="en-US" sz="2400" b="1" dirty="0">
                <a:solidFill>
                  <a:prstClr val="black"/>
                </a:solidFill>
              </a:rPr>
              <a:t>数据组织（续）</a:t>
            </a:r>
            <a:endParaRPr lang="zh-CN" altLang="en-US" dirty="0"/>
          </a:p>
        </p:txBody>
      </p:sp>
      <p:sp>
        <p:nvSpPr>
          <p:cNvPr id="3" name="内容占位符 2"/>
          <p:cNvSpPr>
            <a:spLocks noGrp="1"/>
          </p:cNvSpPr>
          <p:nvPr>
            <p:ph idx="1"/>
          </p:nvPr>
        </p:nvSpPr>
        <p:spPr>
          <a:xfrm>
            <a:off x="838200" y="955965"/>
            <a:ext cx="10515600" cy="5765510"/>
          </a:xfrm>
        </p:spPr>
        <p:txBody>
          <a:bodyPr>
            <a:normAutofit fontScale="92500" lnSpcReduction="10000"/>
          </a:bodyPr>
          <a:lstStyle/>
          <a:p>
            <a:r>
              <a:rPr lang="zh-CN" altLang="en-US" sz="2400" b="1" dirty="0" smtClean="0"/>
              <a:t>数据操作</a:t>
            </a:r>
            <a:endParaRPr lang="en-US" altLang="zh-CN" sz="2400" b="1" dirty="0" smtClean="0"/>
          </a:p>
          <a:p>
            <a:r>
              <a:rPr lang="zh-CN" altLang="en-US" sz="2400" dirty="0" smtClean="0"/>
              <a:t>（</a:t>
            </a:r>
            <a:r>
              <a:rPr lang="en-US" altLang="zh-CN" sz="2400" dirty="0" smtClean="0"/>
              <a:t>2</a:t>
            </a:r>
            <a:r>
              <a:rPr lang="zh-CN" altLang="en-US" sz="2400" dirty="0" smtClean="0"/>
              <a:t>）数据项</a:t>
            </a:r>
            <a:r>
              <a:rPr lang="zh-CN" altLang="en-US" sz="2400" dirty="0"/>
              <a:t>和属性</a:t>
            </a:r>
            <a:endParaRPr lang="en-US" altLang="zh-CN" sz="2400" dirty="0"/>
          </a:p>
          <a:p>
            <a:r>
              <a:rPr lang="en-US" altLang="zh-CN" sz="2400" dirty="0"/>
              <a:t>    </a:t>
            </a:r>
            <a:r>
              <a:rPr lang="en-US" altLang="zh-CN" sz="2400" dirty="0" smtClean="0"/>
              <a:t> </a:t>
            </a:r>
            <a:r>
              <a:rPr lang="en-US" altLang="zh-CN" sz="2400" dirty="0" err="1" smtClean="0"/>
              <a:t>PutItem</a:t>
            </a:r>
            <a:r>
              <a:rPr lang="en-US" altLang="zh-CN" sz="2400" dirty="0"/>
              <a:t>:</a:t>
            </a:r>
            <a:r>
              <a:rPr lang="zh-CN" altLang="en-US" sz="2400" dirty="0"/>
              <a:t>将单个数据项写入表</a:t>
            </a:r>
            <a:r>
              <a:rPr lang="zh-CN" altLang="en-US" sz="2400" dirty="0" smtClean="0"/>
              <a:t>中，需制定主键属性。</a:t>
            </a:r>
            <a:endParaRPr lang="en-US" altLang="zh-CN" sz="2400" dirty="0"/>
          </a:p>
          <a:p>
            <a:r>
              <a:rPr lang="en-US" altLang="zh-CN" sz="2400" dirty="0"/>
              <a:t>     </a:t>
            </a:r>
            <a:r>
              <a:rPr lang="en-US" altLang="zh-CN" sz="2400" dirty="0" err="1"/>
              <a:t>BatchWriteItem</a:t>
            </a:r>
            <a:r>
              <a:rPr lang="en-US" altLang="zh-CN" sz="2400" dirty="0"/>
              <a:t>:</a:t>
            </a:r>
            <a:r>
              <a:rPr lang="zh-CN" altLang="en-US" sz="2400" dirty="0"/>
              <a:t>批量写数据项（最多</a:t>
            </a:r>
            <a:r>
              <a:rPr lang="en-US" altLang="zh-CN" sz="2400" dirty="0"/>
              <a:t>25</a:t>
            </a:r>
            <a:r>
              <a:rPr lang="zh-CN" altLang="en-US" sz="2400" dirty="0"/>
              <a:t>个）</a:t>
            </a:r>
            <a:endParaRPr lang="en-US" altLang="zh-CN" sz="2400" dirty="0"/>
          </a:p>
          <a:p>
            <a:r>
              <a:rPr lang="en-US" altLang="zh-CN" sz="2400" dirty="0"/>
              <a:t>     </a:t>
            </a:r>
            <a:r>
              <a:rPr lang="en-US" altLang="zh-CN" sz="2400" dirty="0" err="1"/>
              <a:t>GetItem</a:t>
            </a:r>
            <a:r>
              <a:rPr lang="en-US" altLang="zh-CN" sz="2400" dirty="0"/>
              <a:t>: </a:t>
            </a:r>
            <a:r>
              <a:rPr lang="zh-CN" altLang="en-US" sz="2400" dirty="0"/>
              <a:t>检索单个数据项。（必须制定主</a:t>
            </a:r>
            <a:r>
              <a:rPr lang="zh-CN" altLang="en-US" sz="2400" dirty="0" smtClean="0"/>
              <a:t>键，可检索属性子集）</a:t>
            </a:r>
            <a:endParaRPr lang="en-US" altLang="zh-CN" sz="2400" dirty="0"/>
          </a:p>
          <a:p>
            <a:r>
              <a:rPr lang="en-US" altLang="zh-CN" sz="2400" dirty="0"/>
              <a:t>     </a:t>
            </a:r>
            <a:r>
              <a:rPr lang="en-US" altLang="zh-CN" sz="2400" dirty="0" err="1"/>
              <a:t>BatchGetItem</a:t>
            </a:r>
            <a:r>
              <a:rPr lang="en-US" altLang="zh-CN" sz="2400" dirty="0"/>
              <a:t>:</a:t>
            </a:r>
            <a:r>
              <a:rPr lang="zh-CN" altLang="en-US" sz="2400" dirty="0"/>
              <a:t>批量读数据项（最多</a:t>
            </a:r>
            <a:r>
              <a:rPr lang="en-US" altLang="zh-CN" sz="2400" dirty="0"/>
              <a:t>100</a:t>
            </a:r>
            <a:r>
              <a:rPr lang="zh-CN" altLang="en-US" sz="2400" dirty="0"/>
              <a:t>个）</a:t>
            </a:r>
            <a:endParaRPr lang="en-US" altLang="zh-CN" sz="2400" dirty="0"/>
          </a:p>
          <a:p>
            <a:r>
              <a:rPr lang="en-US" altLang="zh-CN" sz="2400" dirty="0"/>
              <a:t>     Query: </a:t>
            </a:r>
            <a:r>
              <a:rPr lang="zh-CN" altLang="en-US" sz="2400" dirty="0"/>
              <a:t>检索具有特定分区键的所有数据项。</a:t>
            </a:r>
            <a:endParaRPr lang="en-US" altLang="zh-CN" sz="2400" dirty="0"/>
          </a:p>
          <a:p>
            <a:r>
              <a:rPr lang="en-US" altLang="zh-CN" sz="2400" dirty="0"/>
              <a:t>     Scan: </a:t>
            </a:r>
            <a:r>
              <a:rPr lang="zh-CN" altLang="en-US" sz="2400" dirty="0"/>
              <a:t>检索指定表或索引中的所有</a:t>
            </a:r>
            <a:r>
              <a:rPr lang="zh-CN" altLang="en-US" sz="2400" dirty="0" smtClean="0"/>
              <a:t>项目，可检索属性子集。</a:t>
            </a:r>
            <a:endParaRPr lang="en-US" altLang="zh-CN" sz="2400" dirty="0"/>
          </a:p>
          <a:p>
            <a:r>
              <a:rPr lang="en-US" altLang="zh-CN" sz="2400" dirty="0"/>
              <a:t>     </a:t>
            </a:r>
            <a:r>
              <a:rPr lang="en-US" altLang="zh-CN" sz="2400" dirty="0" err="1"/>
              <a:t>UpdateItem</a:t>
            </a:r>
            <a:r>
              <a:rPr lang="en-US" altLang="zh-CN" sz="2400" dirty="0"/>
              <a:t>: </a:t>
            </a:r>
            <a:r>
              <a:rPr lang="zh-CN" altLang="en-US" sz="2400" dirty="0"/>
              <a:t>修改数据项的一个或多个</a:t>
            </a:r>
            <a:r>
              <a:rPr lang="zh-CN" altLang="en-US" sz="2400" dirty="0" smtClean="0"/>
              <a:t>属性，可实施原子计数器的增、减操作。</a:t>
            </a:r>
            <a:endParaRPr lang="en-US" altLang="zh-CN" sz="2400" dirty="0"/>
          </a:p>
          <a:p>
            <a:r>
              <a:rPr lang="en-US" altLang="zh-CN" sz="2400" dirty="0"/>
              <a:t>     </a:t>
            </a:r>
            <a:r>
              <a:rPr lang="en-US" altLang="zh-CN" sz="2400" dirty="0" err="1" smtClean="0"/>
              <a:t>DeleteItem</a:t>
            </a:r>
            <a:r>
              <a:rPr lang="zh-CN" altLang="en-US" sz="2400" dirty="0"/>
              <a:t>： 删除单个数据项</a:t>
            </a:r>
            <a:endParaRPr lang="en-US" altLang="zh-CN" sz="2400" dirty="0"/>
          </a:p>
          <a:p>
            <a:r>
              <a:rPr lang="en-US" altLang="zh-CN" sz="2400" dirty="0"/>
              <a:t>     </a:t>
            </a:r>
            <a:r>
              <a:rPr lang="en-US" altLang="zh-CN" sz="2400" dirty="0" err="1"/>
              <a:t>BatchDeleteItem</a:t>
            </a:r>
            <a:r>
              <a:rPr lang="en-US" altLang="zh-CN" sz="2400" dirty="0"/>
              <a:t>: </a:t>
            </a:r>
            <a:r>
              <a:rPr lang="zh-CN" altLang="en-US" sz="2400" dirty="0"/>
              <a:t>批量删除多个数据项（最多</a:t>
            </a:r>
            <a:r>
              <a:rPr lang="en-US" altLang="zh-CN" sz="2400" dirty="0"/>
              <a:t>25</a:t>
            </a:r>
            <a:r>
              <a:rPr lang="zh-CN" altLang="en-US" sz="2400" dirty="0"/>
              <a:t>个</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Tree>
    <p:extLst>
      <p:ext uri="{BB962C8B-B14F-4D97-AF65-F5344CB8AC3E}">
        <p14:creationId xmlns:p14="http://schemas.microsoft.com/office/powerpoint/2010/main" val="1660939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722535" y="3408219"/>
            <a:ext cx="4259665" cy="3160857"/>
          </a:xfrm>
          <a:prstGeom prst="rect">
            <a:avLst/>
          </a:prstGeom>
        </p:spPr>
      </p:pic>
      <p:sp>
        <p:nvSpPr>
          <p:cNvPr id="2" name="标题 1"/>
          <p:cNvSpPr>
            <a:spLocks noGrp="1"/>
          </p:cNvSpPr>
          <p:nvPr>
            <p:ph type="title"/>
          </p:nvPr>
        </p:nvSpPr>
        <p:spPr>
          <a:xfrm>
            <a:off x="838200" y="35629"/>
            <a:ext cx="10515600" cy="781789"/>
          </a:xfrm>
        </p:spPr>
        <p:txBody>
          <a:bodyPr/>
          <a:lstStyle/>
          <a:p>
            <a:r>
              <a:rPr lang="en-US" altLang="zh-CN" sz="2400" b="1" dirty="0" smtClean="0">
                <a:solidFill>
                  <a:prstClr val="black"/>
                </a:solidFill>
              </a:rPr>
              <a:t>3.2.2.5 </a:t>
            </a:r>
            <a:r>
              <a:rPr lang="zh-CN" altLang="en-US" sz="2400" b="1" dirty="0" smtClean="0">
                <a:solidFill>
                  <a:prstClr val="black"/>
                </a:solidFill>
              </a:rPr>
              <a:t>数据分布</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pPr>
              <a:lnSpc>
                <a:spcPct val="150000"/>
              </a:lnSpc>
            </a:pPr>
            <a:r>
              <a:rPr lang="zh-CN" altLang="en-US" sz="2400" dirty="0" smtClean="0"/>
              <a:t>基本</a:t>
            </a:r>
            <a:r>
              <a:rPr lang="zh-CN" altLang="en-US" sz="2400" dirty="0"/>
              <a:t>策略：按哈希算法切分数据分布在不同</a:t>
            </a:r>
            <a:r>
              <a:rPr lang="en-US" altLang="zh-CN" sz="2400" dirty="0"/>
              <a:t>node</a:t>
            </a:r>
            <a:r>
              <a:rPr lang="zh-CN" altLang="en-US" sz="2400" dirty="0"/>
              <a:t>上，读数据依据</a:t>
            </a:r>
            <a:r>
              <a:rPr lang="en-US" altLang="zh-CN" sz="2400" dirty="0"/>
              <a:t>key</a:t>
            </a:r>
            <a:r>
              <a:rPr lang="zh-CN" altLang="en-US" sz="2400" dirty="0"/>
              <a:t>的哈希值寻找对应的</a:t>
            </a:r>
            <a:r>
              <a:rPr lang="en-US" altLang="zh-CN" sz="2400" dirty="0"/>
              <a:t>node</a:t>
            </a:r>
            <a:r>
              <a:rPr lang="zh-CN" altLang="en-US" sz="2400" dirty="0"/>
              <a:t>。</a:t>
            </a:r>
            <a:endParaRPr lang="en-US" altLang="zh-CN" sz="2400" dirty="0"/>
          </a:p>
          <a:p>
            <a:pPr>
              <a:lnSpc>
                <a:spcPct val="150000"/>
              </a:lnSpc>
              <a:spcBef>
                <a:spcPts val="600"/>
              </a:spcBef>
            </a:pPr>
            <a:r>
              <a:rPr lang="zh-CN" altLang="en-US" sz="2400" b="1" dirty="0">
                <a:solidFill>
                  <a:srgbClr val="FF0000"/>
                </a:solidFill>
              </a:rPr>
              <a:t>使用</a:t>
            </a:r>
            <a:r>
              <a:rPr lang="en-US" altLang="zh-CN" sz="2400" b="1" dirty="0">
                <a:solidFill>
                  <a:srgbClr val="FF0000"/>
                </a:solidFill>
              </a:rPr>
              <a:t>Consistent Hashing</a:t>
            </a:r>
            <a:r>
              <a:rPr lang="zh-CN" altLang="en-US" sz="2400" b="1" dirty="0">
                <a:solidFill>
                  <a:srgbClr val="FF0000"/>
                </a:solidFill>
              </a:rPr>
              <a:t>算法</a:t>
            </a:r>
            <a:r>
              <a:rPr lang="zh-CN" altLang="en-US" sz="2400" dirty="0"/>
              <a:t>（</a:t>
            </a:r>
            <a:r>
              <a:rPr lang="en-US" altLang="zh-CN" sz="2400" dirty="0"/>
              <a:t>node</a:t>
            </a:r>
            <a:r>
              <a:rPr lang="zh-CN" altLang="en-US" sz="2400" dirty="0"/>
              <a:t>对应的不再是一个确定的</a:t>
            </a:r>
            <a:r>
              <a:rPr lang="en-US" altLang="zh-CN" sz="2400" dirty="0"/>
              <a:t>hash</a:t>
            </a:r>
            <a:r>
              <a:rPr lang="zh-CN" altLang="en-US" sz="2400" dirty="0"/>
              <a:t>值，而是一个</a:t>
            </a:r>
            <a:r>
              <a:rPr lang="en-US" altLang="zh-CN" sz="2400" dirty="0"/>
              <a:t>hash</a:t>
            </a:r>
            <a:r>
              <a:rPr lang="zh-CN" altLang="en-US" sz="2400" dirty="0"/>
              <a:t>值范围）。</a:t>
            </a:r>
            <a:endParaRPr lang="en-US" altLang="zh-CN" sz="2400" dirty="0"/>
          </a:p>
          <a:p>
            <a:pPr>
              <a:lnSpc>
                <a:spcPct val="150000"/>
              </a:lnSpc>
            </a:pPr>
            <a:r>
              <a:rPr lang="zh-CN" altLang="en-US" sz="2400" dirty="0" smtClean="0"/>
              <a:t>另外</a:t>
            </a:r>
            <a:r>
              <a:rPr lang="zh-CN" altLang="en-US" sz="2400" dirty="0"/>
              <a:t>，还设计了虚拟节点的大小与位置分配策略</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35664277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smtClean="0">
                <a:solidFill>
                  <a:prstClr val="black"/>
                </a:solidFill>
              </a:rPr>
              <a:t>3.2.2.5 </a:t>
            </a:r>
            <a:r>
              <a:rPr lang="zh-CN" altLang="en-US" sz="2400" b="1" dirty="0" smtClean="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4904508"/>
          </a:xfrm>
        </p:spPr>
        <p:txBody>
          <a:bodyPr>
            <a:normAutofit/>
          </a:bodyPr>
          <a:lstStyle/>
          <a:p>
            <a:r>
              <a:rPr lang="zh-CN" altLang="en-US" sz="2400" dirty="0"/>
              <a:t>加入一个物理节点意味着相应加入若干虚拟节点。</a:t>
            </a:r>
            <a:endParaRPr lang="zh-CN" altLang="en-US" sz="2200" dirty="0"/>
          </a:p>
          <a:p>
            <a:endParaRPr lang="en-US" altLang="zh-CN" sz="2400" dirty="0" smtClean="0"/>
          </a:p>
          <a:p>
            <a:r>
              <a:rPr lang="zh-CN" altLang="en-US" sz="2400" dirty="0" smtClean="0"/>
              <a:t>虚拟</a:t>
            </a:r>
            <a:r>
              <a:rPr lang="zh-CN" altLang="en-US" sz="2400" dirty="0"/>
              <a:t>结点的位置和</a:t>
            </a:r>
            <a:r>
              <a:rPr lang="zh-CN" altLang="en-US" sz="2400" dirty="0" smtClean="0"/>
              <a:t>大小随机时，</a:t>
            </a:r>
            <a:endParaRPr lang="en-US" altLang="zh-CN" sz="2400" dirty="0"/>
          </a:p>
          <a:p>
            <a:r>
              <a:rPr lang="en-US" altLang="zh-CN" sz="2400" dirty="0" err="1">
                <a:solidFill>
                  <a:srgbClr val="3366FF"/>
                </a:solidFill>
              </a:rPr>
              <a:t>Memcached</a:t>
            </a:r>
            <a:r>
              <a:rPr lang="zh-CN" altLang="en-US" sz="2400" dirty="0">
                <a:solidFill>
                  <a:srgbClr val="3366FF"/>
                </a:solidFill>
              </a:rPr>
              <a:t>存在的缺点：虚拟节点位置和大小随机，如果有新节点加入，可能导致扫描所有节点上的所有数据对象，判断是否需要迁移，这种全局的扫描开销很大。</a:t>
            </a:r>
            <a:endParaRPr lang="en-US" altLang="zh-CN" sz="2400" dirty="0">
              <a:solidFill>
                <a:srgbClr val="3366FF"/>
              </a:solidFill>
            </a:endParaRPr>
          </a:p>
          <a:p>
            <a:r>
              <a:rPr lang="en-US" altLang="zh-CN" sz="2400" dirty="0" smtClean="0"/>
              <a:t>        </a:t>
            </a:r>
            <a:r>
              <a:rPr lang="en-US" altLang="zh-CN" sz="2400" dirty="0" smtClean="0">
                <a:latin typeface="宋体" panose="02010600030101010101" pitchFamily="2" charset="-122"/>
                <a:ea typeface="宋体" panose="02010600030101010101" pitchFamily="2" charset="-122"/>
              </a:rPr>
              <a:t>    </a:t>
            </a:r>
            <a:endParaRPr lang="en-US" altLang="zh-CN"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1602548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629"/>
            <a:ext cx="10515600" cy="781789"/>
          </a:xfrm>
        </p:spPr>
        <p:txBody>
          <a:bodyPr/>
          <a:lstStyle/>
          <a:p>
            <a:r>
              <a:rPr lang="en-US" altLang="zh-CN" sz="2400" b="1" dirty="0" smtClean="0">
                <a:solidFill>
                  <a:prstClr val="black"/>
                </a:solidFill>
              </a:rPr>
              <a:t>3.2.2.5 </a:t>
            </a:r>
            <a:r>
              <a:rPr lang="zh-CN" altLang="en-US" sz="2400" b="1" dirty="0" smtClean="0">
                <a:solidFill>
                  <a:prstClr val="black"/>
                </a:solidFill>
              </a:rPr>
              <a:t>数据分布（续）</a:t>
            </a:r>
            <a:endParaRPr lang="zh-CN" altLang="en-US" dirty="0"/>
          </a:p>
        </p:txBody>
      </p:sp>
      <p:sp>
        <p:nvSpPr>
          <p:cNvPr id="3" name="内容占位符 2"/>
          <p:cNvSpPr>
            <a:spLocks noGrp="1"/>
          </p:cNvSpPr>
          <p:nvPr>
            <p:ph idx="1"/>
          </p:nvPr>
        </p:nvSpPr>
        <p:spPr>
          <a:xfrm>
            <a:off x="838200" y="955965"/>
            <a:ext cx="10515600" cy="900544"/>
          </a:xfrm>
        </p:spPr>
        <p:txBody>
          <a:bodyPr>
            <a:noAutofit/>
          </a:bodyPr>
          <a:lstStyle/>
          <a:p>
            <a:r>
              <a:rPr lang="zh-CN" altLang="en-US" sz="2400" dirty="0" smtClean="0"/>
              <a:t>虚拟节点个数：</a:t>
            </a:r>
            <a:r>
              <a:rPr lang="zh-CN" altLang="en-US" sz="2400" dirty="0"/>
              <a:t>统计结果显示，当物理服务器的数量很小时，需要更大的虚拟节点，反之则需要更少的节点。</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sp>
        <p:nvSpPr>
          <p:cNvPr id="5" name="文本占位符 2"/>
          <p:cNvSpPr txBox="1">
            <a:spLocks/>
          </p:cNvSpPr>
          <p:nvPr/>
        </p:nvSpPr>
        <p:spPr>
          <a:xfrm>
            <a:off x="838200" y="5427943"/>
            <a:ext cx="9885218" cy="8222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dirty="0" smtClean="0">
                <a:latin typeface="微软雅黑" panose="020B0503020204020204" pitchFamily="34" charset="-122"/>
                <a:ea typeface="微软雅黑" panose="020B0503020204020204" pitchFamily="34" charset="-122"/>
              </a:rPr>
              <a:t>图中有</a:t>
            </a:r>
            <a:r>
              <a:rPr lang="en-US" altLang="zh-CN" sz="2400" dirty="0" smtClean="0">
                <a:latin typeface="微软雅黑" panose="020B0503020204020204" pitchFamily="34" charset="-122"/>
                <a:ea typeface="微软雅黑" panose="020B0503020204020204" pitchFamily="34" charset="-122"/>
              </a:rPr>
              <a:t>10</a:t>
            </a:r>
            <a:r>
              <a:rPr lang="zh-CN" altLang="en-US" sz="2400" dirty="0" smtClean="0">
                <a:latin typeface="微软雅黑" panose="020B0503020204020204" pitchFamily="34" charset="-122"/>
                <a:ea typeface="微软雅黑" panose="020B0503020204020204" pitchFamily="34" charset="-122"/>
              </a:rPr>
              <a:t>台物理服务器时，大约要为每台服务器增加</a:t>
            </a:r>
            <a:r>
              <a:rPr lang="en-US" altLang="zh-CN" sz="2400" dirty="0" smtClean="0">
                <a:latin typeface="微软雅黑" panose="020B0503020204020204" pitchFamily="34" charset="-122"/>
                <a:ea typeface="微软雅黑" panose="020B0503020204020204" pitchFamily="34" charset="-122"/>
              </a:rPr>
              <a:t>100~200</a:t>
            </a:r>
            <a:r>
              <a:rPr lang="zh-CN" altLang="en-US" sz="2400" dirty="0" smtClean="0">
                <a:latin typeface="微软雅黑" panose="020B0503020204020204" pitchFamily="34" charset="-122"/>
                <a:ea typeface="微软雅黑" panose="020B0503020204020204" pitchFamily="34" charset="-122"/>
              </a:rPr>
              <a:t>个虚拟节点才能达到较好的负载均衡。</a:t>
            </a:r>
            <a:endParaRPr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893942" y="2396839"/>
            <a:ext cx="3002856" cy="2594701"/>
          </a:xfrm>
          <a:prstGeom prst="rect">
            <a:avLst/>
          </a:prstGeom>
        </p:spPr>
      </p:pic>
      <p:sp>
        <p:nvSpPr>
          <p:cNvPr id="7" name="矩形 6"/>
          <p:cNvSpPr/>
          <p:nvPr/>
        </p:nvSpPr>
        <p:spPr>
          <a:xfrm>
            <a:off x="2029846" y="4985580"/>
            <a:ext cx="5314275" cy="40011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为每台物理服务器扩展的虚拟节点倍数</a:t>
            </a:r>
            <a:r>
              <a:rPr lang="en-US" altLang="zh-CN" sz="2000" dirty="0" smtClean="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scale)</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1021734" y="2953543"/>
            <a:ext cx="1584176" cy="707886"/>
          </a:xfrm>
          <a:prstGeom prst="rect">
            <a:avLst/>
          </a:prstGeom>
        </p:spPr>
        <p:txBody>
          <a:bodyPr wrap="square">
            <a:spAutoFit/>
          </a:bodyPr>
          <a:lstStyle/>
          <a:p>
            <a:r>
              <a:rPr lang="zh-CN" altLang="en-US" sz="2000" dirty="0">
                <a:solidFill>
                  <a:prstClr val="black"/>
                </a:solidFill>
                <a:latin typeface="Verdana"/>
                <a:ea typeface="微软雅黑" panose="020B0503020204020204" pitchFamily="34" charset="-122"/>
              </a:rPr>
              <a:t>实际物理服务器</a:t>
            </a:r>
            <a:r>
              <a:rPr lang="zh-CN" altLang="en-US" sz="2000" dirty="0" smtClean="0">
                <a:solidFill>
                  <a:prstClr val="black"/>
                </a:solidFill>
                <a:latin typeface="Verdana"/>
                <a:ea typeface="微软雅黑" panose="020B0503020204020204" pitchFamily="34" charset="-122"/>
              </a:rPr>
              <a:t>数（</a:t>
            </a:r>
            <a:r>
              <a:rPr lang="en-US" altLang="zh-CN" sz="2000" dirty="0" err="1" smtClean="0">
                <a:solidFill>
                  <a:prstClr val="black"/>
                </a:solidFill>
                <a:latin typeface="Verdana"/>
                <a:ea typeface="微软雅黑" panose="020B0503020204020204" pitchFamily="34" charset="-122"/>
              </a:rPr>
              <a:t>ps</a:t>
            </a:r>
            <a:r>
              <a:rPr lang="zh-CN" altLang="en-US" sz="2000" dirty="0" smtClean="0">
                <a:solidFill>
                  <a:prstClr val="black"/>
                </a:solidFill>
                <a:latin typeface="Verdana"/>
                <a:ea typeface="微软雅黑" panose="020B0503020204020204" pitchFamily="34" charset="-122"/>
              </a:rPr>
              <a:t>）</a:t>
            </a:r>
            <a:endParaRPr lang="zh-CN" altLang="en-US" sz="2000" dirty="0"/>
          </a:p>
        </p:txBody>
      </p:sp>
    </p:spTree>
    <p:extLst>
      <p:ext uri="{BB962C8B-B14F-4D97-AF65-F5344CB8AC3E}">
        <p14:creationId xmlns:p14="http://schemas.microsoft.com/office/powerpoint/2010/main" val="31355013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3.1.1 </a:t>
            </a:r>
            <a:r>
              <a:rPr lang="zh-CN" altLang="en-US" dirty="0" smtClean="0"/>
              <a:t>键</a:t>
            </a:r>
            <a:r>
              <a:rPr lang="zh-CN" altLang="en-US" dirty="0"/>
              <a:t>值对模型</a:t>
            </a:r>
            <a:r>
              <a:rPr lang="zh-CN" altLang="en-US" dirty="0" smtClean="0"/>
              <a:t>介绍</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pPr>
              <a:lnSpc>
                <a:spcPct val="110000"/>
              </a:lnSpc>
            </a:pPr>
            <a:r>
              <a:rPr lang="zh-CN" altLang="zh-CN" b="1" kern="0" dirty="0">
                <a:latin typeface="+mn-ea"/>
                <a:cs typeface="+mn-ea"/>
              </a:rPr>
              <a:t>传统</a:t>
            </a:r>
            <a:r>
              <a:rPr lang="zh-CN" altLang="en-US" b="1" kern="0" dirty="0">
                <a:latin typeface="+mn-ea"/>
                <a:cs typeface="+mn-ea"/>
              </a:rPr>
              <a:t>关系模型的弊端</a:t>
            </a:r>
            <a:endParaRPr lang="en-US" altLang="zh-CN" b="1" kern="0" dirty="0">
              <a:latin typeface="+mn-ea"/>
              <a:cs typeface="+mn-ea"/>
            </a:endParaRPr>
          </a:p>
          <a:p>
            <a:pPr lvl="1">
              <a:lnSpc>
                <a:spcPct val="110000"/>
              </a:lnSpc>
            </a:pPr>
            <a:r>
              <a:rPr lang="zh-CN" altLang="en-US" b="1" kern="0" dirty="0" smtClean="0">
                <a:latin typeface="+mn-ea"/>
                <a:cs typeface="+mn-ea"/>
              </a:rPr>
              <a:t>   受</a:t>
            </a:r>
            <a:r>
              <a:rPr lang="zh-CN" altLang="en-US" b="1" kern="0" dirty="0">
                <a:latin typeface="+mn-ea"/>
                <a:cs typeface="+mn-ea"/>
              </a:rPr>
              <a:t>限的模型表达</a:t>
            </a:r>
            <a:endParaRPr lang="en-US" altLang="zh-CN" b="1" kern="0" dirty="0">
              <a:latin typeface="+mn-ea"/>
              <a:cs typeface="+mn-ea"/>
            </a:endParaRPr>
          </a:p>
          <a:p>
            <a:pPr marL="622300" lvl="2">
              <a:lnSpc>
                <a:spcPct val="110000"/>
              </a:lnSpc>
              <a:buFont typeface="Arial" panose="020B0604020202020204" pitchFamily="34" charset="0"/>
              <a:buChar char="•"/>
            </a:pPr>
            <a:r>
              <a:rPr lang="zh-CN" altLang="en-US" kern="0" dirty="0" smtClean="0">
                <a:latin typeface="+mn-ea"/>
                <a:cs typeface="+mn-ea"/>
              </a:rPr>
              <a:t> 只能</a:t>
            </a:r>
            <a:r>
              <a:rPr lang="zh-CN" altLang="en-US" kern="0" dirty="0">
                <a:latin typeface="+mn-ea"/>
                <a:cs typeface="+mn-ea"/>
              </a:rPr>
              <a:t>处理结构化的</a:t>
            </a:r>
            <a:r>
              <a:rPr lang="zh-CN" altLang="en-US" kern="0" dirty="0" smtClean="0">
                <a:latin typeface="+mn-ea"/>
                <a:cs typeface="+mn-ea"/>
              </a:rPr>
              <a:t>数据</a:t>
            </a:r>
            <a:endParaRPr lang="en-US" altLang="zh-CN" kern="0" dirty="0">
              <a:latin typeface="+mn-ea"/>
              <a:cs typeface="+mn-ea"/>
            </a:endParaRPr>
          </a:p>
          <a:p>
            <a:pPr marL="622300" lvl="2">
              <a:lnSpc>
                <a:spcPct val="110000"/>
              </a:lnSpc>
              <a:buFont typeface="Arial" panose="020B0604020202020204" pitchFamily="34" charset="0"/>
              <a:buChar char="•"/>
            </a:pPr>
            <a:r>
              <a:rPr lang="zh-CN" altLang="en-US" kern="0" dirty="0" smtClean="0">
                <a:latin typeface="+mn-ea"/>
                <a:cs typeface="+mn-ea"/>
              </a:rPr>
              <a:t> 对</a:t>
            </a:r>
            <a:r>
              <a:rPr lang="zh-CN" altLang="en-US" kern="0" dirty="0">
                <a:latin typeface="+mn-ea"/>
                <a:cs typeface="+mn-ea"/>
              </a:rPr>
              <a:t>关系模式的限制多（</a:t>
            </a:r>
            <a:r>
              <a:rPr lang="en-US" altLang="zh-CN" kern="0" dirty="0">
                <a:latin typeface="+mn-ea"/>
                <a:cs typeface="+mn-ea"/>
              </a:rPr>
              <a:t>1NF</a:t>
            </a:r>
            <a:r>
              <a:rPr lang="zh-CN" altLang="en-US" kern="0" dirty="0" smtClean="0">
                <a:latin typeface="+mn-ea"/>
                <a:cs typeface="+mn-ea"/>
              </a:rPr>
              <a:t>）</a:t>
            </a:r>
            <a:endParaRPr lang="en-US" altLang="zh-CN" kern="0" dirty="0" smtClean="0">
              <a:latin typeface="+mn-ea"/>
              <a:cs typeface="+mn-ea"/>
            </a:endParaRPr>
          </a:p>
          <a:p>
            <a:pPr marL="622300" lvl="2">
              <a:lnSpc>
                <a:spcPct val="110000"/>
              </a:lnSpc>
              <a:buFont typeface="Arial" panose="020B0604020202020204" pitchFamily="34" charset="0"/>
              <a:buChar char="•"/>
            </a:pPr>
            <a:r>
              <a:rPr lang="zh-CN" altLang="en-US" kern="0" dirty="0" smtClean="0">
                <a:latin typeface="+mn-ea"/>
                <a:cs typeface="+mn-ea"/>
              </a:rPr>
              <a:t> 在应用过程中模型相对稳定，不够灵活</a:t>
            </a:r>
            <a:endParaRPr lang="en-US" altLang="zh-CN" kern="0" dirty="0">
              <a:latin typeface="+mn-ea"/>
              <a:cs typeface="+mn-ea"/>
            </a:endParaRPr>
          </a:p>
          <a:p>
            <a:pPr lvl="1">
              <a:lnSpc>
                <a:spcPct val="110000"/>
              </a:lnSpc>
            </a:pPr>
            <a:r>
              <a:rPr lang="zh-CN" altLang="en-US" b="1" kern="0" dirty="0" smtClean="0">
                <a:latin typeface="+mn-ea"/>
                <a:cs typeface="+mn-ea"/>
              </a:rPr>
              <a:t>   查询</a:t>
            </a:r>
            <a:r>
              <a:rPr lang="zh-CN" altLang="en-US" b="1" kern="0" dirty="0">
                <a:latin typeface="+mn-ea"/>
                <a:cs typeface="+mn-ea"/>
              </a:rPr>
              <a:t>性能</a:t>
            </a:r>
            <a:endParaRPr lang="en-US" altLang="zh-CN" b="1" kern="0" dirty="0">
              <a:latin typeface="+mn-ea"/>
              <a:cs typeface="+mn-ea"/>
            </a:endParaRPr>
          </a:p>
          <a:p>
            <a:pPr marL="622300" lvl="2" indent="19050">
              <a:lnSpc>
                <a:spcPct val="110000"/>
              </a:lnSpc>
              <a:buFont typeface="Arial" panose="020B0604020202020204" pitchFamily="34" charset="0"/>
              <a:buChar char="•"/>
            </a:pPr>
            <a:r>
              <a:rPr lang="zh-CN" altLang="en-US" kern="0" dirty="0" smtClean="0">
                <a:latin typeface="+mn-ea"/>
                <a:cs typeface="+mn-ea"/>
              </a:rPr>
              <a:t> 关系</a:t>
            </a:r>
            <a:r>
              <a:rPr lang="zh-CN" altLang="en-US" kern="0" dirty="0">
                <a:latin typeface="+mn-ea"/>
                <a:cs typeface="+mn-ea"/>
              </a:rPr>
              <a:t>模式的设计要求满足较高的范式</a:t>
            </a:r>
            <a:endParaRPr lang="en-US" altLang="zh-CN" kern="0" dirty="0">
              <a:latin typeface="+mn-ea"/>
              <a:cs typeface="+mn-ea"/>
            </a:endParaRPr>
          </a:p>
          <a:p>
            <a:pPr marL="984250" lvl="3">
              <a:lnSpc>
                <a:spcPct val="110000"/>
              </a:lnSpc>
              <a:buFont typeface="Arial" panose="020B0604020202020204" pitchFamily="34" charset="0"/>
              <a:buChar char="•"/>
            </a:pPr>
            <a:r>
              <a:rPr lang="zh-CN" altLang="en-US" kern="0" dirty="0" smtClean="0">
                <a:latin typeface="+mn-ea"/>
                <a:cs typeface="+mn-ea"/>
              </a:rPr>
              <a:t> 减少</a:t>
            </a:r>
            <a:r>
              <a:rPr lang="zh-CN" altLang="en-US" kern="0" dirty="0">
                <a:solidFill>
                  <a:srgbClr val="FF0000"/>
                </a:solidFill>
                <a:latin typeface="+mn-ea"/>
                <a:cs typeface="+mn-ea"/>
              </a:rPr>
              <a:t>数据冗余</a:t>
            </a:r>
            <a:endParaRPr lang="en-US" altLang="zh-CN" kern="0" dirty="0">
              <a:solidFill>
                <a:srgbClr val="FF0000"/>
              </a:solidFill>
              <a:latin typeface="+mn-ea"/>
              <a:cs typeface="+mn-ea"/>
            </a:endParaRPr>
          </a:p>
          <a:p>
            <a:pPr marL="984250" lvl="3">
              <a:lnSpc>
                <a:spcPct val="110000"/>
              </a:lnSpc>
              <a:buFont typeface="Arial" panose="020B0604020202020204" pitchFamily="34" charset="0"/>
              <a:buChar char="•"/>
            </a:pPr>
            <a:r>
              <a:rPr lang="zh-CN" altLang="en-US" kern="0" dirty="0" smtClean="0">
                <a:latin typeface="+mn-ea"/>
                <a:cs typeface="+mn-ea"/>
              </a:rPr>
              <a:t> 减少</a:t>
            </a:r>
            <a:r>
              <a:rPr lang="zh-CN" altLang="en-US" kern="0" dirty="0">
                <a:latin typeface="+mn-ea"/>
                <a:cs typeface="+mn-ea"/>
              </a:rPr>
              <a:t>甚至消除</a:t>
            </a:r>
            <a:r>
              <a:rPr lang="zh-CN" altLang="en-US" kern="0" dirty="0" smtClean="0">
                <a:latin typeface="+mn-ea"/>
                <a:cs typeface="+mn-ea"/>
              </a:rPr>
              <a:t>数据</a:t>
            </a:r>
            <a:r>
              <a:rPr lang="zh-CN" altLang="en-US" kern="0" dirty="0">
                <a:solidFill>
                  <a:srgbClr val="FF0000"/>
                </a:solidFill>
                <a:latin typeface="+mn-ea"/>
                <a:cs typeface="+mn-ea"/>
              </a:rPr>
              <a:t>操作</a:t>
            </a:r>
            <a:r>
              <a:rPr lang="zh-CN" altLang="en-US" kern="0" dirty="0" smtClean="0">
                <a:solidFill>
                  <a:srgbClr val="FF0000"/>
                </a:solidFill>
                <a:latin typeface="+mn-ea"/>
                <a:cs typeface="+mn-ea"/>
              </a:rPr>
              <a:t>异常</a:t>
            </a:r>
            <a:r>
              <a:rPr lang="zh-CN" altLang="en-US" kern="0" dirty="0">
                <a:latin typeface="+mn-ea"/>
                <a:cs typeface="+mn-ea"/>
              </a:rPr>
              <a:t>：插入异常、更新异常、删除异常</a:t>
            </a:r>
            <a:endParaRPr lang="en-US" altLang="zh-CN" kern="0" dirty="0">
              <a:latin typeface="+mn-ea"/>
              <a:cs typeface="+mn-ea"/>
            </a:endParaRPr>
          </a:p>
          <a:p>
            <a:pPr marL="622300" lvl="2" indent="19050">
              <a:lnSpc>
                <a:spcPct val="110000"/>
              </a:lnSpc>
              <a:buFont typeface="Arial" panose="020B0604020202020204" pitchFamily="34" charset="0"/>
              <a:buChar char="•"/>
            </a:pPr>
            <a:r>
              <a:rPr lang="zh-CN" altLang="en-US" kern="0" dirty="0" smtClean="0">
                <a:latin typeface="+mn-ea"/>
                <a:cs typeface="+mn-ea"/>
              </a:rPr>
              <a:t> 复杂</a:t>
            </a:r>
            <a:r>
              <a:rPr lang="zh-CN" altLang="en-US" kern="0" dirty="0">
                <a:latin typeface="+mn-ea"/>
                <a:cs typeface="+mn-ea"/>
              </a:rPr>
              <a:t>查询：逻辑复杂的关键业务</a:t>
            </a:r>
            <a:endParaRPr lang="en-US" altLang="zh-CN" kern="0" dirty="0">
              <a:latin typeface="+mn-ea"/>
              <a:cs typeface="+mn-ea"/>
            </a:endParaRPr>
          </a:p>
          <a:p>
            <a:pPr marL="984250" lvl="3">
              <a:lnSpc>
                <a:spcPct val="110000"/>
              </a:lnSpc>
              <a:buFont typeface="Arial" panose="020B0604020202020204" pitchFamily="34" charset="0"/>
              <a:buChar char="•"/>
            </a:pPr>
            <a:r>
              <a:rPr lang="zh-CN" altLang="en-US" kern="0" dirty="0" smtClean="0">
                <a:latin typeface="+mn-ea"/>
                <a:cs typeface="+mn-ea"/>
              </a:rPr>
              <a:t> 需要</a:t>
            </a:r>
            <a:r>
              <a:rPr lang="zh-CN" altLang="en-US" kern="0" dirty="0">
                <a:latin typeface="+mn-ea"/>
                <a:cs typeface="+mn-ea"/>
              </a:rPr>
              <a:t>涉及多表查询，</a:t>
            </a:r>
            <a:r>
              <a:rPr lang="zh-CN" altLang="zh-CN" kern="0" dirty="0">
                <a:latin typeface="+mn-ea"/>
                <a:cs typeface="+mn-ea"/>
              </a:rPr>
              <a:t>导致某些关键业务的性能无法得到</a:t>
            </a:r>
            <a:r>
              <a:rPr lang="zh-CN" altLang="zh-CN" kern="0" dirty="0" smtClean="0">
                <a:latin typeface="+mn-ea"/>
                <a:cs typeface="+mn-ea"/>
              </a:rPr>
              <a:t>保证</a:t>
            </a:r>
            <a:endParaRPr lang="en-US" altLang="zh-CN" kern="0" dirty="0" smtClean="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1137697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prstClr val="black"/>
                </a:solidFill>
              </a:rPr>
              <a:t>3.2.2.5 </a:t>
            </a:r>
            <a:r>
              <a:rPr lang="zh-CN" altLang="en-US" b="1" dirty="0">
                <a:solidFill>
                  <a:prstClr val="black"/>
                </a:solidFill>
              </a:rPr>
              <a:t>数据分布（续）</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dirty="0"/>
              <a:t>改进策略：</a:t>
            </a:r>
            <a:r>
              <a:rPr lang="zh-CN" altLang="en-US" dirty="0"/>
              <a:t>固定所有虚拟节点的大小和位置，只改变虚拟节点和节点的对应关系。    </a:t>
            </a:r>
            <a:endParaRPr lang="en-US" altLang="zh-CN" dirty="0"/>
          </a:p>
          <a:p>
            <a:r>
              <a:rPr lang="zh-CN" altLang="en-US" dirty="0"/>
              <a:t>    将整个地址空间平均分成</a:t>
            </a:r>
            <a:r>
              <a:rPr lang="en-US" altLang="zh-CN" dirty="0"/>
              <a:t>Q</a:t>
            </a:r>
            <a:r>
              <a:rPr lang="zh-CN" altLang="en-US" dirty="0"/>
              <a:t>个虚拟节点，每个物理节点（假设有</a:t>
            </a:r>
            <a:r>
              <a:rPr lang="en-US" altLang="zh-CN" dirty="0"/>
              <a:t>S</a:t>
            </a:r>
            <a:r>
              <a:rPr lang="zh-CN" altLang="en-US" dirty="0"/>
              <a:t>个）分配</a:t>
            </a:r>
            <a:r>
              <a:rPr lang="en-US" altLang="zh-CN" dirty="0"/>
              <a:t>Q/S</a:t>
            </a:r>
            <a:r>
              <a:rPr lang="zh-CN" altLang="en-US" dirty="0"/>
              <a:t>个虚拟节点。</a:t>
            </a:r>
            <a:endParaRPr lang="en-US" altLang="zh-CN" dirty="0"/>
          </a:p>
          <a:p>
            <a:endParaRPr lang="en-US" altLang="zh-CN" dirty="0" smtClean="0"/>
          </a:p>
          <a:p>
            <a:r>
              <a:rPr lang="zh-CN" altLang="en-US" b="1" dirty="0" smtClean="0"/>
              <a:t>当</a:t>
            </a:r>
            <a:r>
              <a:rPr lang="zh-CN" altLang="en-US" b="1" dirty="0"/>
              <a:t>有节点加入</a:t>
            </a:r>
            <a:r>
              <a:rPr lang="zh-CN" altLang="en-US" b="1" dirty="0" smtClean="0"/>
              <a:t>时：</a:t>
            </a:r>
            <a:r>
              <a:rPr lang="zh-CN" altLang="en-US" dirty="0" smtClean="0"/>
              <a:t>从</a:t>
            </a:r>
            <a:r>
              <a:rPr lang="zh-CN" altLang="en-US" dirty="0"/>
              <a:t>现有节点</a:t>
            </a:r>
            <a:r>
              <a:rPr lang="zh-CN" altLang="en-US" dirty="0">
                <a:solidFill>
                  <a:srgbClr val="FF0000"/>
                </a:solidFill>
              </a:rPr>
              <a:t>每个拿出等量的虚拟节点</a:t>
            </a:r>
            <a:r>
              <a:rPr lang="zh-CN" altLang="en-US" dirty="0"/>
              <a:t>分给新节点。</a:t>
            </a:r>
            <a:endParaRPr lang="en-US" altLang="zh-CN" dirty="0"/>
          </a:p>
          <a:p>
            <a:r>
              <a:rPr lang="zh-CN" altLang="en-US" b="1" dirty="0" smtClean="0"/>
              <a:t>当</a:t>
            </a:r>
            <a:r>
              <a:rPr lang="zh-CN" altLang="en-US" b="1" dirty="0"/>
              <a:t>有节点离开</a:t>
            </a:r>
            <a:r>
              <a:rPr lang="zh-CN" altLang="en-US" b="1" dirty="0" smtClean="0"/>
              <a:t>时：</a:t>
            </a:r>
            <a:r>
              <a:rPr lang="zh-CN" altLang="en-US" dirty="0" smtClean="0"/>
              <a:t>将</a:t>
            </a:r>
            <a:r>
              <a:rPr lang="zh-CN" altLang="en-US" dirty="0"/>
              <a:t>此节点的</a:t>
            </a:r>
            <a:r>
              <a:rPr lang="zh-CN" altLang="en-US" dirty="0">
                <a:solidFill>
                  <a:srgbClr val="FF0000"/>
                </a:solidFill>
              </a:rPr>
              <a:t>所有虚拟节点平均分配给余下的节点</a:t>
            </a:r>
            <a:r>
              <a:rPr lang="zh-CN" altLang="en-US" dirty="0"/>
              <a:t>，保证系统中每个节点始终都有</a:t>
            </a:r>
            <a:r>
              <a:rPr lang="en-US" altLang="zh-CN" dirty="0"/>
              <a:t>Q/S</a:t>
            </a:r>
            <a:r>
              <a:rPr lang="zh-CN" altLang="en-US" dirty="0"/>
              <a:t>个虚拟节点</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36515826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b="1" dirty="0" smtClean="0"/>
              <a:t>3.2.3 </a:t>
            </a:r>
            <a:r>
              <a:rPr lang="en-US" altLang="zh-CN" b="1" dirty="0" err="1" smtClean="0"/>
              <a:t>Redis</a:t>
            </a:r>
            <a:endParaRPr lang="zh-CN" altLang="en-US" b="1" dirty="0"/>
          </a:p>
        </p:txBody>
      </p:sp>
      <p:sp>
        <p:nvSpPr>
          <p:cNvPr id="3" name="内容占位符 2"/>
          <p:cNvSpPr>
            <a:spLocks noGrp="1"/>
          </p:cNvSpPr>
          <p:nvPr>
            <p:ph idx="1"/>
          </p:nvPr>
        </p:nvSpPr>
        <p:spPr>
          <a:xfrm>
            <a:off x="838200" y="675862"/>
            <a:ext cx="10515600" cy="6045613"/>
          </a:xfrm>
        </p:spPr>
        <p:txBody>
          <a:bodyPr>
            <a:noAutofit/>
          </a:bodyPr>
          <a:lstStyle/>
          <a:p>
            <a:r>
              <a:rPr lang="en-US" altLang="zh-CN" sz="2400" dirty="0" err="1" smtClean="0"/>
              <a:t>Redis</a:t>
            </a:r>
            <a:r>
              <a:rPr lang="zh-CN" altLang="en-US" sz="2400" dirty="0"/>
              <a:t>是一个</a:t>
            </a:r>
            <a:r>
              <a:rPr lang="en-US" altLang="zh-CN" sz="2400" dirty="0"/>
              <a:t>key-value</a:t>
            </a:r>
            <a:r>
              <a:rPr lang="zh-CN" altLang="en-US" sz="2400" dirty="0" smtClean="0"/>
              <a:t>存储系统，其开发由</a:t>
            </a:r>
            <a:r>
              <a:rPr lang="en-US" altLang="zh-CN" sz="2400" dirty="0" smtClean="0"/>
              <a:t>VMWare</a:t>
            </a:r>
            <a:r>
              <a:rPr lang="zh-CN" altLang="en-US" sz="2400" dirty="0" smtClean="0"/>
              <a:t>主持。和</a:t>
            </a:r>
            <a:r>
              <a:rPr lang="en-US" altLang="zh-CN" sz="2400" dirty="0" err="1" smtClean="0"/>
              <a:t>Memcached</a:t>
            </a:r>
            <a:r>
              <a:rPr lang="zh-CN" altLang="en-US" sz="2400" dirty="0" smtClean="0"/>
              <a:t>类似，</a:t>
            </a:r>
            <a:r>
              <a:rPr lang="en-US" altLang="zh-CN" sz="2400" dirty="0" err="1" smtClean="0"/>
              <a:t>Redis</a:t>
            </a:r>
            <a:r>
              <a:rPr lang="zh-CN" altLang="en-US" sz="2400" dirty="0"/>
              <a:t>以内存作为数据存储介质，所以读写数据的效率极高，远远超过数据库</a:t>
            </a:r>
            <a:r>
              <a:rPr lang="zh-CN" altLang="en-US" sz="2400" dirty="0" smtClean="0"/>
              <a:t>。</a:t>
            </a:r>
            <a:endParaRPr lang="en-US" altLang="zh-CN" sz="2400" dirty="0" smtClean="0"/>
          </a:p>
          <a:p>
            <a:r>
              <a:rPr lang="zh-CN" altLang="en-US" sz="2400" dirty="0" smtClean="0">
                <a:solidFill>
                  <a:srgbClr val="00B0F0"/>
                </a:solidFill>
              </a:rPr>
              <a:t>（以</a:t>
            </a:r>
            <a:r>
              <a:rPr lang="zh-CN" altLang="en-US" sz="2400" dirty="0">
                <a:solidFill>
                  <a:srgbClr val="00B0F0"/>
                </a:solidFill>
              </a:rPr>
              <a:t>设置和获取一个</a:t>
            </a:r>
            <a:r>
              <a:rPr lang="en-US" altLang="zh-CN" sz="2400" dirty="0">
                <a:solidFill>
                  <a:srgbClr val="00B0F0"/>
                </a:solidFill>
              </a:rPr>
              <a:t>256</a:t>
            </a:r>
            <a:r>
              <a:rPr lang="zh-CN" altLang="en-US" sz="2400" dirty="0">
                <a:solidFill>
                  <a:srgbClr val="00B0F0"/>
                </a:solidFill>
              </a:rPr>
              <a:t>字节字符串为例，它的读取速度可高达</a:t>
            </a:r>
            <a:r>
              <a:rPr lang="en-US" altLang="zh-CN" sz="2400" dirty="0">
                <a:solidFill>
                  <a:srgbClr val="00B0F0"/>
                </a:solidFill>
              </a:rPr>
              <a:t>110000</a:t>
            </a:r>
            <a:r>
              <a:rPr lang="zh-CN" altLang="en-US" sz="2400" dirty="0">
                <a:solidFill>
                  <a:srgbClr val="00B0F0"/>
                </a:solidFill>
              </a:rPr>
              <a:t>次</a:t>
            </a:r>
            <a:r>
              <a:rPr lang="en-US" altLang="zh-CN" sz="2400" dirty="0">
                <a:solidFill>
                  <a:srgbClr val="00B0F0"/>
                </a:solidFill>
              </a:rPr>
              <a:t>/s</a:t>
            </a:r>
            <a:r>
              <a:rPr lang="zh-CN" altLang="en-US" sz="2400" dirty="0">
                <a:solidFill>
                  <a:srgbClr val="00B0F0"/>
                </a:solidFill>
              </a:rPr>
              <a:t>，写速度高达</a:t>
            </a:r>
            <a:r>
              <a:rPr lang="en-US" altLang="zh-CN" sz="2400" dirty="0">
                <a:solidFill>
                  <a:srgbClr val="00B0F0"/>
                </a:solidFill>
              </a:rPr>
              <a:t>81000</a:t>
            </a:r>
            <a:r>
              <a:rPr lang="zh-CN" altLang="en-US" sz="2400" dirty="0">
                <a:solidFill>
                  <a:srgbClr val="00B0F0"/>
                </a:solidFill>
              </a:rPr>
              <a:t>次</a:t>
            </a:r>
            <a:r>
              <a:rPr lang="en-US" altLang="zh-CN" sz="2400" dirty="0">
                <a:solidFill>
                  <a:srgbClr val="00B0F0"/>
                </a:solidFill>
              </a:rPr>
              <a:t>/</a:t>
            </a:r>
            <a:r>
              <a:rPr lang="en-US" altLang="zh-CN" sz="2400" dirty="0" smtClean="0">
                <a:solidFill>
                  <a:srgbClr val="00B0F0"/>
                </a:solidFill>
              </a:rPr>
              <a:t>s</a:t>
            </a:r>
            <a:r>
              <a:rPr lang="zh-CN" altLang="en-US" sz="2400" dirty="0">
                <a:solidFill>
                  <a:srgbClr val="00B0F0"/>
                </a:solidFill>
              </a:rPr>
              <a:t> ） </a:t>
            </a:r>
            <a:r>
              <a:rPr lang="zh-CN" altLang="en-US" sz="2400" dirty="0" smtClean="0">
                <a:solidFill>
                  <a:srgbClr val="00B0F0"/>
                </a:solidFill>
              </a:rPr>
              <a:t>。 </a:t>
            </a:r>
            <a:endParaRPr lang="zh-CN" altLang="en-US" sz="2400" dirty="0">
              <a:solidFill>
                <a:srgbClr val="00B0F0"/>
              </a:solidFill>
            </a:endParaRPr>
          </a:p>
          <a:p>
            <a:endParaRPr lang="en-US" altLang="zh-CN" sz="2400" dirty="0" smtClean="0"/>
          </a:p>
          <a:p>
            <a:r>
              <a:rPr lang="en-US" altLang="zh-CN" sz="2400" dirty="0" err="1" smtClean="0"/>
              <a:t>Redis</a:t>
            </a:r>
            <a:r>
              <a:rPr lang="zh-CN" altLang="en-US" sz="2400" dirty="0" smtClean="0"/>
              <a:t>和</a:t>
            </a:r>
            <a:r>
              <a:rPr lang="en-US" altLang="zh-CN" sz="2400" dirty="0" err="1" smtClean="0"/>
              <a:t>memcache</a:t>
            </a:r>
            <a:r>
              <a:rPr lang="zh-CN" altLang="en-US" sz="2400" dirty="0" smtClean="0"/>
              <a:t>的区别之一：</a:t>
            </a:r>
            <a:r>
              <a:rPr lang="en-US" altLang="zh-CN" sz="2400" dirty="0" err="1" smtClean="0"/>
              <a:t>Redis</a:t>
            </a:r>
            <a:r>
              <a:rPr lang="zh-CN" altLang="en-US" sz="2400" dirty="0"/>
              <a:t>中的数据是持久化</a:t>
            </a:r>
            <a:r>
              <a:rPr lang="zh-CN" altLang="en-US" sz="2400" dirty="0" smtClean="0"/>
              <a:t>的。</a:t>
            </a:r>
            <a:endParaRPr lang="en-US" altLang="zh-CN" sz="2400" dirty="0" smtClean="0"/>
          </a:p>
          <a:p>
            <a:r>
              <a:rPr lang="en-US" altLang="zh-CN" sz="2400" dirty="0" err="1" smtClean="0">
                <a:solidFill>
                  <a:srgbClr val="00B0F0"/>
                </a:solidFill>
              </a:rPr>
              <a:t>Redis</a:t>
            </a:r>
            <a:r>
              <a:rPr lang="zh-CN" altLang="en-US" sz="2400" dirty="0">
                <a:solidFill>
                  <a:srgbClr val="00B0F0"/>
                </a:solidFill>
              </a:rPr>
              <a:t>的存储分为内存存储、磁盘存储和</a:t>
            </a:r>
            <a:r>
              <a:rPr lang="en-US" altLang="zh-CN" sz="2400" dirty="0">
                <a:solidFill>
                  <a:srgbClr val="00B0F0"/>
                </a:solidFill>
              </a:rPr>
              <a:t>log</a:t>
            </a:r>
            <a:r>
              <a:rPr lang="zh-CN" altLang="en-US" sz="2400" dirty="0">
                <a:solidFill>
                  <a:srgbClr val="00B0F0"/>
                </a:solidFill>
              </a:rPr>
              <a:t>文件三部分</a:t>
            </a:r>
            <a:r>
              <a:rPr lang="zh-CN" altLang="en-US" sz="2400" dirty="0" smtClean="0">
                <a:solidFill>
                  <a:srgbClr val="00B0F0"/>
                </a:solidFill>
              </a:rPr>
              <a:t>，</a:t>
            </a:r>
            <a:r>
              <a:rPr lang="zh-CN" altLang="en-US" sz="2400" dirty="0">
                <a:solidFill>
                  <a:srgbClr val="00B0F0"/>
                </a:solidFill>
              </a:rPr>
              <a:t>断电或重启后，数据也不会丢失。</a:t>
            </a:r>
            <a:r>
              <a:rPr lang="zh-CN" altLang="en-US" sz="2400" dirty="0" smtClean="0">
                <a:solidFill>
                  <a:srgbClr val="00B0F0"/>
                </a:solidFill>
              </a:rPr>
              <a:t>重</a:t>
            </a:r>
            <a:r>
              <a:rPr lang="zh-CN" altLang="en-US" sz="2400" dirty="0">
                <a:solidFill>
                  <a:srgbClr val="00B0F0"/>
                </a:solidFill>
              </a:rPr>
              <a:t>启后</a:t>
            </a:r>
            <a:r>
              <a:rPr lang="zh-CN" altLang="en-US" sz="2400" dirty="0" smtClean="0">
                <a:solidFill>
                  <a:srgbClr val="00B0F0"/>
                </a:solidFill>
              </a:rPr>
              <a:t>，可以</a:t>
            </a:r>
            <a:r>
              <a:rPr lang="zh-CN" altLang="en-US" sz="2400" dirty="0">
                <a:solidFill>
                  <a:srgbClr val="00B0F0"/>
                </a:solidFill>
              </a:rPr>
              <a:t>从磁盘重新将数据加载到内存</a:t>
            </a:r>
            <a:r>
              <a:rPr lang="zh-CN" altLang="en-US" sz="2400" dirty="0" smtClean="0">
                <a:solidFill>
                  <a:srgbClr val="00B0F0"/>
                </a:solidFill>
              </a:rPr>
              <a:t>中。</a:t>
            </a:r>
            <a:endParaRPr lang="zh-CN" altLang="en-US" sz="2400" dirty="0">
              <a:solidFill>
                <a:srgbClr val="00B0F0"/>
              </a:solidFill>
            </a:endParaRPr>
          </a:p>
          <a:p>
            <a:endParaRPr lang="en-US" altLang="zh-CN" sz="2400" dirty="0" smtClean="0"/>
          </a:p>
          <a:p>
            <a:r>
              <a:rPr lang="en-US" altLang="zh-CN" sz="2400" dirty="0" err="1" smtClean="0"/>
              <a:t>Redis</a:t>
            </a:r>
            <a:r>
              <a:rPr lang="zh-CN" altLang="en-US" sz="2400" dirty="0">
                <a:solidFill>
                  <a:srgbClr val="FF0000"/>
                </a:solidFill>
              </a:rPr>
              <a:t>支持主从模式</a:t>
            </a:r>
            <a:r>
              <a:rPr lang="zh-CN" altLang="en-US" sz="2400" dirty="0"/>
              <a:t>，可以配置集群，这样更利于支撑起大型的项目，这也</a:t>
            </a:r>
            <a:r>
              <a:rPr lang="zh-CN" altLang="en-US" sz="2400" dirty="0" smtClean="0"/>
              <a:t>是其一</a:t>
            </a:r>
            <a:r>
              <a:rPr lang="zh-CN" altLang="en-US" sz="2400" dirty="0"/>
              <a:t>大亮点</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spTree>
    <p:extLst>
      <p:ext uri="{BB962C8B-B14F-4D97-AF65-F5344CB8AC3E}">
        <p14:creationId xmlns:p14="http://schemas.microsoft.com/office/powerpoint/2010/main" val="21546031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436013"/>
          </a:xfrm>
        </p:spPr>
        <p:txBody>
          <a:bodyPr>
            <a:noAutofit/>
          </a:bodyPr>
          <a:lstStyle/>
          <a:p>
            <a:r>
              <a:rPr lang="en-US" altLang="zh-CN" sz="2400" b="1" dirty="0" smtClean="0"/>
              <a:t>3.2.3.1 </a:t>
            </a:r>
            <a:r>
              <a:rPr lang="zh-CN" altLang="en-US" sz="2400" b="1" dirty="0" smtClean="0"/>
              <a:t>技术特点</a:t>
            </a:r>
            <a:endParaRPr lang="en-US" altLang="zh-CN" sz="2400" b="1" dirty="0" smtClean="0"/>
          </a:p>
          <a:p>
            <a:pPr lvl="1">
              <a:lnSpc>
                <a:spcPct val="100000"/>
              </a:lnSpc>
            </a:pPr>
            <a:r>
              <a:rPr lang="zh-CN" altLang="en-US" dirty="0" smtClean="0">
                <a:latin typeface="+mn-ea"/>
                <a:cs typeface="+mn-ea"/>
                <a:sym typeface="+mn-ea"/>
              </a:rPr>
              <a:t>（</a:t>
            </a:r>
            <a:r>
              <a:rPr lang="en-US" altLang="zh-CN" dirty="0" smtClean="0">
                <a:latin typeface="+mn-ea"/>
                <a:cs typeface="+mn-ea"/>
                <a:sym typeface="+mn-ea"/>
              </a:rPr>
              <a:t>1</a:t>
            </a:r>
            <a:r>
              <a:rPr lang="zh-CN" altLang="en-US" dirty="0" smtClean="0">
                <a:latin typeface="+mn-ea"/>
                <a:cs typeface="+mn-ea"/>
                <a:sym typeface="+mn-ea"/>
              </a:rPr>
              <a:t>）</a:t>
            </a:r>
            <a:r>
              <a:rPr lang="zh-CN" altLang="zh-CN" dirty="0" smtClean="0">
                <a:latin typeface="+mn-ea"/>
                <a:cs typeface="+mn-ea"/>
                <a:sym typeface="+mn-ea"/>
              </a:rPr>
              <a:t>是</a:t>
            </a:r>
            <a:r>
              <a:rPr lang="zh-CN" altLang="zh-CN" dirty="0">
                <a:latin typeface="+mn-ea"/>
                <a:cs typeface="+mn-ea"/>
                <a:sym typeface="+mn-ea"/>
              </a:rPr>
              <a:t>一个性能极高的</a:t>
            </a:r>
            <a:r>
              <a:rPr lang="zh-CN" altLang="zh-CN" dirty="0">
                <a:solidFill>
                  <a:srgbClr val="FF0000"/>
                </a:solidFill>
                <a:latin typeface="+mn-ea"/>
                <a:cs typeface="+mn-ea"/>
                <a:sym typeface="+mn-ea"/>
              </a:rPr>
              <a:t>开源键值对数据库</a:t>
            </a:r>
            <a:r>
              <a:rPr lang="zh-CN" altLang="zh-CN" dirty="0">
                <a:latin typeface="+mn-ea"/>
                <a:cs typeface="+mn-ea"/>
                <a:sym typeface="+mn-ea"/>
              </a:rPr>
              <a:t>系统，能达到每秒数万或数十万次操作 </a:t>
            </a:r>
            <a:r>
              <a:rPr lang="zh-CN" altLang="en-US" dirty="0" smtClean="0">
                <a:latin typeface="+mn-ea"/>
                <a:cs typeface="+mn-ea"/>
                <a:sym typeface="+mn-ea"/>
              </a:rPr>
              <a:t>；</a:t>
            </a:r>
            <a:endParaRPr lang="zh-CN" altLang="zh-CN" dirty="0">
              <a:latin typeface="+mn-ea"/>
              <a:cs typeface="+mn-ea"/>
              <a:sym typeface="+mn-ea"/>
            </a:endParaRPr>
          </a:p>
          <a:p>
            <a:pPr lvl="1">
              <a:lnSpc>
                <a:spcPct val="100000"/>
              </a:lnSpc>
            </a:pPr>
            <a:r>
              <a:rPr lang="zh-CN" altLang="en-US" dirty="0" smtClean="0">
                <a:latin typeface="+mn-ea"/>
                <a:cs typeface="+mn-ea"/>
                <a:sym typeface="+mn-ea"/>
              </a:rPr>
              <a:t>（</a:t>
            </a:r>
            <a:r>
              <a:rPr lang="en-US" altLang="zh-CN" dirty="0" smtClean="0">
                <a:latin typeface="+mn-ea"/>
                <a:cs typeface="+mn-ea"/>
                <a:sym typeface="+mn-ea"/>
              </a:rPr>
              <a:t>2</a:t>
            </a:r>
            <a:r>
              <a:rPr lang="zh-CN" altLang="en-US" dirty="0" smtClean="0">
                <a:latin typeface="+mn-ea"/>
                <a:cs typeface="+mn-ea"/>
                <a:sym typeface="+mn-ea"/>
              </a:rPr>
              <a:t>）在</a:t>
            </a:r>
            <a:r>
              <a:rPr lang="zh-CN" altLang="zh-CN" dirty="0" smtClean="0">
                <a:latin typeface="+mn-ea"/>
                <a:cs typeface="+mn-ea"/>
                <a:sym typeface="+mn-ea"/>
              </a:rPr>
              <a:t>键</a:t>
            </a:r>
            <a:r>
              <a:rPr lang="zh-CN" altLang="zh-CN" dirty="0">
                <a:latin typeface="+mn-ea"/>
                <a:cs typeface="+mn-ea"/>
                <a:sym typeface="+mn-ea"/>
              </a:rPr>
              <a:t>值</a:t>
            </a:r>
            <a:r>
              <a:rPr lang="zh-CN" altLang="zh-CN" dirty="0" smtClean="0">
                <a:latin typeface="+mn-ea"/>
                <a:cs typeface="+mn-ea"/>
                <a:sym typeface="+mn-ea"/>
              </a:rPr>
              <a:t>对</a:t>
            </a:r>
            <a:r>
              <a:rPr lang="zh-CN" altLang="en-US" dirty="0" smtClean="0">
                <a:latin typeface="+mn-ea"/>
                <a:cs typeface="+mn-ea"/>
                <a:sym typeface="+mn-ea"/>
              </a:rPr>
              <a:t>数据</a:t>
            </a:r>
            <a:r>
              <a:rPr lang="zh-CN" altLang="zh-CN" dirty="0" smtClean="0">
                <a:latin typeface="+mn-ea"/>
                <a:cs typeface="+mn-ea"/>
                <a:sym typeface="+mn-ea"/>
              </a:rPr>
              <a:t>类型的</a:t>
            </a:r>
            <a:r>
              <a:rPr lang="zh-CN" altLang="en-US" dirty="0" smtClean="0">
                <a:latin typeface="+mn-ea"/>
                <a:cs typeface="+mn-ea"/>
                <a:sym typeface="+mn-ea"/>
              </a:rPr>
              <a:t>基础上</a:t>
            </a:r>
            <a:r>
              <a:rPr lang="zh-CN" altLang="zh-CN" dirty="0" smtClean="0">
                <a:latin typeface="+mn-ea"/>
                <a:cs typeface="+mn-ea"/>
                <a:sym typeface="+mn-ea"/>
              </a:rPr>
              <a:t>，</a:t>
            </a:r>
            <a:r>
              <a:rPr lang="zh-CN" altLang="zh-CN" dirty="0">
                <a:latin typeface="+mn-ea"/>
                <a:cs typeface="+mn-ea"/>
                <a:sym typeface="+mn-ea"/>
              </a:rPr>
              <a:t>同时还支持</a:t>
            </a:r>
            <a:r>
              <a:rPr lang="zh-CN" altLang="zh-CN" dirty="0">
                <a:solidFill>
                  <a:srgbClr val="FF0000"/>
                </a:solidFill>
                <a:latin typeface="+mn-ea"/>
                <a:cs typeface="+mn-ea"/>
                <a:sym typeface="+mn-ea"/>
              </a:rPr>
              <a:t>哈希、列表、集合、有序集合</a:t>
            </a:r>
            <a:r>
              <a:rPr lang="zh-CN" altLang="zh-CN" dirty="0">
                <a:latin typeface="+mn-ea"/>
                <a:cs typeface="+mn-ea"/>
                <a:sym typeface="+mn-ea"/>
              </a:rPr>
              <a:t>等数据结构。</a:t>
            </a:r>
          </a:p>
          <a:p>
            <a:pPr lvl="1">
              <a:lnSpc>
                <a:spcPct val="100000"/>
              </a:lnSpc>
            </a:pPr>
            <a:r>
              <a:rPr lang="zh-CN" altLang="en-US" dirty="0" smtClean="0">
                <a:latin typeface="+mn-ea"/>
                <a:cs typeface="+mn-ea"/>
                <a:sym typeface="+mn-ea"/>
              </a:rPr>
              <a:t>（</a:t>
            </a:r>
            <a:r>
              <a:rPr lang="en-US" altLang="zh-CN" dirty="0" smtClean="0">
                <a:latin typeface="+mn-ea"/>
                <a:cs typeface="+mn-ea"/>
                <a:sym typeface="+mn-ea"/>
              </a:rPr>
              <a:t>3</a:t>
            </a:r>
            <a:r>
              <a:rPr lang="zh-CN" altLang="en-US" dirty="0" smtClean="0">
                <a:latin typeface="+mn-ea"/>
                <a:cs typeface="+mn-ea"/>
                <a:sym typeface="+mn-ea"/>
              </a:rPr>
              <a:t>）</a:t>
            </a:r>
            <a:r>
              <a:rPr lang="zh-CN" altLang="zh-CN" dirty="0" smtClean="0">
                <a:latin typeface="+mn-ea"/>
                <a:cs typeface="+mn-ea"/>
                <a:sym typeface="+mn-ea"/>
              </a:rPr>
              <a:t>支持</a:t>
            </a:r>
            <a:r>
              <a:rPr lang="zh-CN" altLang="zh-CN" dirty="0">
                <a:solidFill>
                  <a:srgbClr val="FF0000"/>
                </a:solidFill>
                <a:latin typeface="+mn-ea"/>
                <a:cs typeface="+mn-ea"/>
                <a:sym typeface="+mn-ea"/>
              </a:rPr>
              <a:t>数据持久化</a:t>
            </a:r>
            <a:r>
              <a:rPr lang="zh-CN" altLang="zh-CN" dirty="0">
                <a:latin typeface="+mn-ea"/>
                <a:cs typeface="+mn-ea"/>
                <a:sym typeface="+mn-ea"/>
              </a:rPr>
              <a:t>，</a:t>
            </a:r>
            <a:r>
              <a:rPr lang="zh-CN" altLang="zh-CN" dirty="0" smtClean="0">
                <a:latin typeface="+mn-ea"/>
                <a:cs typeface="+mn-ea"/>
                <a:sym typeface="+mn-ea"/>
              </a:rPr>
              <a:t>可以</a:t>
            </a:r>
            <a:r>
              <a:rPr lang="zh-CN" altLang="en-US" dirty="0"/>
              <a:t>会周期性的把更新的数据写入磁盘，或者把修改操作写入追加的记录文件</a:t>
            </a:r>
            <a:r>
              <a:rPr lang="zh-CN" altLang="zh-CN" dirty="0" smtClean="0">
                <a:latin typeface="+mn-ea"/>
                <a:cs typeface="+mn-ea"/>
                <a:sym typeface="+mn-ea"/>
              </a:rPr>
              <a:t>将</a:t>
            </a:r>
            <a:r>
              <a:rPr lang="zh-CN" altLang="zh-CN" dirty="0">
                <a:latin typeface="+mn-ea"/>
                <a:cs typeface="+mn-ea"/>
                <a:sym typeface="+mn-ea"/>
              </a:rPr>
              <a:t>内存中的数据保存在磁盘中，重</a:t>
            </a:r>
            <a:r>
              <a:rPr lang="zh-CN" altLang="zh-CN" dirty="0" smtClean="0">
                <a:latin typeface="+mn-ea"/>
                <a:cs typeface="+mn-ea"/>
                <a:sym typeface="+mn-ea"/>
              </a:rPr>
              <a:t>启</a:t>
            </a:r>
            <a:r>
              <a:rPr lang="zh-CN" altLang="en-US" dirty="0" smtClean="0">
                <a:latin typeface="+mn-ea"/>
                <a:cs typeface="+mn-ea"/>
                <a:sym typeface="+mn-ea"/>
              </a:rPr>
              <a:t>后</a:t>
            </a:r>
            <a:r>
              <a:rPr lang="zh-CN" altLang="zh-CN" dirty="0" smtClean="0">
                <a:latin typeface="+mn-ea"/>
                <a:cs typeface="+mn-ea"/>
                <a:sym typeface="+mn-ea"/>
              </a:rPr>
              <a:t>可再次</a:t>
            </a:r>
            <a:r>
              <a:rPr lang="zh-CN" altLang="zh-CN" dirty="0">
                <a:latin typeface="+mn-ea"/>
                <a:cs typeface="+mn-ea"/>
                <a:sym typeface="+mn-ea"/>
              </a:rPr>
              <a:t>加载使用。</a:t>
            </a:r>
          </a:p>
          <a:p>
            <a:pPr lvl="1">
              <a:lnSpc>
                <a:spcPct val="100000"/>
              </a:lnSpc>
            </a:pPr>
            <a:r>
              <a:rPr lang="zh-CN" altLang="en-US" dirty="0" smtClean="0">
                <a:latin typeface="+mn-ea"/>
                <a:cs typeface="+mn-ea"/>
                <a:sym typeface="+mn-ea"/>
              </a:rPr>
              <a:t>（</a:t>
            </a:r>
            <a:r>
              <a:rPr lang="en-US" altLang="zh-CN" dirty="0" smtClean="0">
                <a:latin typeface="+mn-ea"/>
                <a:cs typeface="+mn-ea"/>
                <a:sym typeface="+mn-ea"/>
              </a:rPr>
              <a:t>4</a:t>
            </a:r>
            <a:r>
              <a:rPr lang="zh-CN" altLang="en-US" dirty="0" smtClean="0">
                <a:latin typeface="+mn-ea"/>
                <a:cs typeface="+mn-ea"/>
                <a:sym typeface="+mn-ea"/>
              </a:rPr>
              <a:t>）</a:t>
            </a:r>
            <a:r>
              <a:rPr lang="zh-CN" altLang="zh-CN" dirty="0" smtClean="0">
                <a:latin typeface="+mn-ea"/>
                <a:cs typeface="+mn-ea"/>
                <a:sym typeface="+mn-ea"/>
              </a:rPr>
              <a:t>支持</a:t>
            </a:r>
            <a:r>
              <a:rPr lang="zh-CN" altLang="zh-CN" dirty="0">
                <a:latin typeface="+mn-ea"/>
                <a:cs typeface="+mn-ea"/>
                <a:sym typeface="+mn-ea"/>
              </a:rPr>
              <a:t>数据在</a:t>
            </a:r>
            <a:r>
              <a:rPr lang="zh-CN" altLang="zh-CN" dirty="0">
                <a:solidFill>
                  <a:srgbClr val="FF0000"/>
                </a:solidFill>
                <a:latin typeface="+mn-ea"/>
                <a:cs typeface="+mn-ea"/>
                <a:sym typeface="+mn-ea"/>
              </a:rPr>
              <a:t>不同节点间的备份</a:t>
            </a:r>
            <a:r>
              <a:rPr lang="zh-CN" altLang="zh-CN" dirty="0">
                <a:latin typeface="+mn-ea"/>
                <a:cs typeface="+mn-ea"/>
                <a:sym typeface="+mn-ea"/>
              </a:rPr>
              <a:t>。</a:t>
            </a:r>
          </a:p>
          <a:p>
            <a:pPr lvl="1">
              <a:lnSpc>
                <a:spcPct val="100000"/>
              </a:lnSpc>
            </a:pPr>
            <a:r>
              <a:rPr lang="zh-CN" altLang="en-US" dirty="0" smtClean="0">
                <a:latin typeface="+mn-ea"/>
                <a:cs typeface="+mn-ea"/>
                <a:sym typeface="+mn-ea"/>
              </a:rPr>
              <a:t>（</a:t>
            </a:r>
            <a:r>
              <a:rPr lang="en-US" altLang="zh-CN" dirty="0" smtClean="0">
                <a:latin typeface="+mn-ea"/>
                <a:cs typeface="+mn-ea"/>
                <a:sym typeface="+mn-ea"/>
              </a:rPr>
              <a:t>5</a:t>
            </a:r>
            <a:r>
              <a:rPr lang="zh-CN" altLang="en-US" dirty="0" smtClean="0">
                <a:latin typeface="+mn-ea"/>
                <a:cs typeface="+mn-ea"/>
                <a:sym typeface="+mn-ea"/>
              </a:rPr>
              <a:t>）</a:t>
            </a:r>
            <a:r>
              <a:rPr lang="zh-CN" altLang="zh-CN" dirty="0" smtClean="0">
                <a:latin typeface="+mn-ea"/>
                <a:cs typeface="+mn-ea"/>
                <a:sym typeface="+mn-ea"/>
              </a:rPr>
              <a:t>所有</a:t>
            </a:r>
            <a:r>
              <a:rPr lang="zh-CN" altLang="zh-CN" dirty="0">
                <a:latin typeface="+mn-ea"/>
                <a:cs typeface="+mn-ea"/>
                <a:sym typeface="+mn-ea"/>
              </a:rPr>
              <a:t>操作都具有</a:t>
            </a:r>
            <a:r>
              <a:rPr lang="zh-CN" altLang="zh-CN" dirty="0">
                <a:solidFill>
                  <a:srgbClr val="FF0000"/>
                </a:solidFill>
                <a:latin typeface="+mn-ea"/>
                <a:cs typeface="+mn-ea"/>
                <a:sym typeface="+mn-ea"/>
              </a:rPr>
              <a:t>原子性</a:t>
            </a:r>
            <a:r>
              <a:rPr lang="zh-CN" altLang="zh-CN" dirty="0">
                <a:latin typeface="+mn-ea"/>
                <a:cs typeface="+mn-ea"/>
                <a:sym typeface="+mn-ea"/>
              </a:rPr>
              <a:t>，要么全部成功执行要么失败全部不执行。不仅单个操作具有原子性，</a:t>
            </a:r>
            <a:r>
              <a:rPr lang="zh-CN" altLang="zh-CN" dirty="0">
                <a:solidFill>
                  <a:srgbClr val="FF0000"/>
                </a:solidFill>
                <a:latin typeface="+mn-ea"/>
                <a:cs typeface="+mn-ea"/>
                <a:sym typeface="+mn-ea"/>
              </a:rPr>
              <a:t>多个操作也具有原子性</a:t>
            </a:r>
            <a:r>
              <a:rPr lang="zh-CN" altLang="zh-CN" dirty="0">
                <a:latin typeface="+mn-ea"/>
                <a:cs typeface="+mn-ea"/>
                <a:sym typeface="+mn-ea"/>
              </a:rPr>
              <a:t>，通过</a:t>
            </a:r>
            <a:r>
              <a:rPr lang="en-US" altLang="zh-CN" dirty="0">
                <a:latin typeface="+mn-ea"/>
                <a:cs typeface="+mn-ea"/>
                <a:sym typeface="+mn-ea"/>
              </a:rPr>
              <a:t>MULTI</a:t>
            </a:r>
            <a:r>
              <a:rPr lang="zh-CN" altLang="zh-CN" dirty="0">
                <a:latin typeface="+mn-ea"/>
                <a:cs typeface="+mn-ea"/>
                <a:sym typeface="+mn-ea"/>
              </a:rPr>
              <a:t>和</a:t>
            </a:r>
            <a:r>
              <a:rPr lang="en-US" altLang="zh-CN" dirty="0">
                <a:latin typeface="+mn-ea"/>
                <a:cs typeface="+mn-ea"/>
                <a:sym typeface="+mn-ea"/>
              </a:rPr>
              <a:t>EXEC</a:t>
            </a:r>
            <a:r>
              <a:rPr lang="zh-CN" altLang="zh-CN" dirty="0">
                <a:latin typeface="+mn-ea"/>
                <a:cs typeface="+mn-ea"/>
                <a:sym typeface="+mn-ea"/>
              </a:rPr>
              <a:t>指令进行封装打包，多个操作要么都执行要么都不执行。</a:t>
            </a:r>
          </a:p>
          <a:p>
            <a:pPr lvl="1">
              <a:lnSpc>
                <a:spcPct val="100000"/>
              </a:lnSpc>
            </a:pPr>
            <a:r>
              <a:rPr lang="zh-CN" altLang="en-US" dirty="0" smtClean="0">
                <a:latin typeface="+mn-ea"/>
                <a:cs typeface="+mn-ea"/>
                <a:sym typeface="+mn-ea"/>
              </a:rPr>
              <a:t>（</a:t>
            </a:r>
            <a:r>
              <a:rPr lang="en-US" altLang="zh-CN" dirty="0" smtClean="0">
                <a:latin typeface="+mn-ea"/>
                <a:cs typeface="+mn-ea"/>
                <a:sym typeface="+mn-ea"/>
              </a:rPr>
              <a:t>6</a:t>
            </a:r>
            <a:r>
              <a:rPr lang="zh-CN" altLang="en-US" dirty="0" smtClean="0">
                <a:latin typeface="+mn-ea"/>
                <a:cs typeface="+mn-ea"/>
                <a:sym typeface="+mn-ea"/>
              </a:rPr>
              <a:t>）</a:t>
            </a:r>
            <a:r>
              <a:rPr lang="zh-CN" altLang="zh-CN" dirty="0" smtClean="0">
                <a:latin typeface="+mn-ea"/>
                <a:cs typeface="+mn-ea"/>
                <a:sym typeface="+mn-ea"/>
              </a:rPr>
              <a:t>支持</a:t>
            </a:r>
            <a:r>
              <a:rPr lang="zh-CN" altLang="zh-CN" dirty="0">
                <a:latin typeface="+mn-ea"/>
                <a:cs typeface="+mn-ea"/>
                <a:sym typeface="+mn-ea"/>
              </a:rPr>
              <a:t>发布、订阅、通知、给键设置有效期等特性。 </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spTree>
    <p:extLst>
      <p:ext uri="{BB962C8B-B14F-4D97-AF65-F5344CB8AC3E}">
        <p14:creationId xmlns:p14="http://schemas.microsoft.com/office/powerpoint/2010/main" val="22955136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556539" y="1311274"/>
            <a:ext cx="5277716" cy="4551217"/>
          </a:xfrm>
          <a:prstGeom prst="rect">
            <a:avLst/>
          </a:prstGeom>
          <a:noFill/>
          <a:ln w="9525">
            <a:noFill/>
            <a:miter lim="800000"/>
            <a:headEnd/>
            <a:tailEnd/>
          </a:ln>
        </p:spPr>
      </p:pic>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5105400" cy="5436013"/>
          </a:xfrm>
        </p:spPr>
        <p:txBody>
          <a:bodyPr>
            <a:noAutofit/>
          </a:bodyPr>
          <a:lstStyle/>
          <a:p>
            <a:r>
              <a:rPr lang="en-US" altLang="zh-CN" sz="2400" b="1" dirty="0" smtClean="0"/>
              <a:t>3.2.3.2 </a:t>
            </a:r>
            <a:r>
              <a:rPr lang="zh-CN" altLang="en-US" sz="2400" b="1" dirty="0" smtClean="0"/>
              <a:t>数据模型</a:t>
            </a:r>
            <a:endParaRPr lang="en-US" altLang="zh-CN" sz="2400" b="1" dirty="0" smtClean="0"/>
          </a:p>
          <a:p>
            <a:r>
              <a:rPr lang="zh-CN" altLang="en-US" sz="2400" dirty="0"/>
              <a:t> </a:t>
            </a:r>
            <a:r>
              <a:rPr lang="en-US" altLang="zh-CN" sz="2400" dirty="0"/>
              <a:t>1 </a:t>
            </a:r>
            <a:r>
              <a:rPr lang="zh-CN" altLang="en-US" sz="2400" dirty="0"/>
              <a:t>每个</a:t>
            </a:r>
            <a:r>
              <a:rPr lang="en-US" altLang="zh-CN" sz="2400" dirty="0"/>
              <a:t>DB</a:t>
            </a:r>
            <a:r>
              <a:rPr lang="zh-CN" altLang="en-US" sz="2400" dirty="0"/>
              <a:t>中的所有数据</a:t>
            </a:r>
            <a:r>
              <a:rPr lang="zh-CN" altLang="en-US" sz="2400" dirty="0" smtClean="0"/>
              <a:t>都是</a:t>
            </a:r>
            <a:r>
              <a:rPr lang="en-US" altLang="zh-CN" sz="2400" dirty="0" smtClean="0"/>
              <a:t>Key-Value</a:t>
            </a:r>
            <a:r>
              <a:rPr lang="zh-CN" altLang="en-US" sz="2400" dirty="0"/>
              <a:t>对，其中的</a:t>
            </a:r>
            <a:r>
              <a:rPr lang="en-US" altLang="zh-CN" sz="2400" dirty="0" smtClean="0"/>
              <a:t>Value</a:t>
            </a:r>
            <a:r>
              <a:rPr lang="zh-CN" altLang="en-US" sz="2400" dirty="0" smtClean="0"/>
              <a:t>支持</a:t>
            </a:r>
            <a:r>
              <a:rPr lang="en-US" altLang="zh-CN" sz="2400" dirty="0"/>
              <a:t>5</a:t>
            </a:r>
            <a:r>
              <a:rPr lang="zh-CN" altLang="en-US" sz="2400" dirty="0"/>
              <a:t>种类型，分别是：</a:t>
            </a:r>
            <a:endParaRPr lang="en-US" altLang="zh-CN" sz="2400" dirty="0"/>
          </a:p>
          <a:p>
            <a:r>
              <a:rPr lang="zh-CN" altLang="en-US" sz="2400" dirty="0"/>
              <a:t>    </a:t>
            </a:r>
            <a:r>
              <a:rPr lang="zh-CN" altLang="en-US" sz="2400" dirty="0" smtClean="0"/>
              <a:t> </a:t>
            </a:r>
            <a:r>
              <a:rPr lang="zh-CN" altLang="en-US" sz="2400" dirty="0"/>
              <a:t>字符串类型（</a:t>
            </a:r>
            <a:r>
              <a:rPr lang="en-US" altLang="zh-CN" sz="2400" dirty="0"/>
              <a:t>String</a:t>
            </a:r>
            <a:r>
              <a:rPr lang="zh-CN" altLang="en-US" sz="2400" dirty="0"/>
              <a:t>）、</a:t>
            </a:r>
            <a:endParaRPr lang="en-US" altLang="zh-CN" sz="2400" dirty="0"/>
          </a:p>
          <a:p>
            <a:r>
              <a:rPr lang="zh-CN" altLang="en-US" sz="2400" dirty="0"/>
              <a:t>     </a:t>
            </a:r>
            <a:r>
              <a:rPr lang="zh-CN" altLang="en-US" sz="2400" dirty="0" smtClean="0"/>
              <a:t>哈</a:t>
            </a:r>
            <a:r>
              <a:rPr lang="zh-CN" altLang="en-US" sz="2400" dirty="0"/>
              <a:t>希表类型（</a:t>
            </a:r>
            <a:r>
              <a:rPr lang="en-US" altLang="zh-CN" sz="2400" dirty="0"/>
              <a:t>Hash</a:t>
            </a:r>
            <a:r>
              <a:rPr lang="zh-CN" altLang="en-US" sz="2400" dirty="0"/>
              <a:t>）、</a:t>
            </a:r>
            <a:endParaRPr lang="en-US" altLang="zh-CN" sz="2400" dirty="0"/>
          </a:p>
          <a:p>
            <a:r>
              <a:rPr lang="zh-CN" altLang="en-US" sz="2400" dirty="0"/>
              <a:t> </a:t>
            </a:r>
            <a:r>
              <a:rPr lang="zh-CN" altLang="en-US" sz="2400" dirty="0" smtClean="0"/>
              <a:t>    链表</a:t>
            </a:r>
            <a:r>
              <a:rPr lang="zh-CN" altLang="en-US" sz="2400" dirty="0"/>
              <a:t>类型（</a:t>
            </a:r>
            <a:r>
              <a:rPr lang="en-US" altLang="zh-CN" sz="2400" dirty="0"/>
              <a:t>List</a:t>
            </a:r>
            <a:r>
              <a:rPr lang="zh-CN" altLang="en-US" sz="2400" dirty="0"/>
              <a:t>）、</a:t>
            </a:r>
            <a:endParaRPr lang="en-US" altLang="zh-CN" sz="2400" dirty="0"/>
          </a:p>
          <a:p>
            <a:r>
              <a:rPr lang="zh-CN" altLang="en-US" sz="2400" dirty="0"/>
              <a:t>     集合类型</a:t>
            </a:r>
            <a:r>
              <a:rPr lang="en-US" altLang="zh-CN" sz="2400" dirty="0"/>
              <a:t>(Set)</a:t>
            </a:r>
            <a:r>
              <a:rPr lang="zh-CN" altLang="en-US" sz="2400" dirty="0"/>
              <a:t>、</a:t>
            </a:r>
            <a:endParaRPr lang="en-US" altLang="zh-CN" sz="2400" dirty="0"/>
          </a:p>
          <a:p>
            <a:r>
              <a:rPr lang="zh-CN" altLang="en-US" sz="2400" dirty="0"/>
              <a:t>     有序集合类型（</a:t>
            </a:r>
            <a:r>
              <a:rPr lang="en-US" altLang="zh-CN" sz="2400" dirty="0"/>
              <a:t>order set</a:t>
            </a:r>
            <a:r>
              <a:rPr lang="zh-CN" altLang="en-US" sz="2400" dirty="0"/>
              <a:t>）。</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spTree>
    <p:extLst>
      <p:ext uri="{BB962C8B-B14F-4D97-AF65-F5344CB8AC3E}">
        <p14:creationId xmlns:p14="http://schemas.microsoft.com/office/powerpoint/2010/main" val="3897988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pic>
        <p:nvPicPr>
          <p:cNvPr id="6" name="内容占位符 4" descr="rediesObject对象.png"/>
          <p:cNvPicPr>
            <a:picLocks noGrp="1" noChangeAspect="1"/>
          </p:cNvPicPr>
          <p:nvPr>
            <p:ph idx="1"/>
          </p:nvPr>
        </p:nvPicPr>
        <p:blipFill>
          <a:blip r:embed="rId3" cstate="print"/>
          <a:stretch>
            <a:fillRect/>
          </a:stretch>
        </p:blipFill>
        <p:spPr>
          <a:xfrm>
            <a:off x="838200" y="1153696"/>
            <a:ext cx="7957567" cy="3384376"/>
          </a:xfrm>
        </p:spPr>
      </p:pic>
      <p:sp>
        <p:nvSpPr>
          <p:cNvPr id="7" name="矩形 6"/>
          <p:cNvSpPr/>
          <p:nvPr/>
        </p:nvSpPr>
        <p:spPr>
          <a:xfrm>
            <a:off x="838200" y="4934037"/>
            <a:ext cx="7488832" cy="1135054"/>
          </a:xfrm>
          <a:prstGeom prst="rect">
            <a:avLst/>
          </a:prstGeom>
        </p:spPr>
        <p:txBody>
          <a:bodyPr wrap="square">
            <a:spAutoFit/>
          </a:bodyPr>
          <a:lstStyle/>
          <a:p>
            <a:pPr>
              <a:lnSpc>
                <a:spcPct val="150000"/>
              </a:lnSpc>
            </a:pPr>
            <a:r>
              <a:rPr lang="en-US" altLang="zh-CN" sz="2400" dirty="0" smtClean="0">
                <a:latin typeface="微软雅黑" panose="020B0503020204020204" pitchFamily="34" charset="-122"/>
                <a:ea typeface="微软雅黑" panose="020B0503020204020204" pitchFamily="34" charset="-122"/>
              </a:rPr>
              <a:t>type</a:t>
            </a:r>
            <a:r>
              <a:rPr lang="zh-CN" altLang="en-US" sz="2400" dirty="0" smtClean="0">
                <a:latin typeface="微软雅黑" panose="020B0503020204020204" pitchFamily="34" charset="-122"/>
                <a:ea typeface="微软雅黑" panose="020B0503020204020204" pitchFamily="34" charset="-122"/>
              </a:rPr>
              <a:t>代表</a:t>
            </a:r>
            <a:r>
              <a:rPr lang="en-US" altLang="zh-CN" sz="2400" dirty="0" smtClean="0">
                <a:latin typeface="微软雅黑" panose="020B0503020204020204" pitchFamily="34" charset="-122"/>
                <a:ea typeface="微软雅黑" panose="020B0503020204020204" pitchFamily="34" charset="-122"/>
              </a:rPr>
              <a:t>value</a:t>
            </a:r>
            <a:r>
              <a:rPr lang="zh-CN" altLang="en-US" sz="2400" dirty="0" smtClean="0">
                <a:latin typeface="微软雅黑" panose="020B0503020204020204" pitchFamily="34" charset="-122"/>
                <a:ea typeface="微软雅黑" panose="020B0503020204020204" pitchFamily="34" charset="-122"/>
              </a:rPr>
              <a:t>对象的类型，</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dirty="0" smtClean="0">
                <a:latin typeface="微软雅黑" panose="020B0503020204020204" pitchFamily="34" charset="-122"/>
                <a:ea typeface="微软雅黑" panose="020B0503020204020204" pitchFamily="34" charset="-122"/>
              </a:rPr>
              <a:t>Encoding</a:t>
            </a:r>
            <a:r>
              <a:rPr lang="zh-CN" altLang="en-US" sz="2400" dirty="0" smtClean="0">
                <a:latin typeface="微软雅黑" panose="020B0503020204020204" pitchFamily="34" charset="-122"/>
                <a:ea typeface="微软雅黑" panose="020B0503020204020204" pitchFamily="34" charset="-122"/>
              </a:rPr>
              <a:t>代表数据类型在</a:t>
            </a:r>
            <a:r>
              <a:rPr lang="en-US" altLang="zh-CN" sz="2400" dirty="0" err="1" smtClean="0">
                <a:latin typeface="微软雅黑" panose="020B0503020204020204" pitchFamily="34" charset="-122"/>
                <a:ea typeface="微软雅黑" panose="020B0503020204020204" pitchFamily="34" charset="-122"/>
              </a:rPr>
              <a:t>redis</a:t>
            </a:r>
            <a:r>
              <a:rPr lang="zh-CN" altLang="en-US" sz="2400" dirty="0" smtClean="0">
                <a:latin typeface="微软雅黑" panose="020B0503020204020204" pitchFamily="34" charset="-122"/>
                <a:ea typeface="微软雅黑" panose="020B0503020204020204" pitchFamily="34" charset="-122"/>
              </a:rPr>
              <a:t>内部的存储方式</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0295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1285461"/>
            <a:ext cx="10515600" cy="5436013"/>
          </a:xfrm>
        </p:spPr>
        <p:txBody>
          <a:bodyPr>
            <a:normAutofit fontScale="85000" lnSpcReduction="20000"/>
          </a:bodyPr>
          <a:lstStyle/>
          <a:p>
            <a:r>
              <a:rPr lang="zh-CN" altLang="en-US" b="1" dirty="0" smtClean="0"/>
              <a:t>字符串（</a:t>
            </a:r>
            <a:r>
              <a:rPr lang="en-US" altLang="zh-CN" b="1" dirty="0" smtClean="0"/>
              <a:t>string</a:t>
            </a:r>
            <a:r>
              <a:rPr lang="zh-CN" altLang="en-US" b="1" dirty="0" smtClean="0"/>
              <a:t>）类型</a:t>
            </a:r>
            <a:r>
              <a:rPr lang="en-US" altLang="zh-CN" b="1" dirty="0" smtClean="0"/>
              <a:t>value</a:t>
            </a:r>
            <a:endParaRPr lang="en-US" altLang="zh-CN" b="1" dirty="0"/>
          </a:p>
          <a:p>
            <a:r>
              <a:rPr lang="en-US" altLang="zh-CN" dirty="0" smtClean="0"/>
              <a:t>       </a:t>
            </a:r>
            <a:r>
              <a:rPr lang="zh-CN" altLang="en-US" dirty="0" smtClean="0"/>
              <a:t>相当于</a:t>
            </a:r>
            <a:r>
              <a:rPr lang="en-US" altLang="zh-CN" dirty="0" smtClean="0"/>
              <a:t>Dynamo</a:t>
            </a:r>
            <a:r>
              <a:rPr lang="zh-CN" altLang="en-US" dirty="0" smtClean="0"/>
              <a:t>中的标量类型，二进制安全，</a:t>
            </a:r>
            <a:r>
              <a:rPr lang="en-US" altLang="zh-CN" dirty="0" smtClean="0"/>
              <a:t> </a:t>
            </a:r>
            <a:r>
              <a:rPr lang="zh-CN" altLang="en-US" dirty="0" smtClean="0"/>
              <a:t>意味着 </a:t>
            </a:r>
            <a:r>
              <a:rPr lang="en-US" altLang="zh-CN" dirty="0" err="1"/>
              <a:t>redis</a:t>
            </a:r>
            <a:r>
              <a:rPr lang="en-US" altLang="zh-CN" dirty="0"/>
              <a:t> </a:t>
            </a:r>
            <a:r>
              <a:rPr lang="zh-CN" altLang="en-US" dirty="0"/>
              <a:t>的 </a:t>
            </a:r>
            <a:r>
              <a:rPr lang="en-US" altLang="zh-CN" dirty="0"/>
              <a:t>string </a:t>
            </a:r>
            <a:r>
              <a:rPr lang="zh-CN" altLang="en-US" dirty="0"/>
              <a:t>可以包含任何</a:t>
            </a:r>
            <a:r>
              <a:rPr lang="zh-CN" altLang="en-US" dirty="0" smtClean="0"/>
              <a:t>数据，如</a:t>
            </a:r>
            <a:r>
              <a:rPr lang="zh-CN" altLang="en-US" dirty="0"/>
              <a:t>数字，字符串，</a:t>
            </a:r>
            <a:r>
              <a:rPr lang="en-US" altLang="zh-CN" dirty="0"/>
              <a:t>jpg</a:t>
            </a:r>
            <a:r>
              <a:rPr lang="zh-CN" altLang="en-US" dirty="0"/>
              <a:t>图片或者序列化的</a:t>
            </a:r>
            <a:r>
              <a:rPr lang="zh-CN" altLang="en-US" dirty="0" smtClean="0"/>
              <a:t>对象。</a:t>
            </a:r>
            <a:endParaRPr lang="en-US" altLang="zh-CN" dirty="0"/>
          </a:p>
          <a:p>
            <a:r>
              <a:rPr lang="en-US" altLang="zh-CN" dirty="0" smtClean="0"/>
              <a:t>       </a:t>
            </a:r>
            <a:r>
              <a:rPr lang="en-US" altLang="zh-CN" dirty="0" err="1" smtClean="0">
                <a:solidFill>
                  <a:srgbClr val="00B0F0"/>
                </a:solidFill>
              </a:rPr>
              <a:t>redis</a:t>
            </a:r>
            <a:r>
              <a:rPr lang="zh-CN" altLang="en-US" dirty="0" smtClean="0">
                <a:solidFill>
                  <a:srgbClr val="00B0F0"/>
                </a:solidFill>
              </a:rPr>
              <a:t>的</a:t>
            </a:r>
            <a:r>
              <a:rPr lang="en-US" altLang="zh-CN" dirty="0" smtClean="0">
                <a:solidFill>
                  <a:srgbClr val="00B0F0"/>
                </a:solidFill>
              </a:rPr>
              <a:t>key</a:t>
            </a:r>
            <a:r>
              <a:rPr lang="zh-CN" altLang="en-US" dirty="0" smtClean="0">
                <a:solidFill>
                  <a:srgbClr val="00B0F0"/>
                </a:solidFill>
              </a:rPr>
              <a:t>一般采用字符串类型。</a:t>
            </a:r>
            <a:endParaRPr lang="en-US" altLang="zh-CN" dirty="0" smtClean="0">
              <a:solidFill>
                <a:srgbClr val="00B0F0"/>
              </a:solidFill>
            </a:endParaRPr>
          </a:p>
          <a:p>
            <a:r>
              <a:rPr lang="zh-CN" altLang="en-US" dirty="0" smtClean="0"/>
              <a:t>例：存储一个字符串</a:t>
            </a:r>
            <a:endParaRPr lang="en-US" altLang="zh-CN" dirty="0" smtClean="0"/>
          </a:p>
          <a:p>
            <a:r>
              <a:rPr lang="en-US" altLang="zh-CN" dirty="0" smtClean="0"/>
              <a:t> </a:t>
            </a:r>
            <a:r>
              <a:rPr lang="en-US" altLang="zh-CN" dirty="0"/>
              <a:t>set </a:t>
            </a:r>
            <a:r>
              <a:rPr lang="en-US" altLang="zh-CN" dirty="0" err="1"/>
              <a:t>users:leto</a:t>
            </a:r>
            <a:r>
              <a:rPr lang="en-US" altLang="zh-CN" dirty="0"/>
              <a:t> “{</a:t>
            </a:r>
            <a:r>
              <a:rPr lang="en-US" altLang="zh-CN" dirty="0" err="1"/>
              <a:t>name:leto,plannet:dune,likes</a:t>
            </a:r>
            <a:r>
              <a:rPr lang="en-US" altLang="zh-CN" dirty="0"/>
              <a:t>[spices</a:t>
            </a:r>
            <a:r>
              <a:rPr lang="en-US" altLang="zh-CN" dirty="0" smtClean="0"/>
              <a:t>]}”</a:t>
            </a:r>
          </a:p>
          <a:p>
            <a:r>
              <a:rPr lang="en-US" altLang="zh-CN" dirty="0">
                <a:solidFill>
                  <a:srgbClr val="00B0F0"/>
                </a:solidFill>
              </a:rPr>
              <a:t> </a:t>
            </a:r>
            <a:r>
              <a:rPr lang="en-US" altLang="zh-CN" dirty="0" smtClean="0">
                <a:solidFill>
                  <a:srgbClr val="00B0F0"/>
                </a:solidFill>
              </a:rPr>
              <a:t>      </a:t>
            </a:r>
            <a:r>
              <a:rPr lang="zh-CN" altLang="en-US" dirty="0" smtClean="0">
                <a:solidFill>
                  <a:srgbClr val="00B0F0"/>
                </a:solidFill>
              </a:rPr>
              <a:t>键               值</a:t>
            </a:r>
            <a:endParaRPr lang="en-US" altLang="zh-CN" dirty="0" smtClean="0">
              <a:solidFill>
                <a:srgbClr val="00B0F0"/>
              </a:solidFill>
            </a:endParaRPr>
          </a:p>
          <a:p>
            <a:r>
              <a:rPr lang="en-US" altLang="zh-CN" dirty="0" smtClean="0">
                <a:solidFill>
                  <a:srgbClr val="00B0F0"/>
                </a:solidFill>
              </a:rPr>
              <a:t> </a:t>
            </a:r>
            <a:r>
              <a:rPr lang="en-US" altLang="zh-CN" dirty="0" smtClean="0"/>
              <a:t>get users</a:t>
            </a:r>
            <a:r>
              <a:rPr lang="zh-CN" altLang="en-US" dirty="0" smtClean="0"/>
              <a:t>：</a:t>
            </a:r>
            <a:r>
              <a:rPr lang="en-US" altLang="zh-CN" dirty="0" err="1" smtClean="0"/>
              <a:t>leto</a:t>
            </a:r>
            <a:endParaRPr lang="en-US" altLang="zh-CN" dirty="0" smtClean="0"/>
          </a:p>
          <a:p>
            <a:r>
              <a:rPr lang="en-US" altLang="zh-CN" dirty="0" smtClean="0"/>
              <a:t> </a:t>
            </a:r>
            <a:r>
              <a:rPr lang="en-US" altLang="zh-CN" dirty="0" err="1" smtClean="0"/>
              <a:t>strlen</a:t>
            </a:r>
            <a:r>
              <a:rPr lang="en-US" altLang="zh-CN" dirty="0" smtClean="0"/>
              <a:t> &lt;key&gt;</a:t>
            </a:r>
            <a:r>
              <a:rPr lang="zh-CN" altLang="en-US" dirty="0" smtClean="0"/>
              <a:t>返回</a:t>
            </a:r>
            <a:r>
              <a:rPr lang="en-US" altLang="zh-CN" dirty="0" smtClean="0"/>
              <a:t>key</a:t>
            </a:r>
            <a:r>
              <a:rPr lang="zh-CN" altLang="en-US" dirty="0" smtClean="0"/>
              <a:t>对应值的长度</a:t>
            </a:r>
            <a:r>
              <a:rPr lang="en-US" altLang="zh-CN" dirty="0" smtClean="0"/>
              <a:t>   </a:t>
            </a:r>
          </a:p>
          <a:p>
            <a:r>
              <a:rPr lang="en-US" altLang="zh-CN" dirty="0"/>
              <a:t> </a:t>
            </a:r>
            <a:r>
              <a:rPr lang="en-US" altLang="zh-CN" dirty="0" err="1" smtClean="0"/>
              <a:t>getrange</a:t>
            </a:r>
            <a:r>
              <a:rPr lang="en-US" altLang="zh-CN" dirty="0" smtClean="0"/>
              <a:t> &lt;key&gt;&lt;start&gt;&lt;end&gt;</a:t>
            </a:r>
            <a:r>
              <a:rPr lang="zh-CN" altLang="en-US" dirty="0" smtClean="0"/>
              <a:t>返回</a:t>
            </a:r>
            <a:r>
              <a:rPr lang="en-US" altLang="zh-CN" dirty="0" smtClean="0"/>
              <a:t>key</a:t>
            </a:r>
            <a:r>
              <a:rPr lang="zh-CN" altLang="en-US" dirty="0" smtClean="0"/>
              <a:t>对应值指定范围的内容</a:t>
            </a:r>
            <a:endParaRPr lang="en-US" altLang="zh-CN" dirty="0" smtClean="0"/>
          </a:p>
          <a:p>
            <a:r>
              <a:rPr lang="en-US" altLang="zh-CN" dirty="0" smtClean="0"/>
              <a:t> append &lt;key&gt;&lt;value&gt;</a:t>
            </a:r>
            <a:r>
              <a:rPr lang="zh-CN" altLang="en-US" dirty="0" smtClean="0"/>
              <a:t>将</a:t>
            </a:r>
            <a:r>
              <a:rPr lang="en-US" altLang="zh-CN" dirty="0" smtClean="0"/>
              <a:t>value</a:t>
            </a:r>
            <a:r>
              <a:rPr lang="zh-CN" altLang="en-US" dirty="0" smtClean="0"/>
              <a:t>附加到</a:t>
            </a:r>
            <a:r>
              <a:rPr lang="en-US" altLang="zh-CN" dirty="0" smtClean="0"/>
              <a:t>key</a:t>
            </a:r>
            <a:r>
              <a:rPr lang="zh-CN" altLang="en-US" dirty="0" smtClean="0"/>
              <a:t>对应的值后，若不存在则创建。</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spTree>
    <p:extLst>
      <p:ext uri="{BB962C8B-B14F-4D97-AF65-F5344CB8AC3E}">
        <p14:creationId xmlns:p14="http://schemas.microsoft.com/office/powerpoint/2010/main" val="13042912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563129"/>
          </a:xfrm>
        </p:spPr>
        <p:txBody>
          <a:bodyPr>
            <a:normAutofit/>
          </a:bodyPr>
          <a:lstStyle/>
          <a:p>
            <a:pPr>
              <a:lnSpc>
                <a:spcPct val="120000"/>
              </a:lnSpc>
              <a:spcBef>
                <a:spcPts val="1000"/>
              </a:spcBef>
            </a:pPr>
            <a:r>
              <a:rPr lang="zh-CN" altLang="en-US" sz="2400" b="1" dirty="0"/>
              <a:t>字符串（</a:t>
            </a:r>
            <a:r>
              <a:rPr lang="en-US" altLang="zh-CN" sz="2400" b="1" dirty="0"/>
              <a:t>string</a:t>
            </a:r>
            <a:r>
              <a:rPr lang="zh-CN" altLang="en-US" sz="2400" b="1" dirty="0"/>
              <a:t>）类型</a:t>
            </a:r>
            <a:r>
              <a:rPr lang="en-US" altLang="zh-CN" sz="2400" b="1" dirty="0" smtClean="0"/>
              <a:t>value </a:t>
            </a:r>
            <a:r>
              <a:rPr lang="zh-CN" altLang="en-US" sz="2400" b="1" dirty="0" smtClean="0">
                <a:solidFill>
                  <a:prstClr val="black"/>
                </a:solidFill>
                <a:cs typeface="+mn-cs"/>
              </a:rPr>
              <a:t>（续）</a:t>
            </a:r>
            <a:endParaRPr lang="zh-CN" altLang="en-US"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err="1" smtClean="0"/>
              <a:t>Redis</a:t>
            </a:r>
            <a:r>
              <a:rPr lang="zh-CN" altLang="en-US" sz="2400" dirty="0" smtClean="0"/>
              <a:t>对象的</a:t>
            </a:r>
            <a:r>
              <a:rPr lang="en-US" altLang="zh-CN" sz="2400" dirty="0" smtClean="0"/>
              <a:t>type=string</a:t>
            </a:r>
            <a:r>
              <a:rPr lang="zh-CN" altLang="en-US" sz="2400" dirty="0"/>
              <a:t>表示一个普通字符串</a:t>
            </a:r>
            <a:r>
              <a:rPr lang="zh-CN" altLang="en-US" sz="2400" dirty="0" smtClean="0"/>
              <a:t>，此时</a:t>
            </a:r>
            <a:r>
              <a:rPr lang="en-US" altLang="zh-CN" sz="2400" dirty="0" smtClean="0"/>
              <a:t>encoding</a:t>
            </a:r>
            <a:r>
              <a:rPr lang="zh-CN" altLang="en-US" sz="2400" dirty="0"/>
              <a:t>可以是</a:t>
            </a:r>
            <a:r>
              <a:rPr lang="en-US" altLang="zh-CN" sz="2400" dirty="0"/>
              <a:t>raw</a:t>
            </a:r>
            <a:r>
              <a:rPr lang="zh-CN" altLang="en-US" sz="2400" dirty="0"/>
              <a:t>或者</a:t>
            </a:r>
            <a:r>
              <a:rPr lang="en-US" altLang="zh-CN" sz="2400" dirty="0" err="1" smtClean="0"/>
              <a:t>int</a:t>
            </a:r>
            <a:r>
              <a:rPr lang="zh-CN" altLang="en-US" sz="2400" dirty="0" smtClean="0"/>
              <a:t>。</a:t>
            </a:r>
            <a:endParaRPr lang="en-US" altLang="zh-CN" sz="2400" dirty="0" smtClean="0"/>
          </a:p>
          <a:p>
            <a:r>
              <a:rPr lang="en-US" altLang="zh-CN" sz="2400" dirty="0" smtClean="0"/>
              <a:t>String</a:t>
            </a:r>
            <a:r>
              <a:rPr lang="zh-CN" altLang="en-US" sz="2400" dirty="0"/>
              <a:t>在</a:t>
            </a:r>
            <a:r>
              <a:rPr lang="en-US" altLang="zh-CN" sz="2400" dirty="0" err="1"/>
              <a:t>redis</a:t>
            </a:r>
            <a:r>
              <a:rPr lang="zh-CN" altLang="en-US" sz="2400" dirty="0"/>
              <a:t>内部存储默认是字符串，当遇到</a:t>
            </a:r>
            <a:r>
              <a:rPr lang="en-US" altLang="zh-CN" sz="2400" dirty="0" err="1"/>
              <a:t>incr</a:t>
            </a:r>
            <a:r>
              <a:rPr lang="zh-CN" altLang="en-US" sz="2400" dirty="0"/>
              <a:t>、</a:t>
            </a:r>
            <a:r>
              <a:rPr lang="en-US" altLang="zh-CN" sz="2400" dirty="0" err="1"/>
              <a:t>decr</a:t>
            </a:r>
            <a:r>
              <a:rPr lang="zh-CN" altLang="en-US" sz="2400" dirty="0"/>
              <a:t>等</a:t>
            </a:r>
            <a:r>
              <a:rPr lang="zh-CN" altLang="en-US" sz="2400" dirty="0" smtClean="0"/>
              <a:t>操作时。</a:t>
            </a:r>
            <a:endParaRPr lang="en-US" altLang="zh-CN" sz="2400" dirty="0" smtClean="0"/>
          </a:p>
          <a:p>
            <a:r>
              <a:rPr lang="en-US" altLang="zh-CN" sz="2400" dirty="0"/>
              <a:t> </a:t>
            </a:r>
            <a:r>
              <a:rPr lang="en-US" altLang="zh-CN" sz="2400" dirty="0" smtClean="0"/>
              <a:t>    ↓</a:t>
            </a:r>
          </a:p>
          <a:p>
            <a:r>
              <a:rPr lang="zh-CN" altLang="en-US" sz="2400" dirty="0" smtClean="0"/>
              <a:t>转</a:t>
            </a:r>
            <a:r>
              <a:rPr lang="zh-CN" altLang="en-US" sz="2400" dirty="0"/>
              <a:t>成数值型进行计算，此时</a:t>
            </a:r>
            <a:r>
              <a:rPr lang="en-US" altLang="zh-CN" sz="2400" dirty="0"/>
              <a:t>encoding</a:t>
            </a:r>
            <a:r>
              <a:rPr lang="zh-CN" altLang="en-US" sz="2400" dirty="0"/>
              <a:t>字段为</a:t>
            </a:r>
            <a:r>
              <a:rPr lang="en-US" altLang="zh-CN" sz="2400" dirty="0" err="1"/>
              <a:t>int</a:t>
            </a:r>
            <a:r>
              <a:rPr lang="zh-CN" altLang="en-US" sz="2400" dirty="0" smtClean="0"/>
              <a:t>。</a:t>
            </a:r>
            <a:endParaRPr lang="en-US" altLang="zh-CN" sz="2400" dirty="0" smtClean="0"/>
          </a:p>
          <a:p>
            <a:endParaRPr lang="en-US" altLang="zh-CN" sz="2400" dirty="0" smtClean="0"/>
          </a:p>
          <a:p>
            <a:r>
              <a:rPr lang="zh-CN" altLang="en-US" sz="2400" dirty="0" smtClean="0"/>
              <a:t>如果</a:t>
            </a:r>
            <a:r>
              <a:rPr lang="en-US" altLang="zh-CN" sz="2400" dirty="0" smtClean="0"/>
              <a:t>encoding</a:t>
            </a:r>
            <a:r>
              <a:rPr lang="zh-CN" altLang="en-US" sz="2400" dirty="0" smtClean="0"/>
              <a:t>是</a:t>
            </a:r>
            <a:r>
              <a:rPr lang="en-US" altLang="zh-CN" sz="2400" dirty="0" err="1" smtClean="0"/>
              <a:t>int</a:t>
            </a:r>
            <a:r>
              <a:rPr lang="zh-CN" altLang="en-US" sz="2400" dirty="0" smtClean="0"/>
              <a:t>，则</a:t>
            </a:r>
            <a:r>
              <a:rPr lang="zh-CN" altLang="en-US" sz="2400" dirty="0"/>
              <a:t>按数值型类存储和表示该字符串（</a:t>
            </a:r>
            <a:r>
              <a:rPr lang="zh-CN" altLang="en-US" sz="2400" dirty="0">
                <a:solidFill>
                  <a:srgbClr val="3366FF"/>
                </a:solidFill>
              </a:rPr>
              <a:t>前提是可以用数值表示</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spTree>
    <p:extLst>
      <p:ext uri="{BB962C8B-B14F-4D97-AF65-F5344CB8AC3E}">
        <p14:creationId xmlns:p14="http://schemas.microsoft.com/office/powerpoint/2010/main" val="2282628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82975"/>
          </a:xfrm>
        </p:spPr>
        <p:txBody>
          <a:bodyPr>
            <a:noAutofit/>
          </a:bodyPr>
          <a:lstStyle/>
          <a:p>
            <a:r>
              <a:rPr lang="en-US" altLang="zh-CN" sz="2400" b="1" dirty="0" smtClean="0"/>
              <a:t>Hash</a:t>
            </a:r>
            <a:r>
              <a:rPr lang="zh-CN" altLang="en-US" sz="2400" b="1" dirty="0" smtClean="0"/>
              <a:t>类型</a:t>
            </a:r>
            <a:endParaRPr lang="en-US" altLang="zh-CN" sz="2400" b="1" dirty="0"/>
          </a:p>
          <a:p>
            <a:r>
              <a:rPr lang="zh-CN" altLang="en-US" sz="2400" dirty="0" smtClean="0"/>
              <a:t>       指</a:t>
            </a:r>
            <a:r>
              <a:rPr lang="zh-CN" altLang="en-US" sz="2400" dirty="0"/>
              <a:t>值本身又是一种键值对结构，</a:t>
            </a:r>
            <a:r>
              <a:rPr lang="zh-CN" altLang="en-US" sz="2400" dirty="0" smtClean="0"/>
              <a:t>如</a:t>
            </a:r>
            <a:r>
              <a:rPr lang="en-US" altLang="zh-CN" sz="2400" dirty="0" smtClean="0"/>
              <a:t>value</a:t>
            </a:r>
            <a:r>
              <a:rPr lang="en-US" altLang="zh-CN" sz="2400" dirty="0"/>
              <a:t>={{field</a:t>
            </a:r>
            <a:r>
              <a:rPr lang="en-US" altLang="zh-CN" sz="2400" baseline="-25000" dirty="0"/>
              <a:t>1</a:t>
            </a:r>
            <a:r>
              <a:rPr lang="en-US" altLang="zh-CN" sz="2400" dirty="0"/>
              <a:t>,value</a:t>
            </a:r>
            <a:r>
              <a:rPr lang="en-US" altLang="zh-CN" sz="2400" baseline="-25000" dirty="0"/>
              <a:t>1</a:t>
            </a:r>
            <a:r>
              <a:rPr lang="en-US" altLang="zh-CN" sz="2400" dirty="0"/>
              <a:t>},......{</a:t>
            </a:r>
            <a:r>
              <a:rPr lang="en-US" altLang="zh-CN" sz="2400" dirty="0" err="1"/>
              <a:t>field</a:t>
            </a:r>
            <a:r>
              <a:rPr lang="en-US" altLang="zh-CN" sz="2400" baseline="-25000" dirty="0" err="1"/>
              <a:t>N</a:t>
            </a:r>
            <a:r>
              <a:rPr lang="en-US" altLang="zh-CN" sz="2400" dirty="0" err="1"/>
              <a:t>,value</a:t>
            </a:r>
            <a:r>
              <a:rPr lang="en-US" altLang="zh-CN" sz="2400" baseline="-25000" dirty="0" err="1"/>
              <a:t>N</a:t>
            </a:r>
            <a:r>
              <a:rPr lang="en-US" altLang="zh-CN" sz="2400" dirty="0" smtClean="0"/>
              <a:t>}}</a:t>
            </a:r>
            <a:r>
              <a:rPr lang="zh-CN" altLang="en-US" sz="2400" dirty="0" smtClean="0"/>
              <a:t>，</a:t>
            </a:r>
            <a:r>
              <a:rPr lang="en-US" altLang="zh-CN" sz="2400" dirty="0" smtClean="0"/>
              <a:t>hash</a:t>
            </a:r>
            <a:r>
              <a:rPr lang="zh-CN" altLang="en-US" sz="2400" dirty="0" smtClean="0"/>
              <a:t>类型的值是一</a:t>
            </a:r>
            <a:r>
              <a:rPr lang="zh-CN" altLang="en-US" sz="2400" dirty="0"/>
              <a:t>个</a:t>
            </a:r>
            <a:r>
              <a:rPr lang="en-US" altLang="zh-CN" sz="2400" dirty="0" err="1"/>
              <a:t>HashMap</a:t>
            </a:r>
            <a:r>
              <a:rPr lang="zh-CN" altLang="en-US" sz="2400" dirty="0" smtClean="0"/>
              <a:t>，</a:t>
            </a:r>
            <a:r>
              <a:rPr lang="en-US" altLang="zh-CN" sz="2400" dirty="0" err="1" smtClean="0"/>
              <a:t>redis</a:t>
            </a:r>
            <a:r>
              <a:rPr lang="zh-CN" altLang="en-US" sz="2400" dirty="0" smtClean="0"/>
              <a:t>提供</a:t>
            </a:r>
            <a:r>
              <a:rPr lang="zh-CN" altLang="en-US" sz="2400" dirty="0"/>
              <a:t>了直接存取这个</a:t>
            </a:r>
            <a:r>
              <a:rPr lang="en-US" altLang="zh-CN" sz="2400" dirty="0"/>
              <a:t>Map</a:t>
            </a:r>
            <a:r>
              <a:rPr lang="zh-CN" altLang="en-US" sz="2400" dirty="0"/>
              <a:t>成员的</a:t>
            </a:r>
            <a:r>
              <a:rPr lang="zh-CN" altLang="en-US" sz="2400" dirty="0" smtClean="0"/>
              <a:t>接口。</a:t>
            </a:r>
            <a:endParaRPr lang="en-US" altLang="zh-CN" sz="2400" dirty="0" smtClean="0"/>
          </a:p>
          <a:p>
            <a:r>
              <a:rPr lang="zh-CN" altLang="en-US" sz="2400" dirty="0" smtClean="0"/>
              <a:t>哈希</a:t>
            </a:r>
            <a:r>
              <a:rPr lang="zh-CN" altLang="en-US" sz="2400" dirty="0"/>
              <a:t>提供了域的概念</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75469820"/>
              </p:ext>
            </p:extLst>
          </p:nvPr>
        </p:nvGraphicFramePr>
        <p:xfrm>
          <a:off x="1491672" y="3483640"/>
          <a:ext cx="1438564" cy="792480"/>
        </p:xfrm>
        <a:graphic>
          <a:graphicData uri="http://schemas.openxmlformats.org/drawingml/2006/table">
            <a:tbl>
              <a:tblPr firstRow="1" bandRow="1">
                <a:tableStyleId>{5C22544A-7EE6-4342-B048-85BDC9FD1C3A}</a:tableStyleId>
              </a:tblPr>
              <a:tblGrid>
                <a:gridCol w="1438564">
                  <a:extLst>
                    <a:ext uri="{9D8B030D-6E8A-4147-A177-3AD203B41FA5}">
                      <a16:colId xmlns:a16="http://schemas.microsoft.com/office/drawing/2014/main" val="20000"/>
                    </a:ext>
                  </a:extLst>
                </a:gridCol>
              </a:tblGrid>
              <a:tr h="370840">
                <a:tc>
                  <a:txBody>
                    <a:bodyPr/>
                    <a:lstStyle/>
                    <a:p>
                      <a:pPr algn="ctr"/>
                      <a:r>
                        <a:rPr lang="en-US" altLang="zh-CN" sz="2000" dirty="0" smtClean="0"/>
                        <a:t>Key</a:t>
                      </a:r>
                      <a:endParaRPr lang="zh-CN" altLang="en-US" sz="2000" dirty="0"/>
                    </a:p>
                  </a:txBody>
                  <a:tcPr/>
                </a:tc>
                <a:extLst>
                  <a:ext uri="{0D108BD9-81ED-4DB2-BD59-A6C34878D82A}">
                    <a16:rowId xmlns:a16="http://schemas.microsoft.com/office/drawing/2014/main" val="10000"/>
                  </a:ext>
                </a:extLst>
              </a:tr>
              <a:tr h="370840">
                <a:tc>
                  <a:txBody>
                    <a:bodyPr/>
                    <a:lstStyle/>
                    <a:p>
                      <a:pPr algn="ctr"/>
                      <a:r>
                        <a:rPr lang="en-US" altLang="zh-CN" sz="2000" dirty="0" smtClean="0"/>
                        <a:t>Users:goku</a:t>
                      </a:r>
                      <a:endParaRPr lang="zh-CN" altLang="en-US" sz="2000" dirty="0"/>
                    </a:p>
                  </a:txBody>
                  <a:tcPr/>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73644296"/>
              </p:ext>
            </p:extLst>
          </p:nvPr>
        </p:nvGraphicFramePr>
        <p:xfrm>
          <a:off x="4699014" y="3116495"/>
          <a:ext cx="2699312" cy="1584960"/>
        </p:xfrm>
        <a:graphic>
          <a:graphicData uri="http://schemas.openxmlformats.org/drawingml/2006/table">
            <a:tbl>
              <a:tblPr firstRow="1" bandRow="1">
                <a:tableStyleId>{5C22544A-7EE6-4342-B048-85BDC9FD1C3A}</a:tableStyleId>
              </a:tblPr>
              <a:tblGrid>
                <a:gridCol w="1604804">
                  <a:extLst>
                    <a:ext uri="{9D8B030D-6E8A-4147-A177-3AD203B41FA5}">
                      <a16:colId xmlns:a16="http://schemas.microsoft.com/office/drawing/2014/main" val="20000"/>
                    </a:ext>
                  </a:extLst>
                </a:gridCol>
                <a:gridCol w="1094508">
                  <a:extLst>
                    <a:ext uri="{9D8B030D-6E8A-4147-A177-3AD203B41FA5}">
                      <a16:colId xmlns:a16="http://schemas.microsoft.com/office/drawing/2014/main" val="20001"/>
                    </a:ext>
                  </a:extLst>
                </a:gridCol>
              </a:tblGrid>
              <a:tr h="370840">
                <a:tc>
                  <a:txBody>
                    <a:bodyPr/>
                    <a:lstStyle/>
                    <a:p>
                      <a:pPr algn="ctr"/>
                      <a:r>
                        <a:rPr lang="en-US" altLang="zh-CN" sz="2000" smtClean="0"/>
                        <a:t>Field</a:t>
                      </a:r>
                      <a:endParaRPr lang="zh-CN" altLang="en-US" sz="2000"/>
                    </a:p>
                  </a:txBody>
                  <a:tcPr/>
                </a:tc>
                <a:tc>
                  <a:txBody>
                    <a:bodyPr/>
                    <a:lstStyle/>
                    <a:p>
                      <a:pPr algn="ctr"/>
                      <a:r>
                        <a:rPr lang="en-US" altLang="zh-CN" sz="2000" smtClean="0"/>
                        <a:t>value</a:t>
                      </a:r>
                      <a:endParaRPr lang="zh-CN" altLang="en-US" sz="2000"/>
                    </a:p>
                  </a:txBody>
                  <a:tcPr/>
                </a:tc>
                <a:extLst>
                  <a:ext uri="{0D108BD9-81ED-4DB2-BD59-A6C34878D82A}">
                    <a16:rowId xmlns:a16="http://schemas.microsoft.com/office/drawing/2014/main" val="10000"/>
                  </a:ext>
                </a:extLst>
              </a:tr>
              <a:tr h="370840">
                <a:tc>
                  <a:txBody>
                    <a:bodyPr/>
                    <a:lstStyle/>
                    <a:p>
                      <a:pPr algn="ctr"/>
                      <a:r>
                        <a:rPr lang="en-US" altLang="zh-CN" sz="2000" dirty="0" smtClean="0"/>
                        <a:t>powerlevel</a:t>
                      </a:r>
                      <a:endParaRPr lang="zh-CN" altLang="en-US" sz="2000" dirty="0"/>
                    </a:p>
                  </a:txBody>
                  <a:tcPr/>
                </a:tc>
                <a:tc>
                  <a:txBody>
                    <a:bodyPr/>
                    <a:lstStyle/>
                    <a:p>
                      <a:pPr algn="ctr"/>
                      <a:r>
                        <a:rPr lang="en-US" altLang="zh-CN" sz="2000" smtClean="0"/>
                        <a:t>9000</a:t>
                      </a:r>
                      <a:endParaRPr lang="zh-CN" altLang="en-US" sz="2000"/>
                    </a:p>
                  </a:txBody>
                  <a:tcPr/>
                </a:tc>
                <a:extLst>
                  <a:ext uri="{0D108BD9-81ED-4DB2-BD59-A6C34878D82A}">
                    <a16:rowId xmlns:a16="http://schemas.microsoft.com/office/drawing/2014/main" val="10001"/>
                  </a:ext>
                </a:extLst>
              </a:tr>
              <a:tr h="370840">
                <a:tc>
                  <a:txBody>
                    <a:bodyPr/>
                    <a:lstStyle/>
                    <a:p>
                      <a:pPr algn="ctr"/>
                      <a:r>
                        <a:rPr lang="en-US" altLang="zh-CN" sz="2000" smtClean="0"/>
                        <a:t>race</a:t>
                      </a:r>
                      <a:endParaRPr lang="zh-CN" altLang="en-US" sz="2000"/>
                    </a:p>
                  </a:txBody>
                  <a:tcPr/>
                </a:tc>
                <a:tc>
                  <a:txBody>
                    <a:bodyPr/>
                    <a:lstStyle/>
                    <a:p>
                      <a:pPr algn="ctr"/>
                      <a:r>
                        <a:rPr lang="en-US" altLang="zh-CN" sz="2000" smtClean="0"/>
                        <a:t>saiyan</a:t>
                      </a:r>
                      <a:endParaRPr lang="zh-CN" altLang="en-US" sz="2000"/>
                    </a:p>
                  </a:txBody>
                  <a:tcPr/>
                </a:tc>
                <a:extLst>
                  <a:ext uri="{0D108BD9-81ED-4DB2-BD59-A6C34878D82A}">
                    <a16:rowId xmlns:a16="http://schemas.microsoft.com/office/drawing/2014/main" val="10002"/>
                  </a:ext>
                </a:extLst>
              </a:tr>
              <a:tr h="370840">
                <a:tc>
                  <a:txBody>
                    <a:bodyPr/>
                    <a:lstStyle/>
                    <a:p>
                      <a:pPr algn="ctr"/>
                      <a:r>
                        <a:rPr lang="en-US" altLang="zh-CN" sz="2000" smtClean="0"/>
                        <a:t>age</a:t>
                      </a:r>
                      <a:endParaRPr lang="zh-CN" altLang="en-US" sz="2000"/>
                    </a:p>
                  </a:txBody>
                  <a:tcPr/>
                </a:tc>
                <a:tc>
                  <a:txBody>
                    <a:bodyPr/>
                    <a:lstStyle/>
                    <a:p>
                      <a:pPr algn="ctr"/>
                      <a:r>
                        <a:rPr lang="en-US" altLang="zh-CN" sz="2000" dirty="0" smtClean="0"/>
                        <a:t>737</a:t>
                      </a:r>
                      <a:endParaRPr lang="zh-CN" altLang="en-US" sz="2000" dirty="0"/>
                    </a:p>
                  </a:txBody>
                  <a:tcPr/>
                </a:tc>
                <a:extLst>
                  <a:ext uri="{0D108BD9-81ED-4DB2-BD59-A6C34878D82A}">
                    <a16:rowId xmlns:a16="http://schemas.microsoft.com/office/drawing/2014/main" val="10003"/>
                  </a:ext>
                </a:extLst>
              </a:tr>
            </a:tbl>
          </a:graphicData>
        </a:graphic>
      </p:graphicFrame>
      <p:cxnSp>
        <p:nvCxnSpPr>
          <p:cNvPr id="7" name="直接箭头连接符 6"/>
          <p:cNvCxnSpPr/>
          <p:nvPr/>
        </p:nvCxnSpPr>
        <p:spPr>
          <a:xfrm flipV="1">
            <a:off x="2951018" y="3803066"/>
            <a:ext cx="1787237" cy="41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38200" y="4943140"/>
            <a:ext cx="10397836" cy="1569660"/>
          </a:xfrm>
          <a:prstGeom prst="rect">
            <a:avLst/>
          </a:prstGeom>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是</a:t>
            </a:r>
            <a:r>
              <a:rPr lang="zh-CN" altLang="en-US" sz="2400" dirty="0" smtClean="0">
                <a:latin typeface="微软雅黑" panose="020B0503020204020204" pitchFamily="34" charset="-122"/>
                <a:ea typeface="微软雅黑" panose="020B0503020204020204" pitchFamily="34" charset="-122"/>
              </a:rPr>
              <a:t>用户标识“</a:t>
            </a:r>
            <a:r>
              <a:rPr lang="en-US" altLang="zh-CN" sz="2400" dirty="0" smtClean="0">
                <a:latin typeface="微软雅黑" panose="020B0503020204020204" pitchFamily="34" charset="-122"/>
                <a:ea typeface="微软雅黑" panose="020B0503020204020204" pitchFamily="34" charset="-122"/>
              </a:rPr>
              <a:t>Users</a:t>
            </a:r>
            <a:r>
              <a:rPr lang="zh-CN" altLang="en-US"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goku</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value</a:t>
            </a:r>
            <a:r>
              <a:rPr lang="zh-CN" altLang="en-US" sz="2400" dirty="0">
                <a:latin typeface="微软雅黑" panose="020B0503020204020204" pitchFamily="34" charset="-122"/>
                <a:ea typeface="微软雅黑" panose="020B0503020204020204" pitchFamily="34" charset="-122"/>
              </a:rPr>
              <a:t>是一个</a:t>
            </a:r>
            <a:r>
              <a:rPr lang="en-US" altLang="zh-CN" sz="2400" dirty="0">
                <a:solidFill>
                  <a:srgbClr val="FF0000"/>
                </a:solidFill>
                <a:latin typeface="微软雅黑" panose="020B0503020204020204" pitchFamily="34" charset="-122"/>
                <a:ea typeface="微软雅黑" panose="020B0503020204020204" pitchFamily="34" charset="-122"/>
              </a:rPr>
              <a:t>Map</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a:solidFill>
                  <a:srgbClr val="FF0000"/>
                </a:solidFill>
                <a:latin typeface="微软雅黑" panose="020B0503020204020204" pitchFamily="34" charset="-122"/>
                <a:ea typeface="微软雅黑" panose="020B0503020204020204" pitchFamily="34" charset="-122"/>
              </a:rPr>
              <a:t>key</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称为</a:t>
            </a:r>
            <a:r>
              <a:rPr lang="en-US" altLang="zh-CN" sz="2400" dirty="0">
                <a:latin typeface="微软雅黑" panose="020B0503020204020204" pitchFamily="34" charset="-122"/>
                <a:ea typeface="微软雅黑" panose="020B0503020204020204" pitchFamily="34" charset="-122"/>
              </a:rPr>
              <a:t>field </a:t>
            </a:r>
            <a:r>
              <a:rPr lang="zh-CN" altLang="en-US" sz="2400" dirty="0">
                <a:latin typeface="微软雅黑" panose="020B0503020204020204" pitchFamily="34" charset="-122"/>
                <a:ea typeface="微软雅黑" panose="020B0503020204020204" pitchFamily="34" charset="-122"/>
              </a:rPr>
              <a:t>）是成员的</a:t>
            </a:r>
            <a:r>
              <a:rPr lang="zh-CN" altLang="en-US" sz="2400" dirty="0">
                <a:solidFill>
                  <a:srgbClr val="FF0000"/>
                </a:solidFill>
                <a:latin typeface="微软雅黑" panose="020B0503020204020204" pitchFamily="34" charset="-122"/>
                <a:ea typeface="微软雅黑" panose="020B0503020204020204" pitchFamily="34" charset="-122"/>
              </a:rPr>
              <a:t>属性名</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en-US" altLang="zh-CN" sz="2400" dirty="0">
                <a:solidFill>
                  <a:srgbClr val="FF0000"/>
                </a:solidFill>
                <a:latin typeface="微软雅黑" panose="020B0503020204020204" pitchFamily="34" charset="-122"/>
                <a:ea typeface="微软雅黑" panose="020B0503020204020204" pitchFamily="34" charset="-122"/>
              </a:rPr>
              <a:t>    Map</a:t>
            </a:r>
            <a:r>
              <a:rPr lang="zh-CN" altLang="en-US" sz="2400" dirty="0">
                <a:solidFill>
                  <a:srgbClr val="FF0000"/>
                </a:solidFill>
                <a:latin typeface="微软雅黑" panose="020B0503020204020204" pitchFamily="34" charset="-122"/>
                <a:ea typeface="微软雅黑" panose="020B0503020204020204" pitchFamily="34" charset="-122"/>
              </a:rPr>
              <a:t>的</a:t>
            </a:r>
            <a:r>
              <a:rPr lang="en-US" altLang="zh-CN" sz="2400" dirty="0" smtClean="0">
                <a:solidFill>
                  <a:srgbClr val="FF0000"/>
                </a:solidFill>
                <a:latin typeface="微软雅黑" panose="020B0503020204020204" pitchFamily="34" charset="-122"/>
                <a:ea typeface="微软雅黑" panose="020B0503020204020204" pitchFamily="34" charset="-122"/>
              </a:rPr>
              <a:t>value     </a:t>
            </a:r>
            <a:r>
              <a:rPr lang="zh-CN" altLang="en-US" sz="2400" dirty="0" smtClean="0">
                <a:latin typeface="微软雅黑" panose="020B0503020204020204" pitchFamily="34" charset="-122"/>
                <a:ea typeface="微软雅黑" panose="020B0503020204020204" pitchFamily="34" charset="-122"/>
              </a:rPr>
              <a:t>是                         </a:t>
            </a:r>
            <a:r>
              <a:rPr lang="zh-CN" altLang="en-US" sz="2400" dirty="0" smtClean="0">
                <a:solidFill>
                  <a:srgbClr val="FF0000"/>
                </a:solidFill>
                <a:latin typeface="微软雅黑" panose="020B0503020204020204" pitchFamily="34" charset="-122"/>
                <a:ea typeface="微软雅黑" panose="020B0503020204020204" pitchFamily="34" charset="-122"/>
              </a:rPr>
              <a:t>属性</a:t>
            </a:r>
            <a:r>
              <a:rPr lang="zh-CN" altLang="en-US" sz="2400" dirty="0">
                <a:solidFill>
                  <a:srgbClr val="FF0000"/>
                </a:solidFill>
                <a:latin typeface="微软雅黑" panose="020B0503020204020204" pitchFamily="34" charset="-122"/>
                <a:ea typeface="微软雅黑" panose="020B0503020204020204" pitchFamily="34" charset="-122"/>
              </a:rPr>
              <a:t>值</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可</a:t>
            </a:r>
            <a:r>
              <a:rPr lang="zh-CN" altLang="en-US" sz="2400" dirty="0">
                <a:latin typeface="微软雅黑" panose="020B0503020204020204" pitchFamily="34" charset="-122"/>
                <a:ea typeface="微软雅黑" panose="020B0503020204020204" pitchFamily="34" charset="-122"/>
              </a:rPr>
              <a:t>通过</a:t>
            </a:r>
            <a:r>
              <a:rPr lang="en-US" altLang="zh-CN" sz="2400" dirty="0">
                <a:latin typeface="微软雅黑" panose="020B0503020204020204" pitchFamily="34" charset="-122"/>
                <a:ea typeface="微软雅黑" panose="020B0503020204020204" pitchFamily="34" charset="-122"/>
              </a:rPr>
              <a:t>key(</a:t>
            </a:r>
            <a:r>
              <a:rPr lang="zh-CN" altLang="en-US" sz="2400" dirty="0" smtClean="0">
                <a:latin typeface="微软雅黑" panose="020B0503020204020204" pitchFamily="34" charset="-122"/>
                <a:ea typeface="微软雅黑" panose="020B0503020204020204" pitchFamily="34" charset="-122"/>
              </a:rPr>
              <a:t>用户标识</a:t>
            </a:r>
            <a:r>
              <a:rPr lang="en-US" altLang="zh-CN" sz="2400" dirty="0" smtClean="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field(</a:t>
            </a:r>
            <a:r>
              <a:rPr lang="zh-CN" altLang="en-US" sz="2400" dirty="0">
                <a:latin typeface="微软雅黑" panose="020B0503020204020204" pitchFamily="34" charset="-122"/>
                <a:ea typeface="微软雅黑" panose="020B0503020204020204" pitchFamily="34" charset="-122"/>
              </a:rPr>
              <a:t>属性标签</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操作对应属性数据。</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1373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4644291"/>
          </a:xfrm>
        </p:spPr>
        <p:txBody>
          <a:bodyPr>
            <a:noAutofit/>
          </a:bodyPr>
          <a:lstStyle/>
          <a:p>
            <a:r>
              <a:rPr lang="en-US" altLang="zh-CN" sz="2400" b="1" dirty="0" smtClean="0"/>
              <a:t>Hash</a:t>
            </a:r>
            <a:r>
              <a:rPr lang="zh-CN" altLang="en-US" sz="2400" b="1" dirty="0" smtClean="0"/>
              <a:t>类型</a:t>
            </a:r>
            <a:endParaRPr lang="en-US" altLang="zh-CN" sz="2400" b="1" dirty="0"/>
          </a:p>
          <a:p>
            <a:r>
              <a:rPr lang="zh-CN" altLang="en-US" sz="2400" dirty="0" smtClean="0">
                <a:solidFill>
                  <a:srgbClr val="3366FF"/>
                </a:solidFill>
              </a:rPr>
              <a:t>常用</a:t>
            </a:r>
            <a:r>
              <a:rPr lang="zh-CN" altLang="en-US" sz="2400" dirty="0">
                <a:solidFill>
                  <a:srgbClr val="3366FF"/>
                </a:solidFill>
              </a:rPr>
              <a:t>命令：</a:t>
            </a:r>
            <a:r>
              <a:rPr lang="en-US" altLang="zh-CN" sz="2400" dirty="0" err="1">
                <a:solidFill>
                  <a:srgbClr val="3366FF"/>
                </a:solidFill>
              </a:rPr>
              <a:t>hget</a:t>
            </a:r>
            <a:r>
              <a:rPr lang="en-US" altLang="zh-CN" sz="2400" dirty="0">
                <a:solidFill>
                  <a:srgbClr val="3366FF"/>
                </a:solidFill>
              </a:rPr>
              <a:t>/</a:t>
            </a:r>
            <a:r>
              <a:rPr lang="en-US" altLang="zh-CN" sz="2400" dirty="0" err="1">
                <a:solidFill>
                  <a:srgbClr val="3366FF"/>
                </a:solidFill>
              </a:rPr>
              <a:t>hset</a:t>
            </a:r>
            <a:r>
              <a:rPr lang="en-US" altLang="zh-CN" sz="2400" dirty="0">
                <a:solidFill>
                  <a:srgbClr val="3366FF"/>
                </a:solidFill>
              </a:rPr>
              <a:t>/</a:t>
            </a:r>
            <a:r>
              <a:rPr lang="en-US" altLang="zh-CN" sz="2400" dirty="0" err="1">
                <a:solidFill>
                  <a:srgbClr val="3366FF"/>
                </a:solidFill>
              </a:rPr>
              <a:t>hgetall</a:t>
            </a:r>
            <a:r>
              <a:rPr lang="zh-CN" altLang="en-US" sz="2400" dirty="0" smtClean="0">
                <a:solidFill>
                  <a:srgbClr val="3366FF"/>
                </a:solidFill>
              </a:rPr>
              <a:t>等</a:t>
            </a:r>
            <a:endParaRPr lang="en-US" altLang="zh-CN" sz="2400" dirty="0" smtClean="0">
              <a:solidFill>
                <a:srgbClr val="3366FF"/>
              </a:solidFill>
            </a:endParaRPr>
          </a:p>
          <a:p>
            <a:r>
              <a:rPr lang="zh-CN" altLang="en-US" sz="2400" dirty="0" smtClean="0"/>
              <a:t>例：</a:t>
            </a:r>
            <a:r>
              <a:rPr lang="en-US" altLang="zh-CN" sz="2400" dirty="0" smtClean="0"/>
              <a:t>Hash</a:t>
            </a:r>
            <a:r>
              <a:rPr lang="zh-CN" altLang="en-US" sz="2400" dirty="0"/>
              <a:t>可作为二级索引</a:t>
            </a:r>
            <a:r>
              <a:rPr lang="zh-CN" altLang="en-US" sz="2400" dirty="0" smtClean="0"/>
              <a:t>，上述例子中用户</a:t>
            </a:r>
            <a:r>
              <a:rPr lang="zh-CN" altLang="en-US" sz="2400" dirty="0"/>
              <a:t>信息有两种查找</a:t>
            </a:r>
            <a:r>
              <a:rPr lang="zh-CN" altLang="en-US" sz="2400" dirty="0" smtClean="0"/>
              <a:t>方式</a:t>
            </a:r>
            <a:r>
              <a:rPr lang="en-US" altLang="zh-CN" sz="2400" dirty="0" smtClean="0"/>
              <a:t>——</a:t>
            </a:r>
            <a:r>
              <a:rPr lang="zh-CN" altLang="en-US" sz="2400" dirty="0" smtClean="0"/>
              <a:t>邮件</a:t>
            </a:r>
            <a:r>
              <a:rPr lang="zh-CN" altLang="en-US" sz="2400" dirty="0"/>
              <a:t>和用户</a:t>
            </a:r>
            <a:r>
              <a:rPr lang="en-US" altLang="zh-CN" sz="2400" dirty="0"/>
              <a:t>id</a:t>
            </a:r>
          </a:p>
          <a:p>
            <a:r>
              <a:rPr lang="en-US" altLang="zh-CN" sz="2400" dirty="0" smtClean="0"/>
              <a:t>       </a:t>
            </a:r>
            <a:r>
              <a:rPr lang="en-US" altLang="zh-CN" sz="2400" dirty="0" err="1" smtClean="0"/>
              <a:t>hset</a:t>
            </a:r>
            <a:r>
              <a:rPr lang="en-US" altLang="zh-CN" sz="2400" dirty="0" smtClean="0"/>
              <a:t> </a:t>
            </a:r>
            <a:r>
              <a:rPr lang="en-US" altLang="zh-CN" sz="2400" dirty="0"/>
              <a:t>users</a:t>
            </a:r>
            <a:r>
              <a:rPr lang="zh-CN" altLang="en-US" sz="2400" dirty="0"/>
              <a:t>：</a:t>
            </a:r>
            <a:r>
              <a:rPr lang="en-US" altLang="zh-CN" sz="2400" dirty="0"/>
              <a:t>9001  </a:t>
            </a:r>
            <a:r>
              <a:rPr lang="zh-CN" altLang="en-US" sz="2400" dirty="0"/>
              <a:t>“</a:t>
            </a:r>
            <a:r>
              <a:rPr lang="en-US" altLang="zh-CN" sz="2400" dirty="0"/>
              <a:t>{id:9001,email:leto@dune.gov}</a:t>
            </a:r>
            <a:r>
              <a:rPr lang="zh-CN" altLang="en-US" sz="2400" dirty="0"/>
              <a:t>”</a:t>
            </a:r>
            <a:endParaRPr lang="en-US" altLang="zh-CN" sz="2400" dirty="0"/>
          </a:p>
          <a:p>
            <a:r>
              <a:rPr lang="en-US" altLang="zh-CN" sz="2400" dirty="0"/>
              <a:t>       </a:t>
            </a:r>
            <a:r>
              <a:rPr lang="en-US" altLang="zh-CN" sz="2400" dirty="0" err="1"/>
              <a:t>hset</a:t>
            </a:r>
            <a:r>
              <a:rPr lang="en-US" altLang="zh-CN" sz="2400" dirty="0"/>
              <a:t> </a:t>
            </a:r>
            <a:r>
              <a:rPr lang="en-US" altLang="zh-CN" sz="2400" dirty="0" err="1"/>
              <a:t>users:lookup:email</a:t>
            </a:r>
            <a:r>
              <a:rPr lang="en-US" altLang="zh-CN" sz="2400" dirty="0"/>
              <a:t> leto@dune.gov  9001</a:t>
            </a:r>
          </a:p>
          <a:p>
            <a:r>
              <a:rPr lang="en-US" altLang="zh-CN" sz="2400" dirty="0"/>
              <a:t>       id=</a:t>
            </a:r>
            <a:r>
              <a:rPr lang="en-US" altLang="zh-CN" sz="2400" dirty="0" err="1"/>
              <a:t>redis.hget</a:t>
            </a:r>
            <a:r>
              <a:rPr lang="en-US" altLang="zh-CN" sz="2400" dirty="0"/>
              <a:t>(‘</a:t>
            </a:r>
            <a:r>
              <a:rPr lang="en-US" altLang="zh-CN" sz="2400" dirty="0" err="1"/>
              <a:t>users:lookup:email</a:t>
            </a:r>
            <a:r>
              <a:rPr lang="en-US" altLang="zh-CN" sz="2400" dirty="0" smtClean="0"/>
              <a:t>’,’</a:t>
            </a:r>
            <a:r>
              <a:rPr lang="zh-CN" altLang="en-US" sz="2400" dirty="0" smtClean="0"/>
              <a:t>‘</a:t>
            </a:r>
            <a:r>
              <a:rPr lang="en-US" altLang="zh-CN" sz="2400" dirty="0" smtClean="0"/>
              <a:t>leto@dune.gov</a:t>
            </a:r>
            <a:r>
              <a:rPr lang="zh-CN" altLang="en-US" sz="2400" dirty="0" smtClean="0"/>
              <a:t>’</a:t>
            </a:r>
            <a:r>
              <a:rPr lang="en-US" altLang="zh-CN" sz="2400" dirty="0" smtClean="0"/>
              <a:t>)</a:t>
            </a:r>
            <a:endParaRPr lang="en-US" altLang="zh-CN" sz="2400" dirty="0"/>
          </a:p>
          <a:p>
            <a:r>
              <a:rPr lang="en-US" altLang="zh-CN" sz="2400" dirty="0"/>
              <a:t>       user=</a:t>
            </a:r>
            <a:r>
              <a:rPr lang="en-US" altLang="zh-CN" sz="2400" dirty="0" err="1"/>
              <a:t>redis.get</a:t>
            </a:r>
            <a:r>
              <a:rPr lang="en-US" altLang="zh-CN" sz="2400" dirty="0"/>
              <a:t>(“users:=#{id}”)</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spTree>
    <p:extLst>
      <p:ext uri="{BB962C8B-B14F-4D97-AF65-F5344CB8AC3E}">
        <p14:creationId xmlns:p14="http://schemas.microsoft.com/office/powerpoint/2010/main" val="38003296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smtClean="0"/>
              <a:t>Hash</a:t>
            </a:r>
            <a:r>
              <a:rPr lang="zh-CN" altLang="en-US" sz="2400" dirty="0" smtClean="0"/>
              <a:t>类型其他指令</a:t>
            </a:r>
            <a:endParaRPr lang="en-US" altLang="zh-CN" sz="2400" dirty="0" smtClean="0"/>
          </a:p>
          <a:p>
            <a:r>
              <a:rPr lang="zh-CN" altLang="en-US" sz="2400" dirty="0" smtClean="0">
                <a:solidFill>
                  <a:srgbClr val="00B0F0"/>
                </a:solidFill>
              </a:rPr>
              <a:t>同时设置或获取多个域（所有域）的值</a:t>
            </a:r>
            <a:endParaRPr lang="en-US" altLang="zh-CN" sz="2400" dirty="0" smtClean="0">
              <a:solidFill>
                <a:srgbClr val="00B0F0"/>
              </a:solidFill>
            </a:endParaRPr>
          </a:p>
          <a:p>
            <a:r>
              <a:rPr lang="en-US" altLang="zh-CN" sz="2400" dirty="0" err="1" smtClean="0"/>
              <a:t>hmset</a:t>
            </a:r>
            <a:r>
              <a:rPr lang="en-US" altLang="zh-CN" sz="2400" dirty="0" smtClean="0"/>
              <a:t> </a:t>
            </a:r>
            <a:r>
              <a:rPr lang="en-US" altLang="zh-CN" sz="2400" dirty="0" err="1" smtClean="0"/>
              <a:t>users:gouku</a:t>
            </a:r>
            <a:r>
              <a:rPr lang="en-US" altLang="zh-CN" sz="2400" dirty="0" smtClean="0"/>
              <a:t> race </a:t>
            </a:r>
            <a:r>
              <a:rPr lang="en-US" altLang="zh-CN" sz="2400" dirty="0" err="1" smtClean="0"/>
              <a:t>saiyan</a:t>
            </a:r>
            <a:r>
              <a:rPr lang="en-US" altLang="zh-CN" sz="2400" dirty="0" smtClean="0"/>
              <a:t> age 737</a:t>
            </a:r>
          </a:p>
          <a:p>
            <a:r>
              <a:rPr lang="en-US" altLang="zh-CN" sz="2400" dirty="0" err="1" smtClean="0"/>
              <a:t>hmget</a:t>
            </a:r>
            <a:r>
              <a:rPr lang="en-US" altLang="zh-CN" sz="2400" dirty="0" smtClean="0"/>
              <a:t> </a:t>
            </a:r>
            <a:r>
              <a:rPr lang="en-US" altLang="zh-CN" sz="2400" dirty="0" err="1" smtClean="0"/>
              <a:t>users:goku</a:t>
            </a:r>
            <a:r>
              <a:rPr lang="en-US" altLang="zh-CN" sz="2400" dirty="0" smtClean="0"/>
              <a:t> race powerlevel</a:t>
            </a:r>
          </a:p>
          <a:p>
            <a:r>
              <a:rPr lang="en-US" altLang="zh-CN" sz="2400" dirty="0" err="1" smtClean="0"/>
              <a:t>hgetall</a:t>
            </a:r>
            <a:r>
              <a:rPr lang="en-US" altLang="zh-CN" sz="2400" dirty="0" smtClean="0"/>
              <a:t> </a:t>
            </a:r>
            <a:r>
              <a:rPr lang="en-US" altLang="zh-CN" sz="2400" dirty="0" err="1" smtClean="0"/>
              <a:t>users:goku</a:t>
            </a:r>
            <a:r>
              <a:rPr lang="en-US" altLang="zh-CN" sz="2400" dirty="0" smtClean="0"/>
              <a:t>  </a:t>
            </a:r>
            <a:r>
              <a:rPr lang="en-US" altLang="zh-CN" sz="2400" dirty="0" smtClean="0">
                <a:solidFill>
                  <a:srgbClr val="00B0F0"/>
                </a:solidFill>
              </a:rPr>
              <a:t>//</a:t>
            </a:r>
            <a:r>
              <a:rPr lang="zh-CN" altLang="en-US" sz="2400" dirty="0" smtClean="0">
                <a:solidFill>
                  <a:srgbClr val="00B0F0"/>
                </a:solidFill>
              </a:rPr>
              <a:t>获取所有的域和值</a:t>
            </a:r>
            <a:endParaRPr lang="en-US" altLang="zh-CN" sz="2400" dirty="0" smtClean="0">
              <a:solidFill>
                <a:srgbClr val="00B0F0"/>
              </a:solidFill>
            </a:endParaRPr>
          </a:p>
          <a:p>
            <a:r>
              <a:rPr lang="en-US" altLang="zh-CN" sz="2400" dirty="0" err="1" smtClean="0"/>
              <a:t>hkeys</a:t>
            </a:r>
            <a:r>
              <a:rPr lang="en-US" altLang="zh-CN" sz="2400" dirty="0" smtClean="0"/>
              <a:t> </a:t>
            </a:r>
            <a:r>
              <a:rPr lang="en-US" altLang="zh-CN" sz="2400" dirty="0" err="1" smtClean="0"/>
              <a:t>users:goku</a:t>
            </a:r>
            <a:r>
              <a:rPr lang="en-US" altLang="zh-CN" sz="2400" dirty="0" smtClean="0"/>
              <a:t>  </a:t>
            </a:r>
            <a:r>
              <a:rPr lang="en-US" altLang="zh-CN" sz="2400" dirty="0" smtClean="0">
                <a:solidFill>
                  <a:srgbClr val="00B0F0"/>
                </a:solidFill>
              </a:rPr>
              <a:t>//</a:t>
            </a:r>
            <a:r>
              <a:rPr lang="zh-CN" altLang="en-US" sz="2400" dirty="0" smtClean="0">
                <a:solidFill>
                  <a:srgbClr val="00B0F0"/>
                </a:solidFill>
              </a:rPr>
              <a:t>列出所有域</a:t>
            </a:r>
            <a:endParaRPr lang="en-US" altLang="zh-CN" sz="2400" dirty="0" smtClean="0">
              <a:solidFill>
                <a:srgbClr val="00B0F0"/>
              </a:solidFill>
            </a:endParaRPr>
          </a:p>
          <a:p>
            <a:r>
              <a:rPr lang="en-US" altLang="zh-CN" sz="2400" dirty="0" err="1" smtClean="0"/>
              <a:t>hdel</a:t>
            </a:r>
            <a:r>
              <a:rPr lang="en-US" altLang="zh-CN" sz="2400" dirty="0" smtClean="0"/>
              <a:t> </a:t>
            </a:r>
            <a:r>
              <a:rPr lang="en-US" altLang="zh-CN" sz="2400" dirty="0" err="1" smtClean="0"/>
              <a:t>users:goku</a:t>
            </a:r>
            <a:r>
              <a:rPr lang="en-US" altLang="zh-CN" sz="2400" dirty="0" smtClean="0"/>
              <a:t> age   </a:t>
            </a:r>
            <a:r>
              <a:rPr lang="en-US" altLang="zh-CN" sz="2400" dirty="0" smtClean="0">
                <a:solidFill>
                  <a:srgbClr val="00B0F0"/>
                </a:solidFill>
              </a:rPr>
              <a:t>//</a:t>
            </a:r>
            <a:r>
              <a:rPr lang="zh-CN" altLang="en-US" sz="2400" dirty="0" smtClean="0">
                <a:solidFill>
                  <a:srgbClr val="00B0F0"/>
                </a:solidFill>
              </a:rPr>
              <a:t>删除指定域</a:t>
            </a:r>
            <a:endParaRPr lang="en-US" altLang="zh-CN" sz="2400" dirty="0" smtClean="0">
              <a:solidFill>
                <a:srgbClr val="00B0F0"/>
              </a:solidFill>
            </a:endParaRPr>
          </a:p>
          <a:p>
            <a:endParaRPr lang="en-US" altLang="zh-CN" sz="2400" dirty="0" smtClean="0"/>
          </a:p>
          <a:p>
            <a:r>
              <a:rPr lang="en-US" altLang="zh-CN" sz="2400" b="1" dirty="0" smtClean="0"/>
              <a:t>Hash</a:t>
            </a:r>
            <a:r>
              <a:rPr lang="zh-CN" altLang="en-US" sz="2400" b="1" dirty="0" smtClean="0"/>
              <a:t>类型的好处：</a:t>
            </a:r>
            <a:r>
              <a:rPr lang="zh-CN" altLang="en-US" sz="2400" dirty="0" smtClean="0"/>
              <a:t>使用哈希结构中的域作为二级索引查找信息更加灵活方便，保持代码和</a:t>
            </a:r>
            <a:r>
              <a:rPr lang="en-US" altLang="zh-CN" sz="2400" dirty="0" smtClean="0"/>
              <a:t>API</a:t>
            </a:r>
            <a:r>
              <a:rPr lang="zh-CN" altLang="en-US" sz="2400" dirty="0" smtClean="0"/>
              <a:t>的整洁简单，避免数据的冗余存放。</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spTree>
    <p:extLst>
      <p:ext uri="{BB962C8B-B14F-4D97-AF65-F5344CB8AC3E}">
        <p14:creationId xmlns:p14="http://schemas.microsoft.com/office/powerpoint/2010/main" val="445667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a:t>
            </a:r>
            <a:r>
              <a:rPr lang="zh-CN" altLang="en-US" dirty="0" smtClean="0"/>
              <a:t>介绍（续）</a:t>
            </a:r>
            <a:endParaRPr lang="zh-CN" altLang="en-US" dirty="0"/>
          </a:p>
        </p:txBody>
      </p:sp>
      <p:sp>
        <p:nvSpPr>
          <p:cNvPr id="3" name="内容占位符 2"/>
          <p:cNvSpPr>
            <a:spLocks noGrp="1"/>
          </p:cNvSpPr>
          <p:nvPr>
            <p:ph idx="1"/>
          </p:nvPr>
        </p:nvSpPr>
        <p:spPr>
          <a:xfrm>
            <a:off x="838200" y="1285462"/>
            <a:ext cx="10515600" cy="4743549"/>
          </a:xfrm>
        </p:spPr>
        <p:txBody>
          <a:bodyPr>
            <a:normAutofit/>
          </a:bodyPr>
          <a:lstStyle/>
          <a:p>
            <a:r>
              <a:rPr lang="zh-CN" altLang="en-US" b="1" dirty="0"/>
              <a:t>应用</a:t>
            </a:r>
            <a:r>
              <a:rPr lang="zh-CN" altLang="en-US" b="1" dirty="0" smtClean="0"/>
              <a:t>需求发展</a:t>
            </a:r>
            <a:r>
              <a:rPr lang="en-US" altLang="zh-CN" b="1" dirty="0" smtClean="0"/>
              <a:t>——</a:t>
            </a:r>
            <a:r>
              <a:rPr lang="zh-CN" altLang="en-US" b="1" dirty="0" smtClean="0"/>
              <a:t>传统数据库应用</a:t>
            </a:r>
            <a:endParaRPr lang="en-US" altLang="zh-CN" b="1" dirty="0" smtClean="0"/>
          </a:p>
          <a:p>
            <a:r>
              <a:rPr lang="zh-CN" altLang="en-US" sz="2400" b="1" dirty="0" smtClean="0"/>
              <a:t>业务背景：</a:t>
            </a:r>
            <a:r>
              <a:rPr lang="zh-CN" altLang="en-US" sz="2400" dirty="0" smtClean="0"/>
              <a:t>多为面向企业、部门、单位的应用，</a:t>
            </a:r>
            <a:endParaRPr lang="en-US" altLang="zh-CN" sz="2400" dirty="0" smtClean="0"/>
          </a:p>
          <a:p>
            <a:r>
              <a:rPr lang="zh-CN" altLang="en-US" sz="2400" b="1" dirty="0" smtClean="0"/>
              <a:t>数据来源：</a:t>
            </a:r>
            <a:r>
              <a:rPr lang="zh-CN" altLang="en-US" sz="2400" dirty="0" smtClean="0"/>
              <a:t>相对稳定、封闭环境</a:t>
            </a:r>
            <a:endParaRPr lang="en-US" altLang="zh-CN" sz="2400" dirty="0" smtClean="0"/>
          </a:p>
          <a:p>
            <a:r>
              <a:rPr lang="zh-CN" altLang="en-US" sz="2400" b="1" dirty="0"/>
              <a:t>业务特征：</a:t>
            </a:r>
            <a:r>
              <a:rPr lang="zh-CN" altLang="en-US" sz="2400" dirty="0">
                <a:solidFill>
                  <a:srgbClr val="FF0000"/>
                </a:solidFill>
              </a:rPr>
              <a:t>有明确的数据和业务流程规范</a:t>
            </a:r>
            <a:endParaRPr lang="en-US" altLang="zh-CN" sz="2400" dirty="0">
              <a:solidFill>
                <a:srgbClr val="FF0000"/>
              </a:solidFill>
            </a:endParaRPr>
          </a:p>
          <a:p>
            <a:r>
              <a:rPr lang="zh-CN" altLang="en-US" sz="2400" dirty="0" smtClean="0"/>
              <a:t>       因此</a:t>
            </a:r>
            <a:r>
              <a:rPr lang="zh-CN" altLang="en-US" sz="2400" dirty="0" smtClean="0">
                <a:solidFill>
                  <a:srgbClr val="FF0000"/>
                </a:solidFill>
              </a:rPr>
              <a:t>适合用范式的形式</a:t>
            </a:r>
            <a:r>
              <a:rPr lang="zh-CN" altLang="en-US" sz="2400" dirty="0" smtClean="0"/>
              <a:t>描述数据结构，目标是要通过规范的</a:t>
            </a:r>
            <a:r>
              <a:rPr lang="zh-CN" altLang="en-US" sz="2400" dirty="0" smtClean="0">
                <a:solidFill>
                  <a:srgbClr val="FF0000"/>
                </a:solidFill>
              </a:rPr>
              <a:t>数据模型直接抽象描述出业务的数据特征</a:t>
            </a:r>
            <a:r>
              <a:rPr lang="zh-CN" altLang="en-US" sz="2400" dirty="0" smtClean="0"/>
              <a:t>，进而在程序化的业务逻辑中完成数据的处理、分析，宏观需求多为信息化处理、管理。</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a:t>
            </a:fld>
            <a:endParaRPr lang="zh-CN" altLang="en-US" dirty="0"/>
          </a:p>
        </p:txBody>
      </p:sp>
    </p:spTree>
    <p:extLst>
      <p:ext uri="{BB962C8B-B14F-4D97-AF65-F5344CB8AC3E}">
        <p14:creationId xmlns:p14="http://schemas.microsoft.com/office/powerpoint/2010/main" val="38763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dirty="0" err="1"/>
              <a:t>HashMap</a:t>
            </a:r>
            <a:r>
              <a:rPr lang="zh-CN" altLang="en-US" sz="2400" dirty="0"/>
              <a:t>有两种实现方式：</a:t>
            </a:r>
            <a:endParaRPr lang="en-US" altLang="zh-CN" sz="2400" dirty="0"/>
          </a:p>
          <a:p>
            <a:r>
              <a:rPr lang="en-US" altLang="zh-CN" sz="2400" dirty="0"/>
              <a:t>1</a:t>
            </a:r>
            <a:r>
              <a:rPr lang="zh-CN" altLang="en-US" sz="2400" dirty="0"/>
              <a:t>）当</a:t>
            </a:r>
            <a:r>
              <a:rPr lang="en-US" altLang="zh-CN" sz="2400" dirty="0" err="1"/>
              <a:t>HashMap</a:t>
            </a:r>
            <a:r>
              <a:rPr lang="zh-CN" altLang="en-US" sz="2400" dirty="0"/>
              <a:t>的成员比较少时，</a:t>
            </a:r>
            <a:r>
              <a:rPr lang="zh-CN" altLang="en-US" sz="2400" dirty="0">
                <a:solidFill>
                  <a:srgbClr val="FF0000"/>
                </a:solidFill>
              </a:rPr>
              <a:t>为节省内存，</a:t>
            </a:r>
            <a:r>
              <a:rPr lang="zh-CN" altLang="en-US" sz="2400" dirty="0"/>
              <a:t>采用</a:t>
            </a:r>
            <a:r>
              <a:rPr lang="zh-CN" altLang="en-US" sz="2400" dirty="0">
                <a:solidFill>
                  <a:srgbClr val="FF0000"/>
                </a:solidFill>
              </a:rPr>
              <a:t>类似一维数组的方式</a:t>
            </a:r>
            <a:r>
              <a:rPr lang="zh-CN" altLang="en-US" sz="2400" dirty="0"/>
              <a:t>紧凑存储，不真正采用</a:t>
            </a:r>
            <a:r>
              <a:rPr lang="en-US" altLang="zh-CN" sz="2400" dirty="0" err="1"/>
              <a:t>HashMap</a:t>
            </a:r>
            <a:r>
              <a:rPr lang="zh-CN" altLang="en-US" sz="2400" dirty="0"/>
              <a:t>结构，此时</a:t>
            </a:r>
            <a:r>
              <a:rPr lang="en-US" altLang="zh-CN" sz="2400" dirty="0"/>
              <a:t>value</a:t>
            </a:r>
            <a:r>
              <a:rPr lang="zh-CN" altLang="en-US" sz="2400" dirty="0"/>
              <a:t>的</a:t>
            </a:r>
            <a:r>
              <a:rPr lang="en-US" altLang="zh-CN" sz="2400" dirty="0"/>
              <a:t>encoding</a:t>
            </a:r>
            <a:r>
              <a:rPr lang="zh-CN" altLang="en-US" sz="2400" dirty="0"/>
              <a:t>字段为</a:t>
            </a:r>
            <a:r>
              <a:rPr lang="en-US" altLang="zh-CN" sz="2400" dirty="0" err="1"/>
              <a:t>zipmap</a:t>
            </a:r>
            <a:r>
              <a:rPr lang="zh-CN" altLang="en-US" sz="2400" dirty="0"/>
              <a:t>；</a:t>
            </a:r>
            <a:endParaRPr lang="en-US" altLang="zh-CN" sz="2400" dirty="0"/>
          </a:p>
          <a:p>
            <a:r>
              <a:rPr lang="en-US" altLang="zh-CN" sz="2400" dirty="0"/>
              <a:t>2</a:t>
            </a:r>
            <a:r>
              <a:rPr lang="zh-CN" altLang="en-US" sz="2400" dirty="0"/>
              <a:t>）当成员</a:t>
            </a:r>
            <a:r>
              <a:rPr lang="zh-CN" altLang="en-US" sz="2400" dirty="0" smtClean="0"/>
              <a:t>数量增多时</a:t>
            </a:r>
            <a:r>
              <a:rPr lang="zh-CN" altLang="en-US" sz="2400" dirty="0"/>
              <a:t>，自动转成</a:t>
            </a:r>
            <a:r>
              <a:rPr lang="zh-CN" altLang="en-US" sz="2400" dirty="0">
                <a:solidFill>
                  <a:srgbClr val="FF0000"/>
                </a:solidFill>
              </a:rPr>
              <a:t>真正的</a:t>
            </a:r>
            <a:r>
              <a:rPr lang="en-US" altLang="zh-CN" sz="2400" dirty="0" err="1">
                <a:solidFill>
                  <a:srgbClr val="FF0000"/>
                </a:solidFill>
              </a:rPr>
              <a:t>HashMap</a:t>
            </a:r>
            <a:r>
              <a:rPr lang="zh-CN" altLang="en-US" sz="2400" dirty="0"/>
              <a:t>，此时</a:t>
            </a:r>
            <a:r>
              <a:rPr lang="en-US" altLang="zh-CN" sz="2400" dirty="0"/>
              <a:t>encoding</a:t>
            </a:r>
            <a:r>
              <a:rPr lang="zh-CN" altLang="en-US" sz="2400" dirty="0"/>
              <a:t>字段为</a:t>
            </a:r>
            <a:r>
              <a:rPr lang="en-US" altLang="zh-CN" sz="2400" dirty="0" err="1"/>
              <a:t>ht</a:t>
            </a:r>
            <a:r>
              <a:rPr lang="zh-CN" altLang="en-US" sz="2400" dirty="0"/>
              <a:t>。</a:t>
            </a:r>
          </a:p>
          <a:p>
            <a:endParaRPr lang="en-US" altLang="zh-CN" sz="2400" dirty="0"/>
          </a:p>
          <a:p>
            <a:r>
              <a:rPr lang="en-US" altLang="zh-CN" sz="2400" dirty="0" err="1">
                <a:solidFill>
                  <a:srgbClr val="3366FF"/>
                </a:solidFill>
              </a:rPr>
              <a:t>Hashmap</a:t>
            </a:r>
            <a:r>
              <a:rPr lang="zh-CN" altLang="en-US" sz="2400" dirty="0">
                <a:solidFill>
                  <a:srgbClr val="3366FF"/>
                </a:solidFill>
              </a:rPr>
              <a:t>可用于实现其他对象类型</a:t>
            </a:r>
            <a:r>
              <a:rPr lang="zh-CN" altLang="en-US" sz="2400" dirty="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spTree>
    <p:extLst>
      <p:ext uri="{BB962C8B-B14F-4D97-AF65-F5344CB8AC3E}">
        <p14:creationId xmlns:p14="http://schemas.microsoft.com/office/powerpoint/2010/main" val="7122593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smtClean="0"/>
              <a:t>列表（</a:t>
            </a:r>
            <a:r>
              <a:rPr lang="en-US" altLang="zh-CN" sz="2400" b="1" dirty="0" smtClean="0"/>
              <a:t>list</a:t>
            </a:r>
            <a:r>
              <a:rPr lang="zh-CN" altLang="en-US" sz="2400" b="1" dirty="0"/>
              <a:t>）类型</a:t>
            </a:r>
            <a:endParaRPr lang="en-US" altLang="zh-CN" sz="2400" b="1" dirty="0"/>
          </a:p>
          <a:p>
            <a:r>
              <a:rPr lang="en-US" altLang="zh-CN" sz="2400" dirty="0" smtClean="0"/>
              <a:t>       </a:t>
            </a:r>
            <a:r>
              <a:rPr lang="zh-CN" altLang="en-US" sz="2400" dirty="0" smtClean="0"/>
              <a:t>链表，</a:t>
            </a:r>
            <a:r>
              <a:rPr lang="zh-CN" altLang="en-US" sz="2400" dirty="0"/>
              <a:t>其中</a:t>
            </a:r>
            <a:r>
              <a:rPr lang="en-US" altLang="zh-CN" sz="2400" dirty="0"/>
              <a:t>value</a:t>
            </a:r>
            <a:r>
              <a:rPr lang="zh-CN" altLang="en-US" sz="2400" dirty="0"/>
              <a:t>可以重复，可以通过下标取出对应的</a:t>
            </a:r>
            <a:r>
              <a:rPr lang="en-US" altLang="zh-CN" sz="2400" dirty="0"/>
              <a:t>value</a:t>
            </a:r>
            <a:r>
              <a:rPr lang="zh-CN" altLang="en-US" sz="2400" dirty="0" smtClean="0"/>
              <a:t>值。</a:t>
            </a:r>
            <a:endParaRPr lang="en-US" altLang="zh-CN" sz="2400" dirty="0" smtClean="0"/>
          </a:p>
          <a:p>
            <a:r>
              <a:rPr lang="en-US" altLang="zh-CN" sz="2400" dirty="0" err="1" smtClean="0"/>
              <a:t>redis</a:t>
            </a:r>
            <a:r>
              <a:rPr lang="en-US" altLang="zh-CN" sz="2400" dirty="0" smtClean="0"/>
              <a:t> </a:t>
            </a:r>
            <a:r>
              <a:rPr lang="zh-CN" altLang="en-US" sz="2400" dirty="0"/>
              <a:t>使用双向链表实现的 </a:t>
            </a:r>
            <a:r>
              <a:rPr lang="en-US" altLang="zh-CN" sz="2400" dirty="0" smtClean="0"/>
              <a:t>List</a:t>
            </a:r>
            <a:r>
              <a:rPr lang="zh-CN" altLang="en-US" sz="2400" dirty="0" smtClean="0"/>
              <a:t>，</a:t>
            </a:r>
            <a:r>
              <a:rPr lang="zh-CN" altLang="en-US" sz="2400" dirty="0"/>
              <a:t>从而可支持反向查找和</a:t>
            </a:r>
            <a:r>
              <a:rPr lang="zh-CN" altLang="en-US" sz="2400" dirty="0" smtClean="0"/>
              <a:t>遍历，左右</a:t>
            </a:r>
            <a:r>
              <a:rPr lang="zh-CN" altLang="en-US" sz="2400" dirty="0"/>
              <a:t>两边都能进行插入和删除</a:t>
            </a:r>
            <a:r>
              <a:rPr lang="zh-CN" altLang="en-US" sz="2400" dirty="0" smtClean="0"/>
              <a:t>数据。</a:t>
            </a:r>
            <a:r>
              <a:rPr lang="zh-CN" altLang="en-US" sz="2400" dirty="0" smtClean="0">
                <a:solidFill>
                  <a:srgbClr val="00B0F0"/>
                </a:solidFill>
              </a:rPr>
              <a:t>双向链表带来</a:t>
            </a:r>
            <a:r>
              <a:rPr lang="zh-CN" altLang="en-US" sz="2400" dirty="0">
                <a:solidFill>
                  <a:srgbClr val="00B0F0"/>
                </a:solidFill>
              </a:rPr>
              <a:t>了部分额外的内存开销</a:t>
            </a:r>
            <a:r>
              <a:rPr lang="zh-CN" altLang="en-US" sz="2400" dirty="0" smtClean="0">
                <a:solidFill>
                  <a:srgbClr val="00B0F0"/>
                </a:solidFill>
              </a:rPr>
              <a:t>。</a:t>
            </a:r>
            <a:endParaRPr lang="en-US" altLang="zh-CN" sz="2400" dirty="0" smtClean="0">
              <a:solidFill>
                <a:srgbClr val="00B0F0"/>
              </a:solidFill>
            </a:endParaRPr>
          </a:p>
          <a:p>
            <a:endParaRPr lang="en-US" altLang="zh-CN" sz="2400" dirty="0">
              <a:solidFill>
                <a:srgbClr val="00B0F0"/>
              </a:solidFill>
            </a:endParaRPr>
          </a:p>
          <a:p>
            <a:r>
              <a:rPr lang="zh-CN" altLang="en-US" sz="2400" dirty="0"/>
              <a:t>应用场景：例如</a:t>
            </a:r>
            <a:r>
              <a:rPr lang="en-US" altLang="zh-CN" sz="2400" dirty="0"/>
              <a:t>twitter</a:t>
            </a:r>
            <a:r>
              <a:rPr lang="zh-CN" altLang="en-US" sz="2400" dirty="0"/>
              <a:t>的关注列表，粉丝列表等，又如</a:t>
            </a:r>
            <a:r>
              <a:rPr lang="en-US" altLang="zh-CN" sz="2400" dirty="0"/>
              <a:t> </a:t>
            </a:r>
            <a:r>
              <a:rPr lang="en-US" altLang="zh-CN" sz="2400" dirty="0" err="1"/>
              <a:t>Redis</a:t>
            </a:r>
            <a:r>
              <a:rPr lang="zh-CN" altLang="en-US" sz="2400" dirty="0"/>
              <a:t>内部的缓冲队列等内容。</a:t>
            </a:r>
            <a:endParaRPr lang="en-US" altLang="zh-CN" sz="2400" dirty="0"/>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pic>
        <p:nvPicPr>
          <p:cNvPr id="9" name="Picture 3"/>
          <p:cNvPicPr>
            <a:picLocks noChangeAspect="1" noChangeArrowheads="1"/>
          </p:cNvPicPr>
          <p:nvPr/>
        </p:nvPicPr>
        <p:blipFill>
          <a:blip r:embed="rId3" cstate="print"/>
          <a:srcRect/>
          <a:stretch>
            <a:fillRect/>
          </a:stretch>
        </p:blipFill>
        <p:spPr bwMode="auto">
          <a:xfrm>
            <a:off x="2821131" y="4542559"/>
            <a:ext cx="6694443" cy="2178915"/>
          </a:xfrm>
          <a:prstGeom prst="rect">
            <a:avLst/>
          </a:prstGeom>
          <a:noFill/>
          <a:ln w="9525">
            <a:noFill/>
            <a:miter lim="800000"/>
            <a:headEnd/>
            <a:tailEnd/>
          </a:ln>
        </p:spPr>
      </p:pic>
    </p:spTree>
    <p:extLst>
      <p:ext uri="{BB962C8B-B14F-4D97-AF65-F5344CB8AC3E}">
        <p14:creationId xmlns:p14="http://schemas.microsoft.com/office/powerpoint/2010/main" val="5985676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en-US" altLang="zh-CN" sz="2400" b="1" dirty="0" smtClean="0"/>
              <a:t>list</a:t>
            </a:r>
            <a:r>
              <a:rPr lang="zh-CN" altLang="en-US" sz="2400" b="1" dirty="0" smtClean="0"/>
              <a:t>操作</a:t>
            </a:r>
            <a:endParaRPr lang="en-US" altLang="zh-CN" sz="2400" b="1" dirty="0" smtClean="0"/>
          </a:p>
          <a:p>
            <a:r>
              <a:rPr lang="zh-CN" altLang="en-US" sz="2400" dirty="0"/>
              <a:t>列表维护了值的顺序，提供基于索引的高效操作。</a:t>
            </a:r>
            <a:endParaRPr lang="en-US" altLang="zh-CN" sz="2400" dirty="0" smtClean="0">
              <a:solidFill>
                <a:srgbClr val="00B0F0"/>
              </a:solidFill>
            </a:endParaRPr>
          </a:p>
          <a:p>
            <a:r>
              <a:rPr lang="zh-CN" altLang="en-US" sz="2400" dirty="0" smtClean="0">
                <a:solidFill>
                  <a:srgbClr val="00B0F0"/>
                </a:solidFill>
              </a:rPr>
              <a:t>常用</a:t>
            </a:r>
            <a:r>
              <a:rPr lang="zh-CN" altLang="en-US" sz="2400" dirty="0">
                <a:solidFill>
                  <a:srgbClr val="00B0F0"/>
                </a:solidFill>
              </a:rPr>
              <a:t>命令：</a:t>
            </a:r>
            <a:r>
              <a:rPr lang="en-US" altLang="zh-CN" sz="2400" dirty="0" err="1">
                <a:solidFill>
                  <a:srgbClr val="00B0F0"/>
                </a:solidFill>
              </a:rPr>
              <a:t>lpush</a:t>
            </a:r>
            <a:r>
              <a:rPr lang="en-US" altLang="zh-CN" sz="2400" dirty="0">
                <a:solidFill>
                  <a:srgbClr val="00B0F0"/>
                </a:solidFill>
              </a:rPr>
              <a:t>/</a:t>
            </a:r>
            <a:r>
              <a:rPr lang="en-US" altLang="zh-CN" sz="2400" dirty="0" err="1">
                <a:solidFill>
                  <a:srgbClr val="00B0F0"/>
                </a:solidFill>
              </a:rPr>
              <a:t>rpush</a:t>
            </a:r>
            <a:r>
              <a:rPr lang="en-US" altLang="zh-CN" sz="2400" dirty="0">
                <a:solidFill>
                  <a:srgbClr val="00B0F0"/>
                </a:solidFill>
              </a:rPr>
              <a:t>/</a:t>
            </a:r>
            <a:r>
              <a:rPr lang="en-US" altLang="zh-CN" sz="2400" dirty="0" err="1">
                <a:solidFill>
                  <a:srgbClr val="00B0F0"/>
                </a:solidFill>
              </a:rPr>
              <a:t>lpop</a:t>
            </a:r>
            <a:r>
              <a:rPr lang="en-US" altLang="zh-CN" sz="2400" dirty="0">
                <a:solidFill>
                  <a:srgbClr val="00B0F0"/>
                </a:solidFill>
              </a:rPr>
              <a:t>/</a:t>
            </a:r>
            <a:r>
              <a:rPr lang="en-US" altLang="zh-CN" sz="2400" dirty="0" err="1">
                <a:solidFill>
                  <a:srgbClr val="00B0F0"/>
                </a:solidFill>
              </a:rPr>
              <a:t>rpop</a:t>
            </a:r>
            <a:r>
              <a:rPr lang="en-US" altLang="zh-CN" sz="2400" dirty="0">
                <a:solidFill>
                  <a:srgbClr val="00B0F0"/>
                </a:solidFill>
              </a:rPr>
              <a:t>/</a:t>
            </a:r>
            <a:r>
              <a:rPr lang="en-US" altLang="zh-CN" sz="2400" dirty="0" err="1">
                <a:solidFill>
                  <a:srgbClr val="00B0F0"/>
                </a:solidFill>
              </a:rPr>
              <a:t>lrange</a:t>
            </a:r>
            <a:r>
              <a:rPr lang="zh-CN" altLang="en-US" sz="2400" dirty="0">
                <a:solidFill>
                  <a:srgbClr val="00B0F0"/>
                </a:solidFill>
              </a:rPr>
              <a:t>等；</a:t>
            </a:r>
            <a:endParaRPr lang="en-US" altLang="zh-CN" sz="2400" dirty="0" smtClean="0"/>
          </a:p>
          <a:p>
            <a:r>
              <a:rPr lang="zh-CN" altLang="en-US" sz="2400" dirty="0"/>
              <a:t>例</a:t>
            </a:r>
            <a:r>
              <a:rPr lang="zh-CN" altLang="en-US" sz="2400" dirty="0" smtClean="0"/>
              <a:t>：为了</a:t>
            </a:r>
            <a:r>
              <a:rPr lang="zh-CN" altLang="en-US" sz="2400" dirty="0"/>
              <a:t>跟踪网站注册的最新的用户，维护一个列表</a:t>
            </a:r>
            <a:r>
              <a:rPr lang="en-US" altLang="zh-CN" sz="2400" dirty="0"/>
              <a:t>Lists </a:t>
            </a:r>
            <a:r>
              <a:rPr lang="en-US" altLang="zh-CN" sz="2400" dirty="0" err="1" smtClean="0"/>
              <a:t>newusers</a:t>
            </a:r>
            <a:r>
              <a:rPr lang="zh-CN" altLang="en-US" sz="2400" dirty="0" smtClean="0"/>
              <a:t>，可执行下述操作</a:t>
            </a:r>
            <a:endParaRPr lang="en-US" altLang="zh-CN" sz="2400" dirty="0"/>
          </a:p>
          <a:p>
            <a:r>
              <a:rPr lang="zh-CN" altLang="en-US" sz="2400" dirty="0" smtClean="0"/>
              <a:t>       将一个新用户</a:t>
            </a:r>
            <a:r>
              <a:rPr lang="en-US" altLang="zh-CN" sz="2400" dirty="0" err="1" smtClean="0"/>
              <a:t>goku</a:t>
            </a:r>
            <a:r>
              <a:rPr lang="zh-CN" altLang="en-US" sz="2400" dirty="0" smtClean="0"/>
              <a:t>插入到列表前端</a:t>
            </a:r>
            <a:endParaRPr lang="en-US" altLang="zh-CN" sz="2400" dirty="0" smtClean="0"/>
          </a:p>
          <a:p>
            <a:r>
              <a:rPr lang="en-US" altLang="zh-CN" sz="2400" dirty="0"/>
              <a:t> </a:t>
            </a:r>
            <a:r>
              <a:rPr lang="en-US" altLang="zh-CN" sz="2400" dirty="0" smtClean="0"/>
              <a:t>      </a:t>
            </a:r>
            <a:r>
              <a:rPr lang="en-US" altLang="zh-CN" sz="2400" dirty="0" err="1" smtClean="0"/>
              <a:t>lpush</a:t>
            </a:r>
            <a:r>
              <a:rPr lang="en-US" altLang="zh-CN" sz="2400" dirty="0" smtClean="0"/>
              <a:t> </a:t>
            </a:r>
            <a:r>
              <a:rPr lang="en-US" altLang="zh-CN" sz="2400" dirty="0" err="1" smtClean="0"/>
              <a:t>newusers</a:t>
            </a:r>
            <a:r>
              <a:rPr lang="en-US" altLang="zh-CN" sz="2400" dirty="0" smtClean="0"/>
              <a:t> </a:t>
            </a:r>
            <a:r>
              <a:rPr lang="en-US" altLang="zh-CN" sz="2400" dirty="0" err="1" smtClean="0"/>
              <a:t>goku</a:t>
            </a:r>
            <a:endParaRPr lang="en-US" altLang="zh-CN" sz="2400" dirty="0" smtClean="0"/>
          </a:p>
          <a:p>
            <a:endParaRPr lang="en-US" altLang="zh-CN" sz="2400" dirty="0"/>
          </a:p>
          <a:p>
            <a:r>
              <a:rPr lang="en-US" altLang="zh-CN" sz="2400" dirty="0" smtClean="0"/>
              <a:t>       </a:t>
            </a:r>
            <a:r>
              <a:rPr lang="zh-CN" altLang="en-US" sz="2400" dirty="0" smtClean="0"/>
              <a:t>对列表</a:t>
            </a:r>
            <a:r>
              <a:rPr lang="en-US" altLang="zh-CN" sz="2400" dirty="0" err="1" smtClean="0"/>
              <a:t>newusers</a:t>
            </a:r>
            <a:r>
              <a:rPr lang="zh-CN" altLang="en-US" sz="2400" dirty="0" smtClean="0"/>
              <a:t>进行删减，只保留</a:t>
            </a:r>
            <a:r>
              <a:rPr lang="en-US" altLang="zh-CN" sz="2400" dirty="0" smtClean="0"/>
              <a:t>50</a:t>
            </a:r>
            <a:r>
              <a:rPr lang="zh-CN" altLang="en-US" sz="2400" dirty="0" smtClean="0"/>
              <a:t>个最近插入的用户</a:t>
            </a:r>
            <a:endParaRPr lang="en-US" altLang="zh-CN" sz="2400" dirty="0" smtClean="0"/>
          </a:p>
          <a:p>
            <a:r>
              <a:rPr lang="en-US" altLang="zh-CN" sz="2400" dirty="0"/>
              <a:t> </a:t>
            </a:r>
            <a:r>
              <a:rPr lang="en-US" altLang="zh-CN" sz="2400" dirty="0" smtClean="0"/>
              <a:t>      </a:t>
            </a:r>
            <a:r>
              <a:rPr lang="en-US" altLang="zh-CN" sz="2400" dirty="0" err="1" smtClean="0"/>
              <a:t>ltrim</a:t>
            </a:r>
            <a:r>
              <a:rPr lang="en-US" altLang="zh-CN" sz="2400" dirty="0" smtClean="0"/>
              <a:t> </a:t>
            </a:r>
            <a:r>
              <a:rPr lang="en-US" altLang="zh-CN" sz="2400" dirty="0" err="1" smtClean="0"/>
              <a:t>newusers</a:t>
            </a:r>
            <a:r>
              <a:rPr lang="en-US" altLang="zh-CN" sz="2400" dirty="0" smtClean="0"/>
              <a:t> 50</a:t>
            </a:r>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28988967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5431114"/>
          </a:xfrm>
        </p:spPr>
        <p:txBody>
          <a:bodyPr>
            <a:noAutofit/>
          </a:bodyPr>
          <a:lstStyle/>
          <a:p>
            <a:r>
              <a:rPr lang="zh-CN" altLang="en-US" sz="2400" b="1" dirty="0" smtClean="0"/>
              <a:t>集合</a:t>
            </a:r>
            <a:r>
              <a:rPr lang="zh-CN" altLang="en-US" sz="2400" b="1" dirty="0"/>
              <a:t>（</a:t>
            </a:r>
            <a:r>
              <a:rPr lang="en-US" altLang="zh-CN" sz="2400" b="1" dirty="0"/>
              <a:t>Sets</a:t>
            </a:r>
            <a:r>
              <a:rPr lang="zh-CN" altLang="en-US" sz="2400" b="1" dirty="0" smtClean="0"/>
              <a:t>）类型</a:t>
            </a:r>
            <a:endParaRPr lang="en-US" altLang="zh-CN" sz="2400" b="1" dirty="0"/>
          </a:p>
          <a:p>
            <a:r>
              <a:rPr lang="zh-CN" altLang="en-US" sz="2400" dirty="0"/>
              <a:t> </a:t>
            </a:r>
            <a:r>
              <a:rPr lang="zh-CN" altLang="en-US" sz="2400" dirty="0" smtClean="0"/>
              <a:t>       集合</a:t>
            </a:r>
            <a:r>
              <a:rPr lang="zh-CN" altLang="en-US" sz="2400" dirty="0"/>
              <a:t>类型也是用来保存多个</a:t>
            </a:r>
            <a:r>
              <a:rPr lang="zh-CN" altLang="en-US" sz="2400" dirty="0" smtClean="0"/>
              <a:t>值，</a:t>
            </a:r>
            <a:r>
              <a:rPr lang="zh-CN" altLang="en-US" sz="2400" dirty="0"/>
              <a:t>但和列表</a:t>
            </a:r>
            <a:r>
              <a:rPr lang="zh-CN" altLang="en-US" sz="2400" dirty="0" smtClean="0"/>
              <a:t>不同，</a:t>
            </a:r>
            <a:r>
              <a:rPr lang="zh-CN" altLang="en-US" sz="2400" dirty="0" smtClean="0">
                <a:solidFill>
                  <a:srgbClr val="FF0000"/>
                </a:solidFill>
              </a:rPr>
              <a:t>不</a:t>
            </a:r>
            <a:r>
              <a:rPr lang="zh-CN" altLang="en-US" sz="2400" dirty="0">
                <a:solidFill>
                  <a:srgbClr val="FF0000"/>
                </a:solidFill>
              </a:rPr>
              <a:t>允许有重复的</a:t>
            </a:r>
            <a:r>
              <a:rPr lang="zh-CN" altLang="en-US" sz="2400" dirty="0" smtClean="0">
                <a:solidFill>
                  <a:srgbClr val="FF0000"/>
                </a:solidFill>
              </a:rPr>
              <a:t>元素</a:t>
            </a:r>
            <a:r>
              <a:rPr lang="zh-CN" altLang="en-US" sz="2400" dirty="0" smtClean="0"/>
              <a:t>。</a:t>
            </a:r>
            <a:r>
              <a:rPr lang="en-US" altLang="zh-CN" sz="2400" dirty="0" smtClean="0"/>
              <a:t>          </a:t>
            </a:r>
            <a:r>
              <a:rPr lang="zh-CN" altLang="en-US" sz="2400" dirty="0"/>
              <a:t>集合中的</a:t>
            </a:r>
            <a:r>
              <a:rPr lang="zh-CN" altLang="en-US" sz="2400" dirty="0">
                <a:solidFill>
                  <a:srgbClr val="FF0000"/>
                </a:solidFill>
              </a:rPr>
              <a:t>元素是无序的</a:t>
            </a:r>
            <a:r>
              <a:rPr lang="zh-CN" altLang="en-US" sz="2400" dirty="0"/>
              <a:t>，</a:t>
            </a:r>
            <a:r>
              <a:rPr lang="zh-CN" altLang="en-US" sz="2400" dirty="0">
                <a:solidFill>
                  <a:srgbClr val="FF0000"/>
                </a:solidFill>
              </a:rPr>
              <a:t>不能通过索引下标获取</a:t>
            </a:r>
            <a:r>
              <a:rPr lang="zh-CN" altLang="en-US" sz="2400" dirty="0" smtClean="0">
                <a:solidFill>
                  <a:srgbClr val="FF0000"/>
                </a:solidFill>
              </a:rPr>
              <a:t>元</a:t>
            </a:r>
            <a:r>
              <a:rPr lang="zh-CN" altLang="en-US" sz="2400" dirty="0" smtClean="0"/>
              <a:t>素。</a:t>
            </a:r>
            <a:r>
              <a:rPr lang="en-US" altLang="zh-CN" sz="2400" dirty="0" err="1" smtClean="0"/>
              <a:t>Redis</a:t>
            </a:r>
            <a:r>
              <a:rPr lang="zh-CN" altLang="en-US" sz="2400" dirty="0" smtClean="0">
                <a:solidFill>
                  <a:srgbClr val="FF0000"/>
                </a:solidFill>
              </a:rPr>
              <a:t>支持</a:t>
            </a:r>
            <a:r>
              <a:rPr lang="zh-CN" altLang="en-US" sz="2400" dirty="0">
                <a:solidFill>
                  <a:srgbClr val="FF0000"/>
                </a:solidFill>
              </a:rPr>
              <a:t>集合间的操作</a:t>
            </a:r>
            <a:r>
              <a:rPr lang="zh-CN" altLang="en-US" sz="2400" dirty="0" smtClean="0"/>
              <a:t>，</a:t>
            </a:r>
            <a:r>
              <a:rPr lang="zh-CN" altLang="en-US" sz="2400" dirty="0"/>
              <a:t>提供了判断某个成员是否在一个集合内的</a:t>
            </a:r>
            <a:r>
              <a:rPr lang="zh-CN" altLang="en-US" sz="2400" dirty="0" smtClean="0"/>
              <a:t>接口，可以</a:t>
            </a:r>
            <a:r>
              <a:rPr lang="zh-CN" altLang="en-US" sz="2400" dirty="0"/>
              <a:t>取多个集合取交集、并集、</a:t>
            </a:r>
            <a:r>
              <a:rPr lang="zh-CN" altLang="en-US" sz="2400" dirty="0" smtClean="0"/>
              <a:t>差集。</a:t>
            </a:r>
            <a:endParaRPr lang="zh-CN" altLang="en-US" sz="2400" dirty="0"/>
          </a:p>
          <a:p>
            <a:endParaRPr lang="en-US" altLang="zh-CN" sz="2400" dirty="0" smtClean="0"/>
          </a:p>
          <a:p>
            <a:r>
              <a:rPr lang="en-US" altLang="zh-CN" sz="2400" dirty="0" smtClean="0"/>
              <a:t>Set</a:t>
            </a:r>
            <a:r>
              <a:rPr lang="zh-CN" altLang="en-US" sz="2400" dirty="0"/>
              <a:t>的实现：一个</a:t>
            </a:r>
            <a:r>
              <a:rPr lang="en-US" altLang="zh-CN" sz="2400" dirty="0">
                <a:solidFill>
                  <a:srgbClr val="FF0000"/>
                </a:solidFill>
              </a:rPr>
              <a:t>value</a:t>
            </a:r>
            <a:r>
              <a:rPr lang="zh-CN" altLang="en-US" sz="2400" dirty="0">
                <a:solidFill>
                  <a:srgbClr val="FF0000"/>
                </a:solidFill>
              </a:rPr>
              <a:t>永远为</a:t>
            </a:r>
            <a:r>
              <a:rPr lang="en-US" altLang="zh-CN" sz="2400" dirty="0">
                <a:solidFill>
                  <a:srgbClr val="FF0000"/>
                </a:solidFill>
              </a:rPr>
              <a:t>null</a:t>
            </a:r>
            <a:r>
              <a:rPr lang="zh-CN" altLang="en-US" sz="2400" dirty="0">
                <a:solidFill>
                  <a:srgbClr val="FF0000"/>
                </a:solidFill>
              </a:rPr>
              <a:t>的</a:t>
            </a:r>
            <a:r>
              <a:rPr lang="en-US" altLang="zh-CN" sz="2400" dirty="0" err="1">
                <a:solidFill>
                  <a:srgbClr val="FF0000"/>
                </a:solidFill>
              </a:rPr>
              <a:t>HashMap</a:t>
            </a:r>
            <a:r>
              <a:rPr lang="zh-CN" altLang="en-US" sz="2400" dirty="0"/>
              <a:t>。</a:t>
            </a:r>
            <a:endParaRPr lang="en-US" altLang="zh-CN" sz="2400" dirty="0"/>
          </a:p>
          <a:p>
            <a:r>
              <a:rPr lang="zh-CN" altLang="en-US" sz="2400" dirty="0"/>
              <a:t>     ↓</a:t>
            </a:r>
            <a:endParaRPr lang="en-US" altLang="zh-CN" sz="2400" dirty="0"/>
          </a:p>
          <a:p>
            <a:r>
              <a:rPr lang="zh-CN" altLang="en-US" sz="2400" dirty="0"/>
              <a:t>通过计算</a:t>
            </a:r>
            <a:r>
              <a:rPr lang="en-US" altLang="zh-CN" sz="2400" dirty="0"/>
              <a:t>hash</a:t>
            </a:r>
            <a:r>
              <a:rPr lang="zh-CN" altLang="en-US" sz="2400" dirty="0"/>
              <a:t>的方式来快速排重，也是</a:t>
            </a:r>
            <a:r>
              <a:rPr lang="en-US" altLang="zh-CN" sz="2400" dirty="0"/>
              <a:t>set</a:t>
            </a:r>
            <a:r>
              <a:rPr lang="zh-CN" altLang="en-US" sz="2400" dirty="0"/>
              <a:t>判断一个成员是否在集合内的思路。</a:t>
            </a:r>
          </a:p>
          <a:p>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pic>
        <p:nvPicPr>
          <p:cNvPr id="6" name="Picture 2"/>
          <p:cNvPicPr>
            <a:picLocks noChangeAspect="1" noChangeArrowheads="1"/>
          </p:cNvPicPr>
          <p:nvPr/>
        </p:nvPicPr>
        <p:blipFill>
          <a:blip r:embed="rId3" cstate="print"/>
          <a:srcRect/>
          <a:stretch>
            <a:fillRect/>
          </a:stretch>
        </p:blipFill>
        <p:spPr bwMode="auto">
          <a:xfrm>
            <a:off x="7532544" y="3136187"/>
            <a:ext cx="3555702" cy="1518941"/>
          </a:xfrm>
          <a:prstGeom prst="rect">
            <a:avLst/>
          </a:prstGeom>
          <a:noFill/>
          <a:ln w="9525">
            <a:noFill/>
            <a:miter lim="800000"/>
            <a:headEnd/>
            <a:tailEnd/>
          </a:ln>
        </p:spPr>
      </p:pic>
    </p:spTree>
    <p:extLst>
      <p:ext uri="{BB962C8B-B14F-4D97-AF65-F5344CB8AC3E}">
        <p14:creationId xmlns:p14="http://schemas.microsoft.com/office/powerpoint/2010/main" val="28961307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720433"/>
            <a:ext cx="10515600" cy="6137567"/>
          </a:xfrm>
        </p:spPr>
        <p:txBody>
          <a:bodyPr>
            <a:noAutofit/>
          </a:bodyPr>
          <a:lstStyle/>
          <a:p>
            <a:r>
              <a:rPr lang="en-US" altLang="zh-CN" sz="2400" b="1" dirty="0" smtClean="0"/>
              <a:t>Sets</a:t>
            </a:r>
            <a:r>
              <a:rPr lang="zh-CN" altLang="en-US" sz="2400" b="1" dirty="0" smtClean="0"/>
              <a:t>类型常用</a:t>
            </a:r>
            <a:r>
              <a:rPr lang="zh-CN" altLang="en-US" sz="2400" b="1" dirty="0"/>
              <a:t>命令：</a:t>
            </a:r>
            <a:r>
              <a:rPr lang="en-US" altLang="zh-CN" sz="2400" dirty="0" err="1">
                <a:solidFill>
                  <a:srgbClr val="00B0F0"/>
                </a:solidFill>
              </a:rPr>
              <a:t>sadd</a:t>
            </a:r>
            <a:r>
              <a:rPr lang="en-US" altLang="zh-CN" sz="2400" dirty="0">
                <a:solidFill>
                  <a:srgbClr val="00B0F0"/>
                </a:solidFill>
              </a:rPr>
              <a:t>/</a:t>
            </a:r>
            <a:r>
              <a:rPr lang="en-US" altLang="zh-CN" sz="2400" dirty="0" err="1">
                <a:solidFill>
                  <a:srgbClr val="00B0F0"/>
                </a:solidFill>
              </a:rPr>
              <a:t>spop</a:t>
            </a:r>
            <a:r>
              <a:rPr lang="en-US" altLang="zh-CN" sz="2400" dirty="0">
                <a:solidFill>
                  <a:srgbClr val="00B0F0"/>
                </a:solidFill>
              </a:rPr>
              <a:t>/</a:t>
            </a:r>
            <a:r>
              <a:rPr lang="en-US" altLang="zh-CN" sz="2400" dirty="0" err="1">
                <a:solidFill>
                  <a:srgbClr val="00B0F0"/>
                </a:solidFill>
              </a:rPr>
              <a:t>smembers</a:t>
            </a:r>
            <a:r>
              <a:rPr lang="en-US" altLang="zh-CN" sz="2400" dirty="0">
                <a:solidFill>
                  <a:srgbClr val="00B0F0"/>
                </a:solidFill>
              </a:rPr>
              <a:t>/</a:t>
            </a:r>
            <a:r>
              <a:rPr lang="en-US" altLang="zh-CN" sz="2400" dirty="0" err="1">
                <a:solidFill>
                  <a:srgbClr val="00B0F0"/>
                </a:solidFill>
              </a:rPr>
              <a:t>sunion</a:t>
            </a:r>
            <a:r>
              <a:rPr lang="en-US" altLang="zh-CN" sz="2400" dirty="0">
                <a:solidFill>
                  <a:srgbClr val="00B0F0"/>
                </a:solidFill>
              </a:rPr>
              <a:t>/sinter</a:t>
            </a:r>
            <a:r>
              <a:rPr lang="zh-CN" altLang="en-US" sz="2400" dirty="0" smtClean="0">
                <a:solidFill>
                  <a:srgbClr val="00B0F0"/>
                </a:solidFill>
              </a:rPr>
              <a:t>等</a:t>
            </a:r>
            <a:r>
              <a:rPr lang="zh-CN" altLang="en-US" sz="2400" dirty="0">
                <a:solidFill>
                  <a:srgbClr val="00B0F0"/>
                </a:solidFill>
              </a:rPr>
              <a:t>；</a:t>
            </a:r>
          </a:p>
          <a:p>
            <a:r>
              <a:rPr lang="zh-CN" altLang="en-US" sz="2400" dirty="0" smtClean="0"/>
              <a:t>例：</a:t>
            </a:r>
            <a:r>
              <a:rPr lang="en-US" altLang="zh-CN" sz="2400" dirty="0" smtClean="0">
                <a:solidFill>
                  <a:srgbClr val="00B0F0"/>
                </a:solidFill>
              </a:rPr>
              <a:t>//</a:t>
            </a:r>
            <a:r>
              <a:rPr lang="zh-CN" altLang="en-US" sz="2400" dirty="0" smtClean="0">
                <a:solidFill>
                  <a:srgbClr val="00B0F0"/>
                </a:solidFill>
              </a:rPr>
              <a:t>分别记录</a:t>
            </a:r>
            <a:r>
              <a:rPr lang="en-US" altLang="zh-CN" sz="2400" dirty="0" err="1" smtClean="0">
                <a:solidFill>
                  <a:srgbClr val="00B0F0"/>
                </a:solidFill>
              </a:rPr>
              <a:t>leto</a:t>
            </a:r>
            <a:r>
              <a:rPr lang="zh-CN" altLang="en-US" sz="2400" dirty="0" smtClean="0">
                <a:solidFill>
                  <a:srgbClr val="00B0F0"/>
                </a:solidFill>
              </a:rPr>
              <a:t>和</a:t>
            </a:r>
            <a:r>
              <a:rPr lang="en-US" altLang="zh-CN" sz="2400" dirty="0" err="1" smtClean="0">
                <a:solidFill>
                  <a:srgbClr val="00B0F0"/>
                </a:solidFill>
              </a:rPr>
              <a:t>duncan</a:t>
            </a:r>
            <a:r>
              <a:rPr lang="zh-CN" altLang="en-US" sz="2400" dirty="0" smtClean="0">
                <a:solidFill>
                  <a:srgbClr val="00B0F0"/>
                </a:solidFill>
              </a:rPr>
              <a:t>的朋友名单</a:t>
            </a:r>
            <a:endParaRPr lang="en-US" altLang="zh-CN" sz="2400" dirty="0" smtClean="0">
              <a:solidFill>
                <a:srgbClr val="00B0F0"/>
              </a:solidFill>
            </a:endParaRPr>
          </a:p>
          <a:p>
            <a:r>
              <a:rPr lang="en-US" altLang="zh-CN" sz="2400" dirty="0"/>
              <a:t> </a:t>
            </a:r>
            <a:r>
              <a:rPr lang="en-US" altLang="zh-CN" sz="2400" dirty="0" smtClean="0"/>
              <a:t>      </a:t>
            </a:r>
            <a:r>
              <a:rPr lang="en-US" altLang="zh-CN" sz="2400" dirty="0" err="1" smtClean="0"/>
              <a:t>sadd</a:t>
            </a:r>
            <a:r>
              <a:rPr lang="en-US" altLang="zh-CN" sz="2400" dirty="0" smtClean="0"/>
              <a:t> </a:t>
            </a:r>
            <a:r>
              <a:rPr lang="en-US" altLang="zh-CN" sz="2400" dirty="0" err="1"/>
              <a:t>friends:leto</a:t>
            </a:r>
            <a:r>
              <a:rPr lang="en-US" altLang="zh-CN" sz="2400" dirty="0"/>
              <a:t> </a:t>
            </a:r>
            <a:r>
              <a:rPr lang="en-US" altLang="zh-CN" sz="2400" dirty="0" err="1"/>
              <a:t>ghanima</a:t>
            </a:r>
            <a:r>
              <a:rPr lang="en-US" altLang="zh-CN" sz="2400" dirty="0"/>
              <a:t> </a:t>
            </a:r>
            <a:r>
              <a:rPr lang="en-US" altLang="zh-CN" sz="2400" dirty="0" err="1"/>
              <a:t>paul</a:t>
            </a:r>
            <a:r>
              <a:rPr lang="en-US" altLang="zh-CN" sz="2400" dirty="0"/>
              <a:t> </a:t>
            </a:r>
            <a:r>
              <a:rPr lang="en-US" altLang="zh-CN" sz="2400" dirty="0" err="1"/>
              <a:t>chani</a:t>
            </a:r>
            <a:r>
              <a:rPr lang="en-US" altLang="zh-CN" sz="2400" dirty="0"/>
              <a:t> Jessica </a:t>
            </a:r>
            <a:r>
              <a:rPr lang="en-US" altLang="zh-CN" sz="2400" dirty="0">
                <a:solidFill>
                  <a:srgbClr val="00B0F0"/>
                </a:solidFill>
              </a:rPr>
              <a:t>//</a:t>
            </a:r>
            <a:r>
              <a:rPr lang="zh-CN" altLang="en-US" sz="2400" dirty="0" smtClean="0">
                <a:solidFill>
                  <a:srgbClr val="00B0F0"/>
                </a:solidFill>
              </a:rPr>
              <a:t>维护</a:t>
            </a:r>
            <a:r>
              <a:rPr lang="en-US" altLang="zh-CN" sz="2400" dirty="0" err="1">
                <a:solidFill>
                  <a:srgbClr val="00B0F0"/>
                </a:solidFill>
              </a:rPr>
              <a:t>leto</a:t>
            </a:r>
            <a:r>
              <a:rPr lang="zh-CN" altLang="en-US" sz="2400" dirty="0">
                <a:solidFill>
                  <a:srgbClr val="00B0F0"/>
                </a:solidFill>
              </a:rPr>
              <a:t>朋友集合</a:t>
            </a:r>
            <a:endParaRPr lang="en-US" altLang="zh-CN" sz="2400" dirty="0">
              <a:solidFill>
                <a:srgbClr val="00B0F0"/>
              </a:solidFill>
            </a:endParaRPr>
          </a:p>
          <a:p>
            <a:r>
              <a:rPr lang="en-US" altLang="zh-CN" sz="2400" dirty="0" smtClean="0"/>
              <a:t>       </a:t>
            </a:r>
            <a:r>
              <a:rPr lang="en-US" altLang="zh-CN" sz="2400" dirty="0" err="1" smtClean="0"/>
              <a:t>sadd</a:t>
            </a:r>
            <a:r>
              <a:rPr lang="en-US" altLang="zh-CN" sz="2400" dirty="0" smtClean="0"/>
              <a:t> </a:t>
            </a:r>
            <a:r>
              <a:rPr lang="en-US" altLang="zh-CN" sz="2400" dirty="0" err="1"/>
              <a:t>friends:duncan</a:t>
            </a:r>
            <a:r>
              <a:rPr lang="en-US" altLang="zh-CN" sz="2400" dirty="0"/>
              <a:t> </a:t>
            </a:r>
            <a:r>
              <a:rPr lang="en-US" altLang="zh-CN" sz="2400" dirty="0" err="1"/>
              <a:t>paul</a:t>
            </a:r>
            <a:r>
              <a:rPr lang="en-US" altLang="zh-CN" sz="2400" dirty="0"/>
              <a:t> Jessica alia </a:t>
            </a:r>
            <a:r>
              <a:rPr lang="en-US" altLang="zh-CN" sz="2400" dirty="0">
                <a:solidFill>
                  <a:srgbClr val="00B0F0"/>
                </a:solidFill>
              </a:rPr>
              <a:t>//</a:t>
            </a:r>
            <a:r>
              <a:rPr lang="zh-CN" altLang="en-US" sz="2400" dirty="0" smtClean="0">
                <a:solidFill>
                  <a:srgbClr val="00B0F0"/>
                </a:solidFill>
              </a:rPr>
              <a:t>维护</a:t>
            </a:r>
            <a:r>
              <a:rPr lang="en-US" altLang="zh-CN" sz="2400" dirty="0" err="1">
                <a:solidFill>
                  <a:srgbClr val="00B0F0"/>
                </a:solidFill>
              </a:rPr>
              <a:t>duncan</a:t>
            </a:r>
            <a:r>
              <a:rPr lang="zh-CN" altLang="en-US" sz="2400" dirty="0">
                <a:solidFill>
                  <a:srgbClr val="00B0F0"/>
                </a:solidFill>
              </a:rPr>
              <a:t>朋友集合</a:t>
            </a:r>
            <a:endParaRPr lang="en-US" altLang="zh-CN" sz="2400" dirty="0">
              <a:solidFill>
                <a:srgbClr val="00B0F0"/>
              </a:solidFill>
            </a:endParaRPr>
          </a:p>
          <a:p>
            <a:r>
              <a:rPr lang="zh-CN" altLang="en-US" sz="2400" dirty="0" smtClean="0"/>
              <a:t>      </a:t>
            </a:r>
            <a:r>
              <a:rPr lang="en-US" altLang="zh-CN" sz="2400" dirty="0" smtClean="0">
                <a:solidFill>
                  <a:srgbClr val="00B0F0"/>
                </a:solidFill>
              </a:rPr>
              <a:t>//</a:t>
            </a:r>
            <a:r>
              <a:rPr lang="zh-CN" altLang="en-US" sz="2400" dirty="0" smtClean="0">
                <a:solidFill>
                  <a:srgbClr val="00B0F0"/>
                </a:solidFill>
              </a:rPr>
              <a:t>判断</a:t>
            </a:r>
            <a:r>
              <a:rPr lang="en-US" altLang="zh-CN" sz="2400" dirty="0" err="1">
                <a:solidFill>
                  <a:srgbClr val="00B0F0"/>
                </a:solidFill>
              </a:rPr>
              <a:t>jessica</a:t>
            </a:r>
            <a:r>
              <a:rPr lang="en-US" altLang="zh-CN" sz="2400" dirty="0">
                <a:solidFill>
                  <a:srgbClr val="00B0F0"/>
                </a:solidFill>
              </a:rPr>
              <a:t> </a:t>
            </a:r>
            <a:r>
              <a:rPr lang="zh-CN" altLang="en-US" sz="2400" dirty="0">
                <a:solidFill>
                  <a:srgbClr val="00B0F0"/>
                </a:solidFill>
              </a:rPr>
              <a:t>是不是</a:t>
            </a:r>
            <a:r>
              <a:rPr lang="en-US" altLang="zh-CN" sz="2400" dirty="0" err="1">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en-US" altLang="zh-CN" sz="2400" dirty="0" smtClean="0"/>
              <a:t>       </a:t>
            </a:r>
            <a:r>
              <a:rPr lang="en-US" altLang="zh-CN" sz="2400" dirty="0" err="1" smtClean="0"/>
              <a:t>sismember</a:t>
            </a:r>
            <a:r>
              <a:rPr lang="en-US" altLang="zh-CN" sz="2400" dirty="0" smtClean="0"/>
              <a:t> </a:t>
            </a:r>
            <a:r>
              <a:rPr lang="en-US" altLang="zh-CN" sz="2400" dirty="0" err="1"/>
              <a:t>friends:leto</a:t>
            </a:r>
            <a:r>
              <a:rPr lang="en-US" altLang="zh-CN" sz="2400" dirty="0"/>
              <a:t> </a:t>
            </a:r>
            <a:r>
              <a:rPr lang="en-US" altLang="zh-CN" sz="2400" dirty="0" err="1"/>
              <a:t>jessica</a:t>
            </a:r>
            <a:r>
              <a:rPr lang="en-US" altLang="zh-CN" sz="2400" dirty="0"/>
              <a:t> </a:t>
            </a:r>
            <a:r>
              <a:rPr lang="en-US" altLang="zh-CN" sz="2400" dirty="0">
                <a:solidFill>
                  <a:srgbClr val="00B0F0"/>
                </a:solidFill>
              </a:rPr>
              <a:t>//</a:t>
            </a:r>
            <a:r>
              <a:rPr lang="zh-CN" altLang="en-US" sz="2400" dirty="0" smtClean="0">
                <a:solidFill>
                  <a:srgbClr val="00B0F0"/>
                </a:solidFill>
              </a:rPr>
              <a:t>判断</a:t>
            </a:r>
            <a:r>
              <a:rPr lang="en-US" altLang="zh-CN" sz="2400" dirty="0" err="1">
                <a:solidFill>
                  <a:srgbClr val="00B0F0"/>
                </a:solidFill>
              </a:rPr>
              <a:t>jessica</a:t>
            </a:r>
            <a:r>
              <a:rPr lang="en-US" altLang="zh-CN" sz="2400" dirty="0">
                <a:solidFill>
                  <a:srgbClr val="00B0F0"/>
                </a:solidFill>
              </a:rPr>
              <a:t> </a:t>
            </a:r>
            <a:r>
              <a:rPr lang="zh-CN" altLang="en-US" sz="2400" dirty="0">
                <a:solidFill>
                  <a:srgbClr val="00B0F0"/>
                </a:solidFill>
              </a:rPr>
              <a:t>是不是</a:t>
            </a:r>
            <a:r>
              <a:rPr lang="en-US" altLang="zh-CN" sz="2400" dirty="0" err="1">
                <a:solidFill>
                  <a:srgbClr val="00B0F0"/>
                </a:solidFill>
              </a:rPr>
              <a:t>leto</a:t>
            </a:r>
            <a:r>
              <a:rPr lang="zh-CN" altLang="en-US" sz="2400" dirty="0">
                <a:solidFill>
                  <a:srgbClr val="00B0F0"/>
                </a:solidFill>
              </a:rPr>
              <a:t>的朋友</a:t>
            </a:r>
            <a:endParaRPr lang="en-US" altLang="zh-CN" sz="2400" dirty="0">
              <a:solidFill>
                <a:srgbClr val="00B0F0"/>
              </a:solidFill>
            </a:endParaRPr>
          </a:p>
          <a:p>
            <a:r>
              <a:rPr lang="zh-CN" altLang="en-US" sz="2400" dirty="0" smtClean="0"/>
              <a:t>      </a:t>
            </a:r>
            <a:r>
              <a:rPr lang="en-US" altLang="zh-CN" sz="2400" dirty="0">
                <a:solidFill>
                  <a:srgbClr val="00B0F0"/>
                </a:solidFill>
              </a:rPr>
              <a:t>//</a:t>
            </a:r>
            <a:r>
              <a:rPr lang="zh-CN" altLang="en-US" sz="2400" dirty="0" smtClean="0">
                <a:solidFill>
                  <a:srgbClr val="00B0F0"/>
                </a:solidFill>
              </a:rPr>
              <a:t>求</a:t>
            </a:r>
            <a:r>
              <a:rPr lang="en-US" altLang="zh-CN" sz="2400" dirty="0" err="1">
                <a:solidFill>
                  <a:srgbClr val="00B0F0"/>
                </a:solidFill>
              </a:rPr>
              <a:t>leto</a:t>
            </a:r>
            <a:r>
              <a:rPr lang="zh-CN" altLang="en-US" sz="2400" dirty="0">
                <a:solidFill>
                  <a:srgbClr val="00B0F0"/>
                </a:solidFill>
              </a:rPr>
              <a:t>和</a:t>
            </a:r>
            <a:r>
              <a:rPr lang="en-US" altLang="zh-CN" sz="2400" dirty="0" err="1">
                <a:solidFill>
                  <a:srgbClr val="00B0F0"/>
                </a:solidFill>
              </a:rPr>
              <a:t>duncan</a:t>
            </a:r>
            <a:r>
              <a:rPr lang="zh-CN" altLang="en-US" sz="2400" dirty="0">
                <a:solidFill>
                  <a:srgbClr val="00B0F0"/>
                </a:solidFill>
              </a:rPr>
              <a:t>的共同朋友</a:t>
            </a:r>
            <a:r>
              <a:rPr lang="en-US" altLang="zh-CN" sz="2400" dirty="0">
                <a:solidFill>
                  <a:srgbClr val="00B0F0"/>
                </a:solidFill>
              </a:rPr>
              <a:t> </a:t>
            </a:r>
          </a:p>
          <a:p>
            <a:r>
              <a:rPr lang="en-US" altLang="zh-CN" sz="2400" dirty="0" smtClean="0"/>
              <a:t>       sinter </a:t>
            </a:r>
            <a:r>
              <a:rPr lang="en-US" altLang="zh-CN" sz="2400" dirty="0" err="1"/>
              <a:t>friends:leto</a:t>
            </a:r>
            <a:r>
              <a:rPr lang="en-US" altLang="zh-CN" sz="2400" dirty="0"/>
              <a:t> </a:t>
            </a:r>
            <a:r>
              <a:rPr lang="en-US" altLang="zh-CN" sz="2400" dirty="0" err="1" smtClean="0"/>
              <a:t>friends:Duncan</a:t>
            </a:r>
            <a:endParaRPr lang="en-US" altLang="zh-CN" sz="2400" dirty="0" smtClean="0"/>
          </a:p>
          <a:p>
            <a:r>
              <a:rPr lang="en-US" altLang="zh-CN" sz="2400" dirty="0"/>
              <a:t> </a:t>
            </a:r>
            <a:r>
              <a:rPr lang="en-US" altLang="zh-CN" sz="2400" dirty="0" smtClean="0"/>
              <a:t>     </a:t>
            </a:r>
            <a:r>
              <a:rPr lang="en-US" altLang="zh-CN" sz="2400" dirty="0" smtClean="0">
                <a:solidFill>
                  <a:srgbClr val="00B0F0"/>
                </a:solidFill>
              </a:rPr>
              <a:t>//</a:t>
            </a:r>
            <a:r>
              <a:rPr lang="zh-CN" altLang="en-US" sz="2400" dirty="0" smtClean="0">
                <a:solidFill>
                  <a:srgbClr val="00B0F0"/>
                </a:solidFill>
              </a:rPr>
              <a:t>将</a:t>
            </a:r>
            <a:r>
              <a:rPr lang="en-US" altLang="zh-CN" sz="2400" dirty="0" err="1">
                <a:solidFill>
                  <a:srgbClr val="00B0F0"/>
                </a:solidFill>
              </a:rPr>
              <a:t>leto</a:t>
            </a:r>
            <a:r>
              <a:rPr lang="zh-CN" altLang="en-US" sz="2400" dirty="0">
                <a:solidFill>
                  <a:srgbClr val="00B0F0"/>
                </a:solidFill>
              </a:rPr>
              <a:t>和</a:t>
            </a:r>
            <a:r>
              <a:rPr lang="en-US" altLang="zh-CN" sz="2400" dirty="0" err="1">
                <a:solidFill>
                  <a:srgbClr val="00B0F0"/>
                </a:solidFill>
              </a:rPr>
              <a:t>duncan</a:t>
            </a:r>
            <a:r>
              <a:rPr lang="zh-CN" altLang="en-US" sz="2400" dirty="0">
                <a:solidFill>
                  <a:srgbClr val="00B0F0"/>
                </a:solidFill>
              </a:rPr>
              <a:t>共同的朋友</a:t>
            </a:r>
            <a:r>
              <a:rPr lang="zh-CN" altLang="en-US" sz="2400" dirty="0" smtClean="0">
                <a:solidFill>
                  <a:srgbClr val="00B0F0"/>
                </a:solidFill>
              </a:rPr>
              <a:t>用</a:t>
            </a:r>
            <a:r>
              <a:rPr lang="en-US" altLang="zh-CN" sz="2400" dirty="0" err="1">
                <a:solidFill>
                  <a:srgbClr val="00B0F0"/>
                </a:solidFill>
              </a:rPr>
              <a:t>friends:leto</a:t>
            </a:r>
            <a:r>
              <a:rPr lang="zh-CN" altLang="en-US" sz="2400" dirty="0" smtClean="0">
                <a:solidFill>
                  <a:srgbClr val="00B0F0"/>
                </a:solidFill>
              </a:rPr>
              <a:t>键</a:t>
            </a:r>
            <a:r>
              <a:rPr lang="zh-CN" altLang="en-US" sz="2400" dirty="0">
                <a:solidFill>
                  <a:srgbClr val="00B0F0"/>
                </a:solidFill>
              </a:rPr>
              <a:t>存储</a:t>
            </a:r>
            <a:endParaRPr lang="en-US" altLang="zh-CN" sz="2400" dirty="0">
              <a:solidFill>
                <a:srgbClr val="00B0F0"/>
              </a:solidFill>
            </a:endParaRPr>
          </a:p>
          <a:p>
            <a:r>
              <a:rPr lang="en-US" altLang="zh-CN" sz="2400" dirty="0"/>
              <a:t> </a:t>
            </a:r>
            <a:r>
              <a:rPr lang="en-US" altLang="zh-CN" sz="2400" dirty="0" smtClean="0"/>
              <a:t>      </a:t>
            </a:r>
            <a:r>
              <a:rPr lang="en-US" altLang="zh-CN" sz="2400" dirty="0" err="1" smtClean="0"/>
              <a:t>sinterstore</a:t>
            </a:r>
            <a:r>
              <a:rPr lang="en-US" altLang="zh-CN" sz="2400" dirty="0" smtClean="0"/>
              <a:t> </a:t>
            </a:r>
            <a:r>
              <a:rPr lang="en-US" altLang="zh-CN" sz="2400" dirty="0" err="1" smtClean="0"/>
              <a:t>friends:leto</a:t>
            </a:r>
            <a:r>
              <a:rPr lang="en-US" altLang="zh-CN" sz="2400" dirty="0" smtClean="0"/>
              <a:t> </a:t>
            </a:r>
            <a:r>
              <a:rPr lang="en-US" altLang="zh-CN" sz="2400" dirty="0" err="1" smtClean="0"/>
              <a:t>friends:leto</a:t>
            </a:r>
            <a:r>
              <a:rPr lang="en-US" altLang="zh-CN" sz="2400" dirty="0" smtClean="0"/>
              <a:t> </a:t>
            </a:r>
            <a:r>
              <a:rPr lang="en-US" altLang="zh-CN" sz="2400" dirty="0" err="1" smtClean="0"/>
              <a:t>friends:Duncan</a:t>
            </a:r>
            <a:endParaRPr lang="zh-CN" altLang="en-US"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38961986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469128"/>
          </a:xfrm>
        </p:spPr>
        <p:txBody>
          <a:bodyPr>
            <a:noAutofit/>
          </a:bodyPr>
          <a:lstStyle/>
          <a:p>
            <a:r>
              <a:rPr lang="zh-CN" altLang="en-US" sz="2400" b="1" dirty="0"/>
              <a:t>有序</a:t>
            </a:r>
            <a:r>
              <a:rPr lang="zh-CN" altLang="en-US" sz="2400" b="1" dirty="0" smtClean="0"/>
              <a:t>集合（</a:t>
            </a:r>
            <a:r>
              <a:rPr lang="en-US" altLang="zh-CN" sz="2400" b="1" dirty="0" smtClean="0"/>
              <a:t>Sorted Sets</a:t>
            </a:r>
            <a:r>
              <a:rPr lang="zh-CN" altLang="en-US" sz="2400" b="1" dirty="0" smtClean="0"/>
              <a:t>）类型</a:t>
            </a:r>
            <a:endParaRPr lang="en-US" altLang="zh-CN" sz="2400" b="1" dirty="0"/>
          </a:p>
          <a:p>
            <a:r>
              <a:rPr lang="zh-CN" altLang="en-US" sz="2400" dirty="0" smtClean="0"/>
              <a:t>       有序</a:t>
            </a:r>
            <a:r>
              <a:rPr lang="zh-CN" altLang="en-US" sz="2400" dirty="0"/>
              <a:t>集合保留了集合</a:t>
            </a:r>
            <a:r>
              <a:rPr lang="zh-CN" altLang="en-US" sz="2400" dirty="0" smtClean="0"/>
              <a:t>不能有</a:t>
            </a:r>
            <a:r>
              <a:rPr lang="zh-CN" altLang="en-US" sz="2400" dirty="0"/>
              <a:t>重复成员的特性，但是有序</a:t>
            </a:r>
            <a:r>
              <a:rPr lang="zh-CN" altLang="en-US" sz="2400" dirty="0" smtClean="0"/>
              <a:t>集合中</a:t>
            </a:r>
            <a:r>
              <a:rPr lang="zh-CN" altLang="en-US" sz="2400" dirty="0"/>
              <a:t>的元素是可以排序的，它给</a:t>
            </a:r>
            <a:r>
              <a:rPr lang="zh-CN" altLang="en-US" sz="2400" dirty="0" smtClean="0"/>
              <a:t>每个元素</a:t>
            </a:r>
            <a:r>
              <a:rPr lang="zh-CN" altLang="en-US" sz="2400" dirty="0"/>
              <a:t>设置一个</a:t>
            </a:r>
            <a:r>
              <a:rPr lang="zh-CN" altLang="en-US" sz="2400" dirty="0" smtClean="0"/>
              <a:t>分数（</a:t>
            </a:r>
            <a:r>
              <a:rPr lang="en-US" altLang="zh-CN" sz="2400" dirty="0" smtClean="0"/>
              <a:t>score</a:t>
            </a:r>
            <a:r>
              <a:rPr lang="zh-CN" altLang="en-US" sz="2400" dirty="0" smtClean="0"/>
              <a:t>）作为</a:t>
            </a:r>
            <a:r>
              <a:rPr lang="zh-CN" altLang="en-US" sz="2400" dirty="0"/>
              <a:t>排序的</a:t>
            </a:r>
            <a:r>
              <a:rPr lang="zh-CN" altLang="en-US" sz="2400" dirty="0" smtClean="0"/>
              <a:t>依据，从而实现插入有序，</a:t>
            </a:r>
            <a:r>
              <a:rPr lang="zh-CN" altLang="en-US" sz="2400" dirty="0"/>
              <a:t>即自动排序</a:t>
            </a:r>
            <a:r>
              <a:rPr lang="zh-CN" altLang="en-US" sz="2400" dirty="0" smtClean="0"/>
              <a:t>。</a:t>
            </a:r>
            <a:r>
              <a:rPr lang="zh-CN" altLang="en-US" sz="2400" dirty="0"/>
              <a:t>有序集合中的元素不可以重复，但是</a:t>
            </a:r>
            <a:r>
              <a:rPr lang="en-US" altLang="zh-CN" sz="2400" dirty="0"/>
              <a:t>score </a:t>
            </a:r>
            <a:r>
              <a:rPr lang="zh-CN" altLang="en-US" sz="2400" dirty="0"/>
              <a:t>分数 可以重复</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pic>
        <p:nvPicPr>
          <p:cNvPr id="7" name="Picture 3"/>
          <p:cNvPicPr>
            <a:picLocks noChangeAspect="1" noChangeArrowheads="1"/>
          </p:cNvPicPr>
          <p:nvPr/>
        </p:nvPicPr>
        <p:blipFill>
          <a:blip r:embed="rId3" cstate="print"/>
          <a:srcRect/>
          <a:stretch>
            <a:fillRect/>
          </a:stretch>
        </p:blipFill>
        <p:spPr bwMode="auto">
          <a:xfrm>
            <a:off x="7578436" y="2808272"/>
            <a:ext cx="3653269" cy="3343275"/>
          </a:xfrm>
          <a:prstGeom prst="rect">
            <a:avLst/>
          </a:prstGeom>
          <a:noFill/>
          <a:ln w="9525">
            <a:noFill/>
            <a:miter lim="800000"/>
            <a:headEnd/>
            <a:tailEnd/>
          </a:ln>
        </p:spPr>
      </p:pic>
      <p:sp>
        <p:nvSpPr>
          <p:cNvPr id="5" name="矩形 4"/>
          <p:cNvSpPr/>
          <p:nvPr/>
        </p:nvSpPr>
        <p:spPr>
          <a:xfrm>
            <a:off x="838200" y="3599167"/>
            <a:ext cx="6407727" cy="2243050"/>
          </a:xfrm>
          <a:prstGeom prst="rect">
            <a:avLst/>
          </a:prstGeom>
        </p:spPr>
        <p:txBody>
          <a:bodyPr wrap="square">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实现：采用</a:t>
            </a:r>
            <a:r>
              <a:rPr lang="en-US" altLang="zh-CN" sz="2400" dirty="0" err="1">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FF0000"/>
                </a:solidFill>
                <a:latin typeface="微软雅黑" panose="020B0503020204020204" pitchFamily="34" charset="-122"/>
                <a:ea typeface="微软雅黑" panose="020B0503020204020204" pitchFamily="34" charset="-122"/>
              </a:rPr>
              <a:t>跳跃表</a:t>
            </a:r>
            <a:r>
              <a:rPr lang="en-US" altLang="zh-CN" sz="2400" b="1" dirty="0">
                <a:solidFill>
                  <a:srgbClr val="FF0000"/>
                </a:solidFill>
                <a:latin typeface="微软雅黑" panose="020B0503020204020204" pitchFamily="34" charset="-122"/>
                <a:ea typeface="微软雅黑" panose="020B0503020204020204" pitchFamily="34" charset="-122"/>
              </a:rPr>
              <a:t>(</a:t>
            </a:r>
            <a:r>
              <a:rPr lang="en-US" altLang="zh-CN" sz="2400" b="1" dirty="0" err="1">
                <a:solidFill>
                  <a:srgbClr val="FF0000"/>
                </a:solidFill>
                <a:latin typeface="微软雅黑" panose="020B0503020204020204" pitchFamily="34" charset="-122"/>
                <a:ea typeface="微软雅黑" panose="020B0503020204020204" pitchFamily="34" charset="-122"/>
              </a:rPr>
              <a:t>SkipList</a:t>
            </a:r>
            <a:r>
              <a:rPr lang="en-US" altLang="zh-CN" sz="2400" b="1"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来保证数据的存储和有序，</a:t>
            </a:r>
            <a:r>
              <a:rPr lang="en-US" altLang="zh-CN" sz="2400" dirty="0" err="1">
                <a:latin typeface="微软雅黑" panose="020B0503020204020204" pitchFamily="34" charset="-122"/>
                <a:ea typeface="微软雅黑" panose="020B0503020204020204" pitchFamily="34" charset="-122"/>
              </a:rPr>
              <a:t>HashMap</a:t>
            </a:r>
            <a:r>
              <a:rPr lang="zh-CN" altLang="en-US" sz="2400" dirty="0">
                <a:solidFill>
                  <a:srgbClr val="FF0000"/>
                </a:solidFill>
                <a:latin typeface="微软雅黑" panose="020B0503020204020204" pitchFamily="34" charset="-122"/>
                <a:ea typeface="微软雅黑" panose="020B0503020204020204" pitchFamily="34" charset="-122"/>
              </a:rPr>
              <a:t>记录成员到</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的映射</a:t>
            </a:r>
            <a:r>
              <a:rPr lang="zh-CN" altLang="en-US" sz="2400" dirty="0">
                <a:latin typeface="微软雅黑" panose="020B0503020204020204" pitchFamily="34" charset="-122"/>
                <a:ea typeface="微软雅黑" panose="020B0503020204020204" pitchFamily="34" charset="-122"/>
              </a:rPr>
              <a:t>，跳跃表实现排序，</a:t>
            </a:r>
            <a:r>
              <a:rPr lang="en-US" altLang="zh-CN" sz="2400" dirty="0" err="1">
                <a:latin typeface="微软雅黑" panose="020B0503020204020204" pitchFamily="34" charset="-122"/>
                <a:ea typeface="微软雅黑" panose="020B0503020204020204" pitchFamily="34" charset="-122"/>
              </a:rPr>
              <a:t>HashMap</a:t>
            </a:r>
            <a:r>
              <a:rPr lang="zh-CN" altLang="en-US" sz="2400" dirty="0">
                <a:latin typeface="微软雅黑" panose="020B0503020204020204" pitchFamily="34" charset="-122"/>
                <a:ea typeface="微软雅黑" panose="020B0503020204020204" pitchFamily="34" charset="-122"/>
              </a:rPr>
              <a:t>里存的</a:t>
            </a:r>
            <a:r>
              <a:rPr lang="en-US" altLang="zh-CN" sz="2400" dirty="0">
                <a:solidFill>
                  <a:srgbClr val="FF0000"/>
                </a:solidFill>
                <a:latin typeface="微软雅黑" panose="020B0503020204020204" pitchFamily="34" charset="-122"/>
                <a:ea typeface="微软雅黑" panose="020B0503020204020204" pitchFamily="34" charset="-122"/>
              </a:rPr>
              <a:t>score</a:t>
            </a:r>
            <a:r>
              <a:rPr lang="zh-CN" altLang="en-US" sz="2400" dirty="0">
                <a:solidFill>
                  <a:srgbClr val="FF0000"/>
                </a:solidFill>
                <a:latin typeface="微软雅黑" panose="020B0503020204020204" pitchFamily="34" charset="-122"/>
                <a:ea typeface="微软雅黑" panose="020B0503020204020204" pitchFamily="34" charset="-122"/>
              </a:rPr>
              <a:t>作为排序依据</a:t>
            </a:r>
            <a:r>
              <a:rPr lang="zh-CN" altLang="en-US" sz="24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660317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0515600" cy="2178182"/>
          </a:xfrm>
        </p:spPr>
        <p:txBody>
          <a:bodyPr>
            <a:noAutofit/>
          </a:bodyPr>
          <a:lstStyle/>
          <a:p>
            <a:r>
              <a:rPr lang="zh-CN" altLang="en-US" sz="2400" b="1" dirty="0"/>
              <a:t>有序集合（</a:t>
            </a:r>
            <a:r>
              <a:rPr lang="en-US" altLang="zh-CN" sz="2400" b="1" dirty="0"/>
              <a:t>Sorted Sets</a:t>
            </a:r>
            <a:r>
              <a:rPr lang="zh-CN" altLang="en-US" sz="2400" b="1" dirty="0"/>
              <a:t>）类型</a:t>
            </a:r>
            <a:endParaRPr lang="en-US" altLang="zh-CN" sz="2400" b="1" dirty="0"/>
          </a:p>
          <a:p>
            <a:r>
              <a:rPr lang="en-US" altLang="zh-CN" sz="2400" dirty="0"/>
              <a:t>Skip List</a:t>
            </a:r>
            <a:r>
              <a:rPr lang="zh-CN" altLang="en-US" sz="2400" dirty="0"/>
              <a:t>：</a:t>
            </a:r>
            <a:r>
              <a:rPr lang="zh-CN" altLang="zh-CN" sz="2400" dirty="0"/>
              <a:t>一种随机化的数据结构，基于并联的链表，其效率</a:t>
            </a:r>
            <a:r>
              <a:rPr lang="zh-CN" altLang="en-US" sz="2400" dirty="0"/>
              <a:t>相当于</a:t>
            </a:r>
            <a:r>
              <a:rPr lang="zh-CN" altLang="zh-CN" sz="2400" dirty="0"/>
              <a:t>二叉查找树（</a:t>
            </a:r>
            <a:r>
              <a:rPr lang="zh-CN" altLang="zh-CN" sz="2400" dirty="0">
                <a:solidFill>
                  <a:schemeClr val="accent1"/>
                </a:solidFill>
              </a:rPr>
              <a:t>对于大多数操作需要</a:t>
            </a:r>
            <a:r>
              <a:rPr lang="en-US" altLang="zh-CN" sz="2400" dirty="0">
                <a:solidFill>
                  <a:schemeClr val="accent1"/>
                </a:solidFill>
              </a:rPr>
              <a:t>O(log n)</a:t>
            </a:r>
            <a:r>
              <a:rPr lang="zh-CN" altLang="zh-CN" sz="2400" dirty="0">
                <a:solidFill>
                  <a:schemeClr val="accent1"/>
                </a:solidFill>
              </a:rPr>
              <a:t>平均时间</a:t>
            </a:r>
            <a:r>
              <a:rPr lang="zh-CN" altLang="zh-CN" sz="2400" dirty="0"/>
              <a:t>）。</a:t>
            </a:r>
            <a:endParaRPr lang="en-US" altLang="zh-CN" sz="2400" dirty="0"/>
          </a:p>
          <a:p>
            <a:r>
              <a:rPr lang="zh-CN" altLang="en-US" sz="2400" dirty="0" smtClean="0"/>
              <a:t>基本</a:t>
            </a:r>
            <a:r>
              <a:rPr lang="zh-CN" altLang="en-US" sz="2400" dirty="0"/>
              <a:t>思想：</a:t>
            </a:r>
            <a:r>
              <a:rPr lang="zh-CN" altLang="zh-CN" sz="2400" dirty="0"/>
              <a:t>有序的链表加上附加的前进链接</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pic>
        <p:nvPicPr>
          <p:cNvPr id="5" name="内容占位符 4" descr="skiplist.png"/>
          <p:cNvPicPr>
            <a:picLocks noChangeAspect="1"/>
          </p:cNvPicPr>
          <p:nvPr/>
        </p:nvPicPr>
        <p:blipFill>
          <a:blip r:embed="rId3" cstate="print"/>
          <a:stretch>
            <a:fillRect/>
          </a:stretch>
        </p:blipFill>
        <p:spPr>
          <a:xfrm>
            <a:off x="838200" y="3103418"/>
            <a:ext cx="9171624" cy="3252932"/>
          </a:xfrm>
          <a:prstGeom prst="rect">
            <a:avLst/>
          </a:prstGeom>
        </p:spPr>
      </p:pic>
    </p:spTree>
    <p:extLst>
      <p:ext uri="{BB962C8B-B14F-4D97-AF65-F5344CB8AC3E}">
        <p14:creationId xmlns:p14="http://schemas.microsoft.com/office/powerpoint/2010/main" val="1047328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7304"/>
            <a:ext cx="10515600" cy="563129"/>
          </a:xfrm>
        </p:spPr>
        <p:txBody>
          <a:bodyPr>
            <a:normAutofit/>
          </a:bodyPr>
          <a:lstStyle/>
          <a:p>
            <a:pPr lvl="0">
              <a:lnSpc>
                <a:spcPct val="120000"/>
              </a:lnSpc>
              <a:spcBef>
                <a:spcPts val="1000"/>
              </a:spcBef>
            </a:pPr>
            <a:r>
              <a:rPr lang="en-US" altLang="zh-CN" sz="2400" b="1" dirty="0">
                <a:solidFill>
                  <a:prstClr val="black"/>
                </a:solidFill>
                <a:cs typeface="+mn-cs"/>
              </a:rPr>
              <a:t>3.2.3.2 </a:t>
            </a:r>
            <a:r>
              <a:rPr lang="zh-CN" altLang="en-US" sz="2400" b="1" dirty="0" smtClean="0">
                <a:solidFill>
                  <a:prstClr val="black"/>
                </a:solidFill>
                <a:cs typeface="+mn-cs"/>
              </a:rPr>
              <a:t>数据模型（续）</a:t>
            </a:r>
            <a:endParaRPr lang="zh-CN" altLang="en-US" dirty="0"/>
          </a:p>
        </p:txBody>
      </p:sp>
      <p:sp>
        <p:nvSpPr>
          <p:cNvPr id="3" name="内容占位符 2"/>
          <p:cNvSpPr>
            <a:spLocks noGrp="1"/>
          </p:cNvSpPr>
          <p:nvPr>
            <p:ph idx="1"/>
          </p:nvPr>
        </p:nvSpPr>
        <p:spPr>
          <a:xfrm>
            <a:off x="838200" y="925236"/>
            <a:ext cx="11104418" cy="5530982"/>
          </a:xfrm>
        </p:spPr>
        <p:txBody>
          <a:bodyPr>
            <a:noAutofit/>
          </a:bodyPr>
          <a:lstStyle/>
          <a:p>
            <a:r>
              <a:rPr lang="en-US" altLang="zh-CN" sz="2400" b="1" dirty="0" smtClean="0"/>
              <a:t>Sorted Sets</a:t>
            </a:r>
            <a:r>
              <a:rPr lang="zh-CN" altLang="en-US" sz="2400" b="1" dirty="0" smtClean="0"/>
              <a:t>类型</a:t>
            </a:r>
            <a:r>
              <a:rPr lang="zh-CN" altLang="en-US" sz="2400" b="1" dirty="0"/>
              <a:t>常用命令：</a:t>
            </a:r>
            <a:r>
              <a:rPr lang="en-US" altLang="zh-CN" sz="2400" dirty="0" err="1" smtClean="0">
                <a:solidFill>
                  <a:srgbClr val="00B0F0"/>
                </a:solidFill>
              </a:rPr>
              <a:t>zadd</a:t>
            </a:r>
            <a:r>
              <a:rPr lang="en-US" altLang="zh-CN" sz="2400" dirty="0" smtClean="0">
                <a:solidFill>
                  <a:srgbClr val="00B0F0"/>
                </a:solidFill>
              </a:rPr>
              <a:t>/</a:t>
            </a:r>
            <a:r>
              <a:rPr lang="en-US" altLang="zh-CN" sz="2400" dirty="0" err="1" smtClean="0">
                <a:solidFill>
                  <a:srgbClr val="00B0F0"/>
                </a:solidFill>
              </a:rPr>
              <a:t>zcount</a:t>
            </a:r>
            <a:r>
              <a:rPr lang="en-US" altLang="zh-CN" sz="2400" dirty="0" smtClean="0">
                <a:solidFill>
                  <a:srgbClr val="00B0F0"/>
                </a:solidFill>
              </a:rPr>
              <a:t>/</a:t>
            </a:r>
            <a:r>
              <a:rPr lang="en-US" altLang="zh-CN" sz="2400" dirty="0" err="1" smtClean="0">
                <a:solidFill>
                  <a:srgbClr val="00B0F0"/>
                </a:solidFill>
              </a:rPr>
              <a:t>zrevrank</a:t>
            </a:r>
            <a:r>
              <a:rPr lang="en-US" altLang="zh-CN" sz="2400" dirty="0" smtClean="0">
                <a:solidFill>
                  <a:srgbClr val="00B0F0"/>
                </a:solidFill>
              </a:rPr>
              <a:t>/</a:t>
            </a:r>
            <a:r>
              <a:rPr lang="en-US" altLang="zh-CN" sz="2400" dirty="0" err="1" smtClean="0">
                <a:solidFill>
                  <a:srgbClr val="00B0F0"/>
                </a:solidFill>
              </a:rPr>
              <a:t>zrank</a:t>
            </a:r>
            <a:r>
              <a:rPr lang="en-US" altLang="zh-CN" sz="2400" dirty="0" smtClean="0">
                <a:solidFill>
                  <a:srgbClr val="00B0F0"/>
                </a:solidFill>
              </a:rPr>
              <a:t>/</a:t>
            </a:r>
            <a:r>
              <a:rPr lang="en-US" altLang="zh-CN" sz="2400" dirty="0" err="1" smtClean="0">
                <a:solidFill>
                  <a:srgbClr val="00B0F0"/>
                </a:solidFill>
              </a:rPr>
              <a:t>zrange</a:t>
            </a:r>
            <a:r>
              <a:rPr lang="en-US" altLang="zh-CN" sz="2400" dirty="0" smtClean="0">
                <a:solidFill>
                  <a:srgbClr val="00B0F0"/>
                </a:solidFill>
              </a:rPr>
              <a:t>/</a:t>
            </a:r>
            <a:r>
              <a:rPr lang="en-US" altLang="zh-CN" sz="2400" dirty="0" err="1" smtClean="0">
                <a:solidFill>
                  <a:srgbClr val="00B0F0"/>
                </a:solidFill>
              </a:rPr>
              <a:t>zrem</a:t>
            </a:r>
            <a:r>
              <a:rPr lang="en-US" altLang="zh-CN" sz="2400" dirty="0" smtClean="0">
                <a:solidFill>
                  <a:srgbClr val="00B0F0"/>
                </a:solidFill>
              </a:rPr>
              <a:t>/</a:t>
            </a:r>
            <a:r>
              <a:rPr lang="en-US" altLang="zh-CN" sz="2400" dirty="0" err="1" smtClean="0">
                <a:solidFill>
                  <a:srgbClr val="00B0F0"/>
                </a:solidFill>
              </a:rPr>
              <a:t>zcard</a:t>
            </a:r>
            <a:r>
              <a:rPr lang="zh-CN" altLang="en-US" sz="2400" dirty="0">
                <a:solidFill>
                  <a:srgbClr val="00B0F0"/>
                </a:solidFill>
              </a:rPr>
              <a:t>等</a:t>
            </a:r>
            <a:r>
              <a:rPr lang="zh-CN" altLang="en-US" sz="2400" dirty="0" smtClean="0">
                <a:solidFill>
                  <a:srgbClr val="00B0F0"/>
                </a:solidFill>
              </a:rPr>
              <a:t>；</a:t>
            </a:r>
            <a:endParaRPr lang="en-US" altLang="zh-CN" sz="2400" dirty="0" smtClean="0">
              <a:solidFill>
                <a:srgbClr val="00B0F0"/>
              </a:solidFill>
            </a:endParaRPr>
          </a:p>
          <a:p>
            <a:r>
              <a:rPr lang="zh-CN" altLang="en-US" sz="2400" dirty="0" smtClean="0"/>
              <a:t>例：</a:t>
            </a:r>
            <a:r>
              <a:rPr lang="zh-CN" altLang="en-US" sz="2400" dirty="0" smtClean="0">
                <a:solidFill>
                  <a:srgbClr val="00B0F0"/>
                </a:solidFill>
              </a:rPr>
              <a:t>将</a:t>
            </a:r>
            <a:r>
              <a:rPr lang="en-US" altLang="zh-CN" sz="2400" dirty="0" err="1" smtClean="0">
                <a:solidFill>
                  <a:srgbClr val="00B0F0"/>
                </a:solidFill>
              </a:rPr>
              <a:t>duncan</a:t>
            </a:r>
            <a:r>
              <a:rPr lang="zh-CN" altLang="en-US" sz="2400" dirty="0" smtClean="0">
                <a:solidFill>
                  <a:srgbClr val="00B0F0"/>
                </a:solidFill>
              </a:rPr>
              <a:t>的朋友按照</a:t>
            </a:r>
            <a:r>
              <a:rPr lang="en-US" altLang="zh-CN" sz="2400" dirty="0" smtClean="0">
                <a:solidFill>
                  <a:srgbClr val="00B0F0"/>
                </a:solidFill>
              </a:rPr>
              <a:t>score</a:t>
            </a:r>
            <a:r>
              <a:rPr lang="en-US" altLang="zh-CN" sz="2400" b="1" dirty="0" smtClean="0">
                <a:solidFill>
                  <a:srgbClr val="00B0F0"/>
                </a:solidFill>
              </a:rPr>
              <a:t>”</a:t>
            </a:r>
            <a:r>
              <a:rPr lang="zh-CN" altLang="en-US" sz="2400" b="1" dirty="0" smtClean="0">
                <a:solidFill>
                  <a:srgbClr val="00B0F0"/>
                </a:solidFill>
              </a:rPr>
              <a:t>分类</a:t>
            </a:r>
            <a:r>
              <a:rPr lang="en-US" altLang="zh-CN" sz="2400" b="1" dirty="0" smtClean="0">
                <a:solidFill>
                  <a:srgbClr val="00B0F0"/>
                </a:solidFill>
              </a:rPr>
              <a:t>”</a:t>
            </a:r>
          </a:p>
          <a:p>
            <a:r>
              <a:rPr lang="en-US" altLang="zh-CN" sz="2400" dirty="0" smtClean="0">
                <a:solidFill>
                  <a:srgbClr val="00B0F0"/>
                </a:solidFill>
              </a:rPr>
              <a:t>       </a:t>
            </a:r>
            <a:r>
              <a:rPr lang="en-US" altLang="zh-CN" sz="2400" dirty="0" err="1" smtClean="0"/>
              <a:t>zadd</a:t>
            </a:r>
            <a:r>
              <a:rPr lang="en-US" altLang="zh-CN" sz="2400" dirty="0" smtClean="0"/>
              <a:t> </a:t>
            </a:r>
            <a:r>
              <a:rPr lang="en-US" altLang="zh-CN" sz="2400" dirty="0" err="1" smtClean="0"/>
              <a:t>friends:duncan</a:t>
            </a:r>
            <a:r>
              <a:rPr lang="en-US" altLang="zh-CN" sz="2400" dirty="0" smtClean="0"/>
              <a:t> 70 </a:t>
            </a:r>
            <a:r>
              <a:rPr lang="en-US" altLang="zh-CN" sz="2400" dirty="0" err="1" smtClean="0"/>
              <a:t>ghanima</a:t>
            </a:r>
            <a:r>
              <a:rPr lang="en-US" altLang="zh-CN" sz="2400" dirty="0" smtClean="0"/>
              <a:t> 95 </a:t>
            </a:r>
            <a:r>
              <a:rPr lang="en-US" altLang="zh-CN" sz="2400" dirty="0" err="1" smtClean="0"/>
              <a:t>paul</a:t>
            </a:r>
            <a:r>
              <a:rPr lang="en-US" altLang="zh-CN" sz="2400" dirty="0" smtClean="0"/>
              <a:t> 95 </a:t>
            </a:r>
            <a:r>
              <a:rPr lang="en-US" altLang="zh-CN" sz="2400" dirty="0" err="1" smtClean="0"/>
              <a:t>chani</a:t>
            </a:r>
            <a:r>
              <a:rPr lang="en-US" altLang="zh-CN" sz="2400" dirty="0" smtClean="0"/>
              <a:t> 75 </a:t>
            </a:r>
            <a:r>
              <a:rPr lang="en-US" altLang="zh-CN" sz="2400" dirty="0" err="1" smtClean="0"/>
              <a:t>jessica</a:t>
            </a:r>
            <a:r>
              <a:rPr lang="en-US" altLang="zh-CN" sz="2400" dirty="0" smtClean="0"/>
              <a:t> 1 </a:t>
            </a:r>
            <a:r>
              <a:rPr lang="en-US" altLang="zh-CN" sz="2400" dirty="0" err="1" smtClean="0"/>
              <a:t>vladir</a:t>
            </a:r>
            <a:endParaRPr lang="en-US" altLang="zh-CN" sz="2400" dirty="0" smtClean="0"/>
          </a:p>
          <a:p>
            <a:r>
              <a:rPr lang="en-US" altLang="zh-CN" sz="2400" dirty="0" smtClean="0">
                <a:solidFill>
                  <a:srgbClr val="00B0F0"/>
                </a:solidFill>
              </a:rPr>
              <a:t>       </a:t>
            </a:r>
            <a:r>
              <a:rPr lang="zh-CN" altLang="en-US" sz="2400" dirty="0" smtClean="0">
                <a:solidFill>
                  <a:srgbClr val="00B0F0"/>
                </a:solidFill>
              </a:rPr>
              <a:t>计算出</a:t>
            </a:r>
            <a:r>
              <a:rPr lang="en-US" altLang="zh-CN" sz="2400" dirty="0" smtClean="0">
                <a:solidFill>
                  <a:srgbClr val="00B0F0"/>
                </a:solidFill>
              </a:rPr>
              <a:t>score</a:t>
            </a:r>
            <a:r>
              <a:rPr lang="zh-CN" altLang="en-US" sz="2400" dirty="0" smtClean="0">
                <a:solidFill>
                  <a:srgbClr val="00B0F0"/>
                </a:solidFill>
              </a:rPr>
              <a:t>在</a:t>
            </a:r>
            <a:r>
              <a:rPr lang="en-US" altLang="zh-CN" sz="2400" dirty="0" smtClean="0">
                <a:solidFill>
                  <a:srgbClr val="00B0F0"/>
                </a:solidFill>
              </a:rPr>
              <a:t>90~100</a:t>
            </a:r>
            <a:r>
              <a:rPr lang="zh-CN" altLang="en-US" sz="2400" dirty="0" smtClean="0">
                <a:solidFill>
                  <a:srgbClr val="00B0F0"/>
                </a:solidFill>
              </a:rPr>
              <a:t>之间的</a:t>
            </a:r>
            <a:r>
              <a:rPr lang="en-US" altLang="zh-CN" sz="2400" dirty="0" err="1" smtClean="0">
                <a:solidFill>
                  <a:srgbClr val="00B0F0"/>
                </a:solidFill>
              </a:rPr>
              <a:t>duncan</a:t>
            </a:r>
            <a:r>
              <a:rPr lang="zh-CN" altLang="en-US" sz="2400" dirty="0" smtClean="0">
                <a:solidFill>
                  <a:srgbClr val="00B0F0"/>
                </a:solidFill>
              </a:rPr>
              <a:t>的朋友个数</a:t>
            </a:r>
            <a:endParaRPr lang="en-US" altLang="zh-CN" sz="2400" dirty="0" smtClean="0">
              <a:solidFill>
                <a:srgbClr val="00B0F0"/>
              </a:solidFill>
            </a:endParaRPr>
          </a:p>
          <a:p>
            <a:r>
              <a:rPr lang="en-US" altLang="zh-CN" sz="2400" dirty="0" smtClean="0">
                <a:solidFill>
                  <a:srgbClr val="00B0F0"/>
                </a:solidFill>
              </a:rPr>
              <a:t>       </a:t>
            </a:r>
            <a:r>
              <a:rPr lang="en-US" altLang="zh-CN" sz="2400" dirty="0" err="1"/>
              <a:t>zcount</a:t>
            </a:r>
            <a:r>
              <a:rPr lang="en-US" altLang="zh-CN" sz="2400" dirty="0"/>
              <a:t> </a:t>
            </a:r>
            <a:r>
              <a:rPr lang="en-US" altLang="zh-CN" sz="2400" dirty="0" err="1"/>
              <a:t>friends:duncan</a:t>
            </a:r>
            <a:r>
              <a:rPr lang="en-US" altLang="zh-CN" sz="2400" dirty="0"/>
              <a:t> 90 100</a:t>
            </a:r>
          </a:p>
          <a:p>
            <a:r>
              <a:rPr lang="en-US" altLang="zh-CN" sz="2400" dirty="0" smtClean="0">
                <a:solidFill>
                  <a:srgbClr val="00B0F0"/>
                </a:solidFill>
              </a:rPr>
              <a:t>       </a:t>
            </a:r>
            <a:r>
              <a:rPr lang="zh-CN" altLang="en-US" sz="2400" dirty="0" smtClean="0">
                <a:solidFill>
                  <a:srgbClr val="00B0F0"/>
                </a:solidFill>
              </a:rPr>
              <a:t>查询</a:t>
            </a:r>
            <a:r>
              <a:rPr lang="en-US" altLang="zh-CN" sz="2400" dirty="0" err="1" smtClean="0">
                <a:solidFill>
                  <a:srgbClr val="00B0F0"/>
                </a:solidFill>
              </a:rPr>
              <a:t>chani</a:t>
            </a:r>
            <a:r>
              <a:rPr lang="zh-CN" altLang="en-US" sz="2400" dirty="0" smtClean="0">
                <a:solidFill>
                  <a:srgbClr val="00B0F0"/>
                </a:solidFill>
              </a:rPr>
              <a:t>在</a:t>
            </a:r>
            <a:r>
              <a:rPr lang="en-US" altLang="zh-CN" sz="2400" dirty="0" err="1" smtClean="0">
                <a:solidFill>
                  <a:srgbClr val="00B0F0"/>
                </a:solidFill>
              </a:rPr>
              <a:t>duncan</a:t>
            </a:r>
            <a:r>
              <a:rPr lang="zh-CN" altLang="en-US" sz="2400" dirty="0" smtClean="0">
                <a:solidFill>
                  <a:srgbClr val="00B0F0"/>
                </a:solidFill>
              </a:rPr>
              <a:t>的朋友名单里由高到低排第几位</a:t>
            </a:r>
            <a:endParaRPr lang="en-US" altLang="zh-CN" sz="2400" dirty="0" smtClean="0">
              <a:solidFill>
                <a:srgbClr val="00B0F0"/>
              </a:solidFill>
            </a:endParaRPr>
          </a:p>
          <a:p>
            <a:r>
              <a:rPr lang="en-US" altLang="zh-CN" sz="2400" dirty="0" smtClean="0">
                <a:solidFill>
                  <a:srgbClr val="00B0F0"/>
                </a:solidFill>
              </a:rPr>
              <a:t>       </a:t>
            </a:r>
            <a:r>
              <a:rPr lang="en-US" altLang="zh-CN" sz="2400" dirty="0" err="1"/>
              <a:t>zrevrank</a:t>
            </a:r>
            <a:r>
              <a:rPr lang="en-US" altLang="zh-CN" sz="2400" dirty="0"/>
              <a:t> </a:t>
            </a:r>
            <a:r>
              <a:rPr lang="en-US" altLang="zh-CN" sz="2400" dirty="0" err="1"/>
              <a:t>friends:duncan</a:t>
            </a:r>
            <a:r>
              <a:rPr lang="en-US" altLang="zh-CN" sz="2400" dirty="0"/>
              <a:t> </a:t>
            </a:r>
            <a:r>
              <a:rPr lang="en-US" altLang="zh-CN" sz="2400" dirty="0" err="1"/>
              <a:t>chani</a:t>
            </a:r>
            <a:endParaRPr lang="en-US" altLang="zh-CN" sz="2400" dirty="0"/>
          </a:p>
          <a:p>
            <a:r>
              <a:rPr lang="zh-CN" altLang="en-US" sz="2400" dirty="0" smtClean="0">
                <a:solidFill>
                  <a:srgbClr val="00B0F0"/>
                </a:solidFill>
              </a:rPr>
              <a:t>       查询</a:t>
            </a:r>
            <a:r>
              <a:rPr lang="en-US" altLang="zh-CN" sz="2400" dirty="0" err="1" smtClean="0">
                <a:solidFill>
                  <a:srgbClr val="00B0F0"/>
                </a:solidFill>
              </a:rPr>
              <a:t>chani</a:t>
            </a:r>
            <a:r>
              <a:rPr lang="zh-CN" altLang="en-US" sz="2400" dirty="0" smtClean="0">
                <a:solidFill>
                  <a:srgbClr val="00B0F0"/>
                </a:solidFill>
              </a:rPr>
              <a:t>在</a:t>
            </a:r>
            <a:r>
              <a:rPr lang="en-US" altLang="zh-CN" sz="2400" dirty="0" err="1" smtClean="0">
                <a:solidFill>
                  <a:srgbClr val="00B0F0"/>
                </a:solidFill>
              </a:rPr>
              <a:t>duncan</a:t>
            </a:r>
            <a:r>
              <a:rPr lang="zh-CN" altLang="en-US" sz="2400" dirty="0" smtClean="0">
                <a:solidFill>
                  <a:srgbClr val="00B0F0"/>
                </a:solidFill>
              </a:rPr>
              <a:t>的朋友名单里由低到高排第几位</a:t>
            </a:r>
            <a:endParaRPr lang="en-US" altLang="zh-CN" sz="2400" dirty="0" smtClean="0">
              <a:solidFill>
                <a:srgbClr val="00B0F0"/>
              </a:solidFill>
            </a:endParaRPr>
          </a:p>
          <a:p>
            <a:r>
              <a:rPr lang="en-US" altLang="zh-CN" sz="2400" dirty="0" smtClean="0">
                <a:solidFill>
                  <a:srgbClr val="00B0F0"/>
                </a:solidFill>
              </a:rPr>
              <a:t>       </a:t>
            </a:r>
            <a:r>
              <a:rPr lang="en-US" altLang="zh-CN" sz="2400" dirty="0" err="1"/>
              <a:t>zrank</a:t>
            </a:r>
            <a:r>
              <a:rPr lang="en-US" altLang="zh-CN" sz="2400" dirty="0"/>
              <a:t> </a:t>
            </a:r>
            <a:r>
              <a:rPr lang="en-US" altLang="zh-CN" sz="2400" dirty="0" err="1"/>
              <a:t>friends:duncan</a:t>
            </a:r>
            <a:r>
              <a:rPr lang="en-US" altLang="zh-CN" sz="2400" dirty="0"/>
              <a:t> </a:t>
            </a:r>
            <a:r>
              <a:rPr lang="en-US" altLang="zh-CN" sz="2400" dirty="0" err="1"/>
              <a:t>chani</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15235908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1676403"/>
          </a:xfrm>
        </p:spPr>
        <p:txBody>
          <a:bodyPr>
            <a:noAutofit/>
          </a:bodyPr>
          <a:lstStyle/>
          <a:p>
            <a:r>
              <a:rPr lang="en-US" altLang="zh-CN" sz="2400" b="1" dirty="0" smtClean="0"/>
              <a:t>3.2.3.3 </a:t>
            </a:r>
            <a:r>
              <a:rPr lang="zh-CN" altLang="en-US" sz="2400" b="1" dirty="0" smtClean="0"/>
              <a:t>内存管理</a:t>
            </a:r>
            <a:endParaRPr lang="en-US" altLang="zh-CN" sz="2400" b="1" dirty="0" smtClean="0"/>
          </a:p>
          <a:p>
            <a:r>
              <a:rPr lang="en-US" altLang="zh-CN" sz="2400" dirty="0" smtClean="0"/>
              <a:t>       </a:t>
            </a:r>
            <a:r>
              <a:rPr lang="en-US" altLang="zh-CN" sz="2400" dirty="0" err="1" smtClean="0"/>
              <a:t>Redis</a:t>
            </a:r>
            <a:r>
              <a:rPr lang="zh-CN" altLang="en-US" sz="2400" dirty="0"/>
              <a:t>为了方便内存的管理，在分配一块内存之后，</a:t>
            </a:r>
            <a:r>
              <a:rPr lang="zh-CN" altLang="en-US" sz="2400" dirty="0">
                <a:solidFill>
                  <a:srgbClr val="FF0000"/>
                </a:solidFill>
              </a:rPr>
              <a:t>会将 这块内存的大小存入内存块的头部</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sp>
        <p:nvSpPr>
          <p:cNvPr id="5" name="矩形 4"/>
          <p:cNvSpPr/>
          <p:nvPr/>
        </p:nvSpPr>
        <p:spPr>
          <a:xfrm>
            <a:off x="966354" y="4412450"/>
            <a:ext cx="10259291" cy="1938992"/>
          </a:xfrm>
          <a:prstGeom prst="rect">
            <a:avLst/>
          </a:prstGeom>
        </p:spPr>
        <p:txBody>
          <a:bodyPr wrap="square">
            <a:spAutoFit/>
          </a:bodyPr>
          <a:lstStyle/>
          <a:p>
            <a:pPr marL="0" indent="0">
              <a:buNone/>
            </a:pPr>
            <a:r>
              <a:rPr lang="en-US" altLang="zh-CN" sz="2400" dirty="0" smtClean="0">
                <a:solidFill>
                  <a:schemeClr val="accent1"/>
                </a:solidFill>
                <a:latin typeface="微软雅黑" panose="020B0503020204020204" pitchFamily="34" charset="-122"/>
                <a:ea typeface="微软雅黑" panose="020B0503020204020204" pitchFamily="34" charset="-122"/>
              </a:rPr>
              <a:t>       </a:t>
            </a:r>
            <a:r>
              <a:rPr lang="en-US" altLang="zh-CN" sz="2400" dirty="0" err="1" smtClean="0">
                <a:solidFill>
                  <a:schemeClr val="accent1"/>
                </a:solidFill>
                <a:latin typeface="微软雅黑" panose="020B0503020204020204" pitchFamily="34" charset="-122"/>
                <a:ea typeface="微软雅黑" panose="020B0503020204020204" pitchFamily="34" charset="-122"/>
              </a:rPr>
              <a:t>real_ptr</a:t>
            </a:r>
            <a:r>
              <a:rPr lang="zh-CN" altLang="en-US" sz="2400" dirty="0" smtClean="0">
                <a:latin typeface="微软雅黑" panose="020B0503020204020204" pitchFamily="34" charset="-122"/>
                <a:ea typeface="微软雅黑" panose="020B0503020204020204" pitchFamily="34" charset="-122"/>
              </a:rPr>
              <a:t>是调用</a:t>
            </a:r>
            <a:r>
              <a:rPr lang="en-US" altLang="zh-CN" sz="2400" dirty="0" err="1" smtClean="0">
                <a:latin typeface="微软雅黑" panose="020B0503020204020204" pitchFamily="34" charset="-122"/>
                <a:ea typeface="微软雅黑" panose="020B0503020204020204" pitchFamily="34" charset="-122"/>
              </a:rPr>
              <a:t>malloc</a:t>
            </a:r>
            <a:r>
              <a:rPr lang="zh-CN" altLang="en-US" sz="2400" dirty="0" smtClean="0">
                <a:latin typeface="微软雅黑" panose="020B0503020204020204" pitchFamily="34" charset="-122"/>
                <a:ea typeface="微软雅黑" panose="020B0503020204020204" pitchFamily="34" charset="-122"/>
              </a:rPr>
              <a:t>后返回的指针，内存块的大小</a:t>
            </a:r>
            <a:r>
              <a:rPr lang="en-US" altLang="zh-CN" sz="2400" dirty="0" smtClean="0">
                <a:latin typeface="微软雅黑" panose="020B0503020204020204" pitchFamily="34" charset="-122"/>
                <a:ea typeface="微软雅黑" panose="020B0503020204020204" pitchFamily="34" charset="-122"/>
              </a:rPr>
              <a:t>size</a:t>
            </a:r>
            <a:r>
              <a:rPr lang="zh-CN" altLang="en-US" sz="2400" dirty="0" smtClean="0">
                <a:latin typeface="微软雅黑" panose="020B0503020204020204" pitchFamily="34" charset="-122"/>
                <a:ea typeface="微软雅黑" panose="020B0503020204020204" pitchFamily="34" charset="-122"/>
              </a:rPr>
              <a:t>存入头部（占据为 </a:t>
            </a:r>
            <a:r>
              <a:rPr lang="en-US" altLang="zh-CN" sz="2400" dirty="0" err="1" smtClean="0">
                <a:latin typeface="微软雅黑" panose="020B0503020204020204" pitchFamily="34" charset="-122"/>
                <a:ea typeface="微软雅黑" panose="020B0503020204020204" pitchFamily="34" charset="-122"/>
              </a:rPr>
              <a:t>size_t</a:t>
            </a:r>
            <a:r>
              <a:rPr lang="zh-CN" altLang="en-US" sz="2400" dirty="0" smtClean="0">
                <a:latin typeface="微软雅黑" panose="020B0503020204020204" pitchFamily="34" charset="-122"/>
                <a:ea typeface="微软雅黑" panose="020B0503020204020204" pitchFamily="34" charset="-122"/>
              </a:rPr>
              <a:t>类型的内存），然后返回</a:t>
            </a:r>
            <a:r>
              <a:rPr lang="en-US" altLang="zh-CN" sz="2400" dirty="0" err="1" smtClean="0">
                <a:solidFill>
                  <a:schemeClr val="accent1"/>
                </a:solidFill>
                <a:latin typeface="微软雅黑" panose="020B0503020204020204" pitchFamily="34" charset="-122"/>
                <a:ea typeface="微软雅黑" panose="020B0503020204020204" pitchFamily="34" charset="-122"/>
              </a:rPr>
              <a:t>ret_ptr</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0" indent="0">
              <a:buNone/>
            </a:pPr>
            <a:endParaRPr lang="en-US" altLang="zh-CN" sz="2400" dirty="0" smtClean="0">
              <a:latin typeface="微软雅黑" panose="020B0503020204020204" pitchFamily="34" charset="-122"/>
              <a:ea typeface="微软雅黑" panose="020B0503020204020204" pitchFamily="34" charset="-122"/>
            </a:endParaRPr>
          </a:p>
          <a:p>
            <a:pPr marL="0" indent="0">
              <a:buNone/>
            </a:pPr>
            <a:r>
              <a:rPr lang="zh-CN" altLang="en-US" sz="2400" dirty="0" smtClean="0">
                <a:latin typeface="微软雅黑" panose="020B0503020204020204" pitchFamily="34" charset="-122"/>
                <a:ea typeface="微软雅黑" panose="020B0503020204020204" pitchFamily="34" charset="-122"/>
              </a:rPr>
              <a:t>       当需要释放内存时，</a:t>
            </a:r>
            <a:r>
              <a:rPr lang="en-US" altLang="zh-CN" sz="2400" dirty="0" err="1" smtClean="0">
                <a:latin typeface="微软雅黑" panose="020B0503020204020204" pitchFamily="34" charset="-122"/>
                <a:ea typeface="微软雅黑" panose="020B0503020204020204" pitchFamily="34" charset="-122"/>
              </a:rPr>
              <a:t>ret_ptr</a:t>
            </a:r>
            <a:r>
              <a:rPr lang="zh-CN" altLang="en-US" sz="2400" dirty="0" smtClean="0">
                <a:latin typeface="微软雅黑" panose="020B0503020204020204" pitchFamily="34" charset="-122"/>
                <a:ea typeface="微软雅黑" panose="020B0503020204020204" pitchFamily="34" charset="-122"/>
              </a:rPr>
              <a:t>被传给内存管理程序，算出 </a:t>
            </a:r>
            <a:r>
              <a:rPr lang="en-US" altLang="zh-CN" sz="2400" dirty="0" err="1" smtClean="0">
                <a:latin typeface="微软雅黑" panose="020B0503020204020204" pitchFamily="34" charset="-122"/>
                <a:ea typeface="微软雅黑" panose="020B0503020204020204" pitchFamily="34" charset="-122"/>
              </a:rPr>
              <a:t>real_ptr</a:t>
            </a:r>
            <a:r>
              <a:rPr lang="zh-CN" altLang="en-US" sz="2400" dirty="0" smtClean="0">
                <a:latin typeface="微软雅黑" panose="020B0503020204020204" pitchFamily="34" charset="-122"/>
                <a:ea typeface="微软雅黑" panose="020B0503020204020204" pitchFamily="34" charset="-122"/>
              </a:rPr>
              <a:t>的值，然后将</a:t>
            </a:r>
            <a:r>
              <a:rPr lang="en-US" altLang="zh-CN" sz="2400" dirty="0" err="1" smtClean="0">
                <a:latin typeface="微软雅黑" panose="020B0503020204020204" pitchFamily="34" charset="-122"/>
                <a:ea typeface="微软雅黑" panose="020B0503020204020204" pitchFamily="34" charset="-122"/>
              </a:rPr>
              <a:t>real_ptr</a:t>
            </a:r>
            <a:r>
              <a:rPr lang="zh-CN" altLang="en-US" sz="2400" dirty="0" smtClean="0">
                <a:latin typeface="微软雅黑" panose="020B0503020204020204" pitchFamily="34" charset="-122"/>
                <a:ea typeface="微软雅黑" panose="020B0503020204020204" pitchFamily="34" charset="-122"/>
              </a:rPr>
              <a:t>传给</a:t>
            </a:r>
            <a:r>
              <a:rPr lang="en-US" altLang="zh-CN" sz="2400" dirty="0" smtClean="0">
                <a:latin typeface="微软雅黑" panose="020B0503020204020204" pitchFamily="34" charset="-122"/>
                <a:ea typeface="微软雅黑" panose="020B0503020204020204" pitchFamily="34" charset="-122"/>
              </a:rPr>
              <a:t>free</a:t>
            </a:r>
            <a:r>
              <a:rPr lang="zh-CN" altLang="en-US" sz="2400" dirty="0" smtClean="0">
                <a:latin typeface="微软雅黑" panose="020B0503020204020204" pitchFamily="34" charset="-122"/>
                <a:ea typeface="微软雅黑" panose="020B0503020204020204" pitchFamily="34" charset="-122"/>
              </a:rPr>
              <a:t>释放内存。</a:t>
            </a:r>
          </a:p>
        </p:txBody>
      </p:sp>
      <p:pic>
        <p:nvPicPr>
          <p:cNvPr id="6" name="图片 5" descr="Redis内存分配.png"/>
          <p:cNvPicPr>
            <a:picLocks noChangeAspect="1"/>
          </p:cNvPicPr>
          <p:nvPr/>
        </p:nvPicPr>
        <p:blipFill>
          <a:blip r:embed="rId2" cstate="print"/>
          <a:stretch>
            <a:fillRect/>
          </a:stretch>
        </p:blipFill>
        <p:spPr>
          <a:xfrm>
            <a:off x="2533213" y="2350364"/>
            <a:ext cx="6659962" cy="1745673"/>
          </a:xfrm>
          <a:prstGeom prst="rect">
            <a:avLst/>
          </a:prstGeom>
        </p:spPr>
      </p:pic>
    </p:spTree>
    <p:extLst>
      <p:ext uri="{BB962C8B-B14F-4D97-AF65-F5344CB8AC3E}">
        <p14:creationId xmlns:p14="http://schemas.microsoft.com/office/powerpoint/2010/main" val="1612724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3.2.3.3 </a:t>
            </a:r>
            <a:r>
              <a:rPr lang="zh-CN" altLang="en-US" sz="2400" b="1" dirty="0" smtClean="0"/>
              <a:t>内存管理（续）</a:t>
            </a:r>
            <a:endParaRPr lang="en-US" altLang="zh-CN" sz="2400" b="1" dirty="0" smtClean="0"/>
          </a:p>
          <a:p>
            <a:r>
              <a:rPr lang="zh-CN" altLang="en-US" sz="2400" dirty="0" smtClean="0"/>
              <a:t>       总体</a:t>
            </a:r>
            <a:r>
              <a:rPr lang="zh-CN" altLang="en-US" sz="2400" dirty="0"/>
              <a:t>上看，</a:t>
            </a:r>
            <a:r>
              <a:rPr lang="en-US" altLang="zh-CN" sz="2400" dirty="0" err="1"/>
              <a:t>Redis</a:t>
            </a:r>
            <a:r>
              <a:rPr lang="zh-CN" altLang="en-US" sz="2400" dirty="0"/>
              <a:t>采用的是包装的</a:t>
            </a:r>
            <a:r>
              <a:rPr lang="en-US" altLang="zh-CN" sz="2400" dirty="0" err="1" smtClean="0"/>
              <a:t>malloc</a:t>
            </a:r>
            <a:r>
              <a:rPr lang="en-US" altLang="zh-CN" sz="2400" dirty="0" smtClean="0"/>
              <a:t>/free</a:t>
            </a:r>
            <a:r>
              <a:rPr lang="zh-CN" altLang="en-US" sz="2400" dirty="0" smtClean="0"/>
              <a:t>，有</a:t>
            </a:r>
            <a:r>
              <a:rPr lang="zh-CN" altLang="en-US" sz="2400" dirty="0"/>
              <a:t>一个静态变量 </a:t>
            </a:r>
            <a:r>
              <a:rPr lang="en-US" altLang="zh-CN" sz="2400" dirty="0" err="1"/>
              <a:t>used_memory</a:t>
            </a:r>
            <a:r>
              <a:rPr lang="zh-CN" altLang="en-US" sz="2400" dirty="0"/>
              <a:t>记录当前分配内存的总和</a:t>
            </a:r>
            <a:r>
              <a:rPr lang="zh-CN" altLang="en-US" sz="2400" dirty="0" smtClean="0"/>
              <a:t>。</a:t>
            </a:r>
            <a:endParaRPr lang="en-US" altLang="zh-CN" sz="2400" dirty="0" smtClean="0"/>
          </a:p>
          <a:p>
            <a:endParaRPr lang="en-US" altLang="zh-CN" sz="2400" dirty="0" smtClean="0"/>
          </a:p>
          <a:p>
            <a:r>
              <a:rPr lang="zh-CN" altLang="en-US" sz="2400" dirty="0" smtClean="0"/>
              <a:t>调用</a:t>
            </a:r>
            <a:r>
              <a:rPr lang="en-US" altLang="zh-CN" sz="2400" dirty="0" err="1"/>
              <a:t>malloc</a:t>
            </a:r>
            <a:r>
              <a:rPr lang="zh-CN" altLang="en-US" sz="2400" dirty="0"/>
              <a:t>时，</a:t>
            </a:r>
            <a:r>
              <a:rPr lang="en-US" altLang="zh-CN" sz="2400" dirty="0" err="1"/>
              <a:t>malloc</a:t>
            </a:r>
            <a:r>
              <a:rPr lang="zh-CN" altLang="en-US" sz="2400" dirty="0"/>
              <a:t>并不是严格按照参数的值来分配内存。</a:t>
            </a:r>
            <a:endParaRPr lang="en-US" altLang="zh-CN" sz="2400" dirty="0"/>
          </a:p>
          <a:p>
            <a:r>
              <a:rPr lang="zh-CN" altLang="en-US" sz="2400" dirty="0" smtClean="0"/>
              <a:t>例如，基于</a:t>
            </a:r>
            <a:r>
              <a:rPr lang="zh-CN" altLang="en-US" sz="2400" dirty="0">
                <a:solidFill>
                  <a:srgbClr val="FF0000"/>
                </a:solidFill>
              </a:rPr>
              <a:t>内存对齐</a:t>
            </a:r>
            <a:r>
              <a:rPr lang="zh-CN" altLang="en-US" sz="2400" dirty="0"/>
              <a:t>等方面的考虑，程序只请求一个</a:t>
            </a:r>
            <a:r>
              <a:rPr lang="en-US" altLang="zh-CN" sz="2400" dirty="0"/>
              <a:t>byte</a:t>
            </a:r>
            <a:r>
              <a:rPr lang="zh-CN" altLang="en-US" sz="2400" dirty="0"/>
              <a:t>时</a:t>
            </a:r>
            <a:r>
              <a:rPr lang="en-US" altLang="zh-CN" sz="2400" dirty="0" err="1"/>
              <a:t>malloc</a:t>
            </a:r>
            <a:r>
              <a:rPr lang="zh-CN" altLang="en-US" sz="2400" dirty="0"/>
              <a:t>可能会分配</a:t>
            </a:r>
            <a:r>
              <a:rPr lang="en-US" altLang="zh-CN" sz="2400" dirty="0"/>
              <a:t>4</a:t>
            </a:r>
            <a:r>
              <a:rPr lang="zh-CN" altLang="en-US" sz="2400" dirty="0"/>
              <a:t>个</a:t>
            </a:r>
            <a:r>
              <a:rPr lang="en-US" altLang="zh-CN" sz="2400" dirty="0"/>
              <a:t>byte</a:t>
            </a:r>
            <a:r>
              <a:rPr lang="zh-CN" altLang="en-US" sz="2400" dirty="0"/>
              <a:t>。</a:t>
            </a:r>
            <a:endParaRPr lang="en-US" altLang="zh-CN" sz="2400" dirty="0"/>
          </a:p>
          <a:p>
            <a:r>
              <a:rPr lang="zh-CN" altLang="en-US" sz="2400" dirty="0"/>
              <a:t>如果程序中大量请求</a:t>
            </a:r>
            <a:r>
              <a:rPr lang="en-US" altLang="zh-CN" sz="2400" dirty="0"/>
              <a:t>1byte</a:t>
            </a:r>
            <a:r>
              <a:rPr lang="zh-CN" altLang="en-US" sz="2400" dirty="0"/>
              <a:t>内存。</a:t>
            </a:r>
            <a:endParaRPr lang="en-US" altLang="zh-CN" sz="2400" dirty="0"/>
          </a:p>
          <a:p>
            <a:r>
              <a:rPr lang="en-US" altLang="zh-CN" sz="2400" dirty="0"/>
              <a:t>     ↓</a:t>
            </a:r>
          </a:p>
          <a:p>
            <a:r>
              <a:rPr lang="zh-CN" altLang="en-US" sz="2400" dirty="0"/>
              <a:t>小内存分配导致浪费、碎片</a:t>
            </a:r>
            <a:r>
              <a:rPr lang="zh-CN" altLang="en-US" sz="2400" dirty="0" smtClean="0"/>
              <a:t>。</a:t>
            </a:r>
            <a:endParaRPr lang="en-US" altLang="zh-CN" sz="2400" dirty="0"/>
          </a:p>
          <a:p>
            <a:r>
              <a:rPr lang="zh-CN" altLang="en-US" sz="2400" dirty="0"/>
              <a:t>      </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2423665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3581"/>
            <a:ext cx="10515600" cy="920336"/>
          </a:xfrm>
        </p:spPr>
        <p:txBody>
          <a:bodyPr/>
          <a:lstStyle/>
          <a:p>
            <a:r>
              <a:rPr lang="en-US" altLang="zh-CN" dirty="0"/>
              <a:t>3.1.1 </a:t>
            </a:r>
            <a:r>
              <a:rPr lang="zh-CN" altLang="en-US" dirty="0"/>
              <a:t>键值对模型</a:t>
            </a:r>
            <a:r>
              <a:rPr lang="zh-CN" altLang="en-US" dirty="0" smtClean="0"/>
              <a:t>介绍（续）</a:t>
            </a:r>
            <a:endParaRPr lang="zh-CN" altLang="en-US" dirty="0"/>
          </a:p>
        </p:txBody>
      </p:sp>
      <p:sp>
        <p:nvSpPr>
          <p:cNvPr id="3" name="内容占位符 2"/>
          <p:cNvSpPr>
            <a:spLocks noGrp="1"/>
          </p:cNvSpPr>
          <p:nvPr>
            <p:ph idx="1"/>
          </p:nvPr>
        </p:nvSpPr>
        <p:spPr>
          <a:xfrm>
            <a:off x="838200" y="702659"/>
            <a:ext cx="10515600" cy="5175340"/>
          </a:xfrm>
        </p:spPr>
        <p:txBody>
          <a:bodyPr>
            <a:normAutofit fontScale="85000" lnSpcReduction="20000"/>
          </a:bodyPr>
          <a:lstStyle/>
          <a:p>
            <a:r>
              <a:rPr lang="zh-CN" altLang="en-US" sz="3600" b="1" dirty="0"/>
              <a:t>应用需求发展</a:t>
            </a:r>
            <a:r>
              <a:rPr lang="en-US" altLang="zh-CN" sz="3600" b="1" dirty="0"/>
              <a:t>——</a:t>
            </a:r>
            <a:r>
              <a:rPr lang="zh-CN" altLang="en-US" sz="3300" b="1" dirty="0" smtClean="0"/>
              <a:t>当前大数据应用</a:t>
            </a:r>
            <a:endParaRPr lang="en-US" altLang="zh-CN" sz="3300" b="1" dirty="0" smtClean="0"/>
          </a:p>
          <a:p>
            <a:r>
              <a:rPr lang="zh-CN" altLang="en-US" b="1" dirty="0" smtClean="0"/>
              <a:t>业务背景：</a:t>
            </a:r>
            <a:r>
              <a:rPr lang="zh-CN" altLang="en-US" dirty="0" smtClean="0"/>
              <a:t>互联网、物联网所带来的大数据应用环境</a:t>
            </a:r>
            <a:endParaRPr lang="en-US" altLang="zh-CN" dirty="0" smtClean="0"/>
          </a:p>
          <a:p>
            <a:r>
              <a:rPr lang="zh-CN" altLang="en-US" b="1" dirty="0" smtClean="0"/>
              <a:t>数据来源：</a:t>
            </a:r>
            <a:r>
              <a:rPr lang="zh-CN" altLang="en-US" dirty="0" smtClean="0"/>
              <a:t>数据可能来自于海量的互联网用户、网站、设备，风格迥异，各有所长。</a:t>
            </a:r>
            <a:endParaRPr lang="en-US" altLang="zh-CN" dirty="0" smtClean="0"/>
          </a:p>
          <a:p>
            <a:r>
              <a:rPr lang="zh-CN" altLang="en-US" dirty="0" smtClean="0">
                <a:solidFill>
                  <a:schemeClr val="accent1"/>
                </a:solidFill>
              </a:rPr>
              <a:t>    </a:t>
            </a:r>
            <a:r>
              <a:rPr lang="en-US" altLang="zh-CN" dirty="0">
                <a:solidFill>
                  <a:schemeClr val="accent1"/>
                </a:solidFill>
              </a:rPr>
              <a:t>Volume</a:t>
            </a:r>
            <a:r>
              <a:rPr lang="zh-CN" altLang="en-US" dirty="0"/>
              <a:t>：数据体量巨大（从</a:t>
            </a:r>
            <a:r>
              <a:rPr lang="en-US" altLang="zh-CN" dirty="0"/>
              <a:t>TB</a:t>
            </a:r>
            <a:r>
              <a:rPr lang="zh-CN" altLang="en-US" dirty="0"/>
              <a:t>级别，跃升到</a:t>
            </a:r>
            <a:r>
              <a:rPr lang="en-US" altLang="zh-CN" dirty="0"/>
              <a:t>PB</a:t>
            </a:r>
            <a:r>
              <a:rPr lang="zh-CN" altLang="en-US" dirty="0"/>
              <a:t>级别）；</a:t>
            </a:r>
            <a:endParaRPr lang="en-US" altLang="zh-CN" dirty="0"/>
          </a:p>
          <a:p>
            <a:pPr>
              <a:defRPr/>
            </a:pPr>
            <a:r>
              <a:rPr lang="en-US" altLang="zh-CN" dirty="0"/>
              <a:t>    </a:t>
            </a:r>
            <a:r>
              <a:rPr lang="en-US" altLang="zh-CN" dirty="0" smtClean="0">
                <a:solidFill>
                  <a:schemeClr val="accent1"/>
                </a:solidFill>
              </a:rPr>
              <a:t>Variety </a:t>
            </a:r>
            <a:r>
              <a:rPr lang="zh-CN" altLang="en-US" dirty="0" smtClean="0"/>
              <a:t>：</a:t>
            </a:r>
            <a:r>
              <a:rPr lang="zh-CN" altLang="en-US" dirty="0"/>
              <a:t>数据类型繁多（网络日志、视频、图片、地理位置信息等等）</a:t>
            </a:r>
            <a:r>
              <a:rPr lang="zh-CN" altLang="en-US" dirty="0" smtClean="0"/>
              <a:t>；</a:t>
            </a:r>
            <a:endParaRPr lang="en-US" altLang="zh-CN" dirty="0" smtClean="0"/>
          </a:p>
          <a:p>
            <a:pPr>
              <a:defRPr/>
            </a:pPr>
            <a:r>
              <a:rPr lang="en-US" altLang="zh-CN" dirty="0" smtClean="0"/>
              <a:t>    </a:t>
            </a:r>
            <a:r>
              <a:rPr lang="en-US" altLang="zh-CN" dirty="0" smtClean="0">
                <a:solidFill>
                  <a:schemeClr val="accent1"/>
                </a:solidFill>
              </a:rPr>
              <a:t>Value</a:t>
            </a:r>
            <a:r>
              <a:rPr lang="zh-CN" altLang="en-US" dirty="0"/>
              <a:t> </a:t>
            </a:r>
            <a:r>
              <a:rPr lang="zh-CN" altLang="en-US" dirty="0" smtClean="0"/>
              <a:t>  ：价值</a:t>
            </a:r>
            <a:r>
              <a:rPr lang="zh-CN" altLang="en-US" dirty="0"/>
              <a:t>密度低。</a:t>
            </a:r>
            <a:endParaRPr lang="en-US" altLang="zh-CN" dirty="0"/>
          </a:p>
          <a:p>
            <a:r>
              <a:rPr lang="zh-CN" altLang="en-US" b="1" dirty="0" smtClean="0"/>
              <a:t>业务特征：</a:t>
            </a:r>
            <a:r>
              <a:rPr lang="zh-CN" altLang="en-US" dirty="0" smtClean="0"/>
              <a:t>更加贴近生活，例如智能搜索引擎、电商畅销商品排行榜、客户偏好挖掘、购物</a:t>
            </a:r>
            <a:r>
              <a:rPr lang="zh-CN" altLang="en-US" dirty="0"/>
              <a:t>车</a:t>
            </a:r>
            <a:r>
              <a:rPr lang="zh-CN" altLang="en-US" dirty="0" smtClean="0"/>
              <a:t>管理、社交网络分析与推荐、舆情热点追踪，系统强调可扩充性、可用性；结果注重价值发现，优中选优。</a:t>
            </a:r>
            <a:endParaRPr lang="en-US" altLang="zh-CN" dirty="0" smtClean="0"/>
          </a:p>
          <a:p>
            <a:pPr>
              <a:defRPr/>
            </a:pPr>
            <a:r>
              <a:rPr lang="en-US" altLang="zh-CN" dirty="0" smtClean="0">
                <a:solidFill>
                  <a:schemeClr val="accent1"/>
                </a:solidFill>
              </a:rPr>
              <a:t>    Velocity</a:t>
            </a:r>
            <a:r>
              <a:rPr lang="zh-CN" altLang="en-US" dirty="0"/>
              <a:t>：处理速度快（</a:t>
            </a:r>
            <a:r>
              <a:rPr lang="en-US" altLang="zh-CN" dirty="0"/>
              <a:t>1</a:t>
            </a:r>
            <a:r>
              <a:rPr lang="zh-CN" altLang="en-US" dirty="0"/>
              <a:t>秒定律，有别于传统的数据挖掘技术</a:t>
            </a:r>
            <a:r>
              <a:rPr lang="zh-CN" altLang="en-US" dirty="0" smtClean="0"/>
              <a:t>）。</a:t>
            </a:r>
            <a:endParaRPr lang="en-US" altLang="zh-CN"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a:t>
            </a:fld>
            <a:endParaRPr lang="zh-CN" altLang="en-US" dirty="0"/>
          </a:p>
        </p:txBody>
      </p:sp>
      <p:sp>
        <p:nvSpPr>
          <p:cNvPr id="5" name="五边形 4"/>
          <p:cNvSpPr/>
          <p:nvPr/>
        </p:nvSpPr>
        <p:spPr>
          <a:xfrm>
            <a:off x="944544" y="5877999"/>
            <a:ext cx="10500528" cy="8434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t>需要能更好适应</a:t>
            </a:r>
            <a:r>
              <a:rPr lang="en-US" altLang="zh-CN" sz="2800" dirty="0" smtClean="0"/>
              <a:t>4V</a:t>
            </a:r>
            <a:r>
              <a:rPr lang="zh-CN" altLang="en-US" sz="2800" dirty="0" smtClean="0"/>
              <a:t>特征的数据模型，简化管理，灵活宽泛，增加“容量</a:t>
            </a:r>
            <a:r>
              <a:rPr lang="zh-CN" altLang="en-US" sz="2800" dirty="0"/>
              <a:t>”</a:t>
            </a:r>
          </a:p>
        </p:txBody>
      </p:sp>
    </p:spTree>
    <p:extLst>
      <p:ext uri="{BB962C8B-B14F-4D97-AF65-F5344CB8AC3E}">
        <p14:creationId xmlns:p14="http://schemas.microsoft.com/office/powerpoint/2010/main" val="1270309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3.2.3.4 </a:t>
            </a:r>
            <a:r>
              <a:rPr lang="zh-CN" altLang="en-US" sz="2400" b="1" dirty="0" smtClean="0"/>
              <a:t>内存持久化</a:t>
            </a:r>
            <a:endParaRPr lang="en-US" altLang="zh-CN" sz="2400" b="1" dirty="0" smtClean="0"/>
          </a:p>
          <a:p>
            <a:r>
              <a:rPr lang="en-US" altLang="zh-CN" sz="2400" dirty="0" smtClean="0"/>
              <a:t>       </a:t>
            </a:r>
            <a:r>
              <a:rPr lang="en-US" altLang="zh-CN" sz="2400" dirty="0" err="1" smtClean="0"/>
              <a:t>Redis</a:t>
            </a:r>
            <a:r>
              <a:rPr lang="zh-CN" altLang="en-US" sz="2400" dirty="0" smtClean="0"/>
              <a:t>提供</a:t>
            </a:r>
            <a:r>
              <a:rPr lang="zh-CN" altLang="en-US" sz="2400" dirty="0"/>
              <a:t>内存数据持久化的机制，有两种持久化策略</a:t>
            </a:r>
            <a:r>
              <a:rPr lang="zh-CN" altLang="en-US" sz="2400" dirty="0" smtClean="0"/>
              <a:t>：</a:t>
            </a:r>
            <a:r>
              <a:rPr lang="en-US" altLang="zh-CN" sz="2400" dirty="0" smtClean="0"/>
              <a:t>RDB</a:t>
            </a:r>
            <a:r>
              <a:rPr lang="zh-CN" altLang="en-US" sz="2400" dirty="0"/>
              <a:t>快照、      </a:t>
            </a:r>
            <a:r>
              <a:rPr lang="en-US" altLang="zh-CN" sz="2400" dirty="0"/>
              <a:t>AOF</a:t>
            </a:r>
            <a:r>
              <a:rPr lang="zh-CN" altLang="en-US" sz="2400" dirty="0"/>
              <a:t>日志。</a:t>
            </a:r>
            <a:endParaRPr lang="en-US" altLang="zh-CN" sz="2400" dirty="0"/>
          </a:p>
          <a:p>
            <a:r>
              <a:rPr lang="en-US" altLang="zh-CN" sz="2400" dirty="0"/>
              <a:t>1</a:t>
            </a:r>
            <a:r>
              <a:rPr lang="zh-CN" altLang="en-US" sz="2400" dirty="0"/>
              <a:t>）</a:t>
            </a:r>
            <a:r>
              <a:rPr lang="en-US" altLang="zh-CN" sz="2400" b="1" dirty="0"/>
              <a:t>RDB</a:t>
            </a:r>
            <a:r>
              <a:rPr lang="zh-CN" altLang="en-US" sz="2400" b="1" dirty="0"/>
              <a:t>快照：</a:t>
            </a:r>
            <a:r>
              <a:rPr lang="zh-CN" altLang="en-US" sz="2400" dirty="0"/>
              <a:t>将当前数据的快照存成一个数据文件，从而持久化。</a:t>
            </a:r>
            <a:endParaRPr lang="en-US" altLang="zh-CN" sz="2400" dirty="0"/>
          </a:p>
          <a:p>
            <a:r>
              <a:rPr lang="en-US" altLang="zh-CN" sz="2400" dirty="0"/>
              <a:t>      RDB</a:t>
            </a:r>
            <a:r>
              <a:rPr lang="zh-CN" altLang="en-US" sz="2400" dirty="0"/>
              <a:t>的实现借助了</a:t>
            </a:r>
            <a:r>
              <a:rPr lang="en-US" altLang="zh-CN" sz="2400" dirty="0">
                <a:solidFill>
                  <a:srgbClr val="FF0000"/>
                </a:solidFill>
              </a:rPr>
              <a:t>fork</a:t>
            </a:r>
            <a:r>
              <a:rPr lang="zh-CN" altLang="en-US" sz="2400" dirty="0">
                <a:solidFill>
                  <a:srgbClr val="FF0000"/>
                </a:solidFill>
              </a:rPr>
              <a:t>命令</a:t>
            </a:r>
            <a:r>
              <a:rPr lang="zh-CN" altLang="en-US" sz="2400" dirty="0"/>
              <a:t>的</a:t>
            </a:r>
            <a:r>
              <a:rPr lang="en-US" altLang="zh-CN" sz="2400" dirty="0">
                <a:solidFill>
                  <a:srgbClr val="FF0000"/>
                </a:solidFill>
              </a:rPr>
              <a:t>copy on write</a:t>
            </a:r>
            <a:r>
              <a:rPr lang="zh-CN" altLang="en-US" sz="2400" dirty="0"/>
              <a:t>机制。在生成快照时，将当前进程</a:t>
            </a:r>
            <a:r>
              <a:rPr lang="en-US" altLang="zh-CN" sz="2400" dirty="0"/>
              <a:t>fork</a:t>
            </a:r>
            <a:r>
              <a:rPr lang="zh-CN" altLang="en-US" sz="2400" dirty="0"/>
              <a:t>出一个子进程，然后在子进程中循环所有的数据，将数据写成为</a:t>
            </a:r>
            <a:r>
              <a:rPr lang="en-US" altLang="zh-CN" sz="2400" dirty="0"/>
              <a:t>RDB</a:t>
            </a:r>
            <a:r>
              <a:rPr lang="zh-CN" altLang="en-US" sz="2400" dirty="0"/>
              <a:t>文件</a:t>
            </a:r>
            <a:r>
              <a:rPr lang="zh-CN" altLang="en-US" sz="2400" dirty="0" smtClean="0"/>
              <a:t>。</a:t>
            </a:r>
            <a:endParaRPr lang="en-US" altLang="zh-CN" sz="2400" dirty="0" smtClean="0"/>
          </a:p>
          <a:p>
            <a:endParaRPr lang="zh-CN" altLang="en-US" sz="2400" dirty="0"/>
          </a:p>
          <a:p>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Tree>
    <p:extLst>
      <p:ext uri="{BB962C8B-B14F-4D97-AF65-F5344CB8AC3E}">
        <p14:creationId xmlns:p14="http://schemas.microsoft.com/office/powerpoint/2010/main" val="32945747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3.2.3.4 </a:t>
            </a:r>
            <a:r>
              <a:rPr lang="zh-CN" altLang="en-US" sz="2400" b="1" dirty="0" smtClean="0"/>
              <a:t>内存持久化（续）</a:t>
            </a:r>
            <a:endParaRPr lang="en-US" altLang="zh-CN" sz="2400" b="1" dirty="0" smtClean="0"/>
          </a:p>
          <a:p>
            <a:r>
              <a:rPr lang="zh-CN" altLang="en-US" sz="2400" b="1" dirty="0">
                <a:solidFill>
                  <a:srgbClr val="FF0000"/>
                </a:solidFill>
              </a:rPr>
              <a:t>可靠性：</a:t>
            </a:r>
            <a:r>
              <a:rPr lang="zh-CN" altLang="en-US" sz="2400" dirty="0"/>
              <a:t>当生成一个新的</a:t>
            </a:r>
            <a:r>
              <a:rPr lang="en-US" altLang="zh-CN" sz="2400" dirty="0"/>
              <a:t>RDB</a:t>
            </a:r>
            <a:r>
              <a:rPr lang="zh-CN" altLang="en-US" sz="2400" dirty="0"/>
              <a:t>文件时，</a:t>
            </a:r>
            <a:r>
              <a:rPr lang="en-US" altLang="zh-CN" sz="2400" dirty="0" err="1"/>
              <a:t>Redis</a:t>
            </a:r>
            <a:r>
              <a:rPr lang="zh-CN" altLang="en-US" sz="2400" dirty="0"/>
              <a:t>生成的子进程先将数据写到一个临时文件中，然后通过</a:t>
            </a:r>
            <a:r>
              <a:rPr lang="zh-CN" altLang="en-US" sz="2400" dirty="0">
                <a:solidFill>
                  <a:srgbClr val="FF0000"/>
                </a:solidFill>
              </a:rPr>
              <a:t>原子性系统调用</a:t>
            </a:r>
            <a:r>
              <a:rPr lang="en-US" altLang="zh-CN" sz="2400" dirty="0">
                <a:solidFill>
                  <a:srgbClr val="FF0000"/>
                </a:solidFill>
              </a:rPr>
              <a:t>rename</a:t>
            </a:r>
            <a:r>
              <a:rPr lang="zh-CN" altLang="en-US" sz="2400" dirty="0"/>
              <a:t>将临时文件重命名为</a:t>
            </a:r>
            <a:r>
              <a:rPr lang="en-US" altLang="zh-CN" sz="2400" dirty="0"/>
              <a:t>RDB</a:t>
            </a:r>
            <a:r>
              <a:rPr lang="zh-CN" altLang="en-US" sz="2400" dirty="0"/>
              <a:t>文件，这样在任何时候出现故障，</a:t>
            </a:r>
            <a:r>
              <a:rPr lang="en-US" altLang="zh-CN" sz="2400" dirty="0"/>
              <a:t>RDB</a:t>
            </a:r>
            <a:r>
              <a:rPr lang="zh-CN" altLang="en-US" sz="2400" dirty="0"/>
              <a:t>快照文件总是可用的。</a:t>
            </a:r>
            <a:endParaRPr lang="en-US" altLang="zh-CN" sz="2400" dirty="0"/>
          </a:p>
          <a:p>
            <a:r>
              <a:rPr lang="zh-CN" altLang="en-US" sz="2400" b="1" dirty="0">
                <a:solidFill>
                  <a:srgbClr val="FF0000"/>
                </a:solidFill>
              </a:rPr>
              <a:t>生成时机：</a:t>
            </a:r>
            <a:r>
              <a:rPr lang="zh-CN" altLang="en-US" sz="2400" dirty="0"/>
              <a:t>可以通过</a:t>
            </a:r>
            <a:r>
              <a:rPr lang="en-US" altLang="zh-CN" sz="2400" dirty="0"/>
              <a:t>save</a:t>
            </a:r>
            <a:r>
              <a:rPr lang="zh-CN" altLang="en-US" sz="2400" dirty="0"/>
              <a:t>指令配置</a:t>
            </a:r>
            <a:r>
              <a:rPr lang="en-US" altLang="zh-CN" sz="2400" dirty="0"/>
              <a:t>RDB</a:t>
            </a:r>
            <a:r>
              <a:rPr lang="zh-CN" altLang="en-US" sz="2400" dirty="0"/>
              <a:t>快照生成的时机（</a:t>
            </a:r>
            <a:r>
              <a:rPr lang="zh-CN" altLang="en-US" sz="2400" dirty="0">
                <a:solidFill>
                  <a:srgbClr val="3366FF"/>
                </a:solidFill>
              </a:rPr>
              <a:t>例如当</a:t>
            </a:r>
            <a:r>
              <a:rPr lang="en-US" altLang="zh-CN" sz="2400" dirty="0">
                <a:solidFill>
                  <a:srgbClr val="3366FF"/>
                </a:solidFill>
              </a:rPr>
              <a:t>10</a:t>
            </a:r>
            <a:r>
              <a:rPr lang="zh-CN" altLang="en-US" sz="2400" dirty="0">
                <a:solidFill>
                  <a:srgbClr val="3366FF"/>
                </a:solidFill>
              </a:rPr>
              <a:t>分钟以内有</a:t>
            </a:r>
            <a:r>
              <a:rPr lang="en-US" altLang="zh-CN" sz="2400" dirty="0">
                <a:solidFill>
                  <a:srgbClr val="3366FF"/>
                </a:solidFill>
              </a:rPr>
              <a:t>100</a:t>
            </a:r>
            <a:r>
              <a:rPr lang="zh-CN" altLang="en-US" sz="2400" dirty="0">
                <a:solidFill>
                  <a:srgbClr val="3366FF"/>
                </a:solidFill>
              </a:rPr>
              <a:t>次写入就生成快照，或者</a:t>
            </a:r>
            <a:r>
              <a:rPr lang="en-US" altLang="zh-CN" sz="2400" dirty="0">
                <a:solidFill>
                  <a:srgbClr val="3366FF"/>
                </a:solidFill>
              </a:rPr>
              <a:t>1</a:t>
            </a:r>
            <a:r>
              <a:rPr lang="zh-CN" altLang="en-US" sz="2400" dirty="0">
                <a:solidFill>
                  <a:srgbClr val="3366FF"/>
                </a:solidFill>
              </a:rPr>
              <a:t>小时内有</a:t>
            </a:r>
            <a:r>
              <a:rPr lang="en-US" altLang="zh-CN" sz="2400" dirty="0">
                <a:solidFill>
                  <a:srgbClr val="3366FF"/>
                </a:solidFill>
              </a:rPr>
              <a:t>1000</a:t>
            </a:r>
            <a:r>
              <a:rPr lang="zh-CN" altLang="en-US" sz="2400" dirty="0">
                <a:solidFill>
                  <a:srgbClr val="3366FF"/>
                </a:solidFill>
              </a:rPr>
              <a:t>次写入就生成快照，或者多个规则一起实施</a:t>
            </a:r>
            <a:r>
              <a:rPr lang="zh-CN" altLang="en-US" sz="2400" dirty="0"/>
              <a:t>）。</a:t>
            </a:r>
            <a:endParaRPr lang="en-US" altLang="zh-CN" sz="2400" dirty="0"/>
          </a:p>
          <a:p>
            <a:r>
              <a:rPr lang="zh-CN" altLang="en-US" sz="2400" b="1" dirty="0">
                <a:solidFill>
                  <a:srgbClr val="FF0000"/>
                </a:solidFill>
              </a:rPr>
              <a:t>可用性：</a:t>
            </a:r>
            <a:r>
              <a:rPr lang="zh-CN" altLang="en-US" sz="2400" dirty="0"/>
              <a:t>开启</a:t>
            </a:r>
            <a:r>
              <a:rPr lang="en-US" altLang="zh-CN" sz="2400" dirty="0"/>
              <a:t>RDB</a:t>
            </a:r>
            <a:r>
              <a:rPr lang="zh-CN" altLang="en-US" sz="2400" dirty="0"/>
              <a:t>的代价不高，但是</a:t>
            </a:r>
            <a:r>
              <a:rPr lang="en-US" altLang="zh-CN" sz="2400" dirty="0"/>
              <a:t>RDB</a:t>
            </a:r>
            <a:r>
              <a:rPr lang="zh-CN" altLang="en-US" sz="2400" dirty="0"/>
              <a:t>文件中的数据并不是全新的，从上次</a:t>
            </a:r>
            <a:r>
              <a:rPr lang="en-US" altLang="zh-CN" sz="2400" dirty="0"/>
              <a:t>RDB</a:t>
            </a:r>
            <a:r>
              <a:rPr lang="zh-CN" altLang="en-US" sz="2400" dirty="0"/>
              <a:t>文件生成到</a:t>
            </a:r>
            <a:r>
              <a:rPr lang="en-US" altLang="zh-CN" sz="2400" dirty="0" err="1"/>
              <a:t>Redis</a:t>
            </a:r>
            <a:r>
              <a:rPr lang="zh-CN" altLang="en-US" sz="2400" dirty="0"/>
              <a:t>停机这段时间的数据将丢失。</a:t>
            </a:r>
          </a:p>
          <a:p>
            <a:endParaRPr lang="zh-CN" altLang="en-US" sz="2400" dirty="0"/>
          </a:p>
          <a:p>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Tree>
    <p:extLst>
      <p:ext uri="{BB962C8B-B14F-4D97-AF65-F5344CB8AC3E}">
        <p14:creationId xmlns:p14="http://schemas.microsoft.com/office/powerpoint/2010/main" val="24842736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3.2.3.4 </a:t>
            </a:r>
            <a:r>
              <a:rPr lang="zh-CN" altLang="en-US" sz="2400" b="1" dirty="0" smtClean="0"/>
              <a:t>内存持久化（续）</a:t>
            </a:r>
            <a:endParaRPr lang="en-US" altLang="zh-CN" sz="2400" b="1" dirty="0" smtClean="0"/>
          </a:p>
          <a:p>
            <a:r>
              <a:rPr lang="en-US" altLang="zh-CN" sz="2400" dirty="0"/>
              <a:t>2</a:t>
            </a:r>
            <a:r>
              <a:rPr lang="zh-CN" altLang="en-US" sz="2400" dirty="0"/>
              <a:t>）</a:t>
            </a:r>
            <a:r>
              <a:rPr lang="en-US" altLang="zh-CN" sz="2400" b="1" dirty="0"/>
              <a:t>AOF</a:t>
            </a:r>
            <a:r>
              <a:rPr lang="zh-CN" altLang="en-US" sz="2400" b="1" dirty="0"/>
              <a:t>日志</a:t>
            </a:r>
            <a:r>
              <a:rPr lang="zh-CN" altLang="en-US" sz="2400" dirty="0"/>
              <a:t>（</a:t>
            </a:r>
            <a:r>
              <a:rPr lang="en-US" altLang="zh-CN" sz="2400" dirty="0"/>
              <a:t>Append Only File</a:t>
            </a:r>
            <a:r>
              <a:rPr lang="zh-CN" altLang="en-US" sz="2400" dirty="0"/>
              <a:t>）：一个</a:t>
            </a:r>
            <a:r>
              <a:rPr lang="zh-CN" altLang="en-US" sz="2400" dirty="0">
                <a:solidFill>
                  <a:srgbClr val="FF0000"/>
                </a:solidFill>
              </a:rPr>
              <a:t>追加写入</a:t>
            </a:r>
            <a:r>
              <a:rPr lang="zh-CN" altLang="en-US" sz="2400" dirty="0"/>
              <a:t>的日志文件，与一般数据库的</a:t>
            </a:r>
            <a:r>
              <a:rPr lang="en-US" altLang="zh-CN" sz="2400" dirty="0"/>
              <a:t>bin log</a:t>
            </a:r>
            <a:r>
              <a:rPr lang="zh-CN" altLang="en-US" sz="2400" dirty="0"/>
              <a:t>不同，</a:t>
            </a:r>
            <a:r>
              <a:rPr lang="en-US" altLang="zh-CN" sz="2400" dirty="0"/>
              <a:t>AOF</a:t>
            </a:r>
            <a:r>
              <a:rPr lang="zh-CN" altLang="en-US" sz="2400" dirty="0"/>
              <a:t>文件是可识别的纯文本，内容是一个个导致数据变化的</a:t>
            </a:r>
            <a:r>
              <a:rPr lang="en-US" altLang="zh-CN" sz="2400" dirty="0" err="1"/>
              <a:t>Redis</a:t>
            </a:r>
            <a:r>
              <a:rPr lang="zh-CN" altLang="en-US" sz="2400" dirty="0"/>
              <a:t>标准命令。</a:t>
            </a:r>
            <a:endParaRPr lang="en-US" altLang="zh-CN" sz="2400" dirty="0"/>
          </a:p>
          <a:p>
            <a:r>
              <a:rPr lang="en-US" altLang="zh-CN" sz="2400" dirty="0"/>
              <a:t>     ↓</a:t>
            </a:r>
          </a:p>
          <a:p>
            <a:r>
              <a:rPr lang="zh-CN" altLang="en-US" sz="2400" dirty="0">
                <a:solidFill>
                  <a:srgbClr val="FF0000"/>
                </a:solidFill>
              </a:rPr>
              <a:t>优化策略：</a:t>
            </a:r>
            <a:r>
              <a:rPr lang="en-US" altLang="zh-CN" sz="2400" dirty="0"/>
              <a:t>AOF</a:t>
            </a:r>
            <a:r>
              <a:rPr lang="zh-CN" altLang="en-US" sz="2400" dirty="0"/>
              <a:t>文件会越来越大，所以</a:t>
            </a:r>
            <a:r>
              <a:rPr lang="en-US" altLang="zh-CN" sz="2400" dirty="0" err="1"/>
              <a:t>Redis</a:t>
            </a:r>
            <a:r>
              <a:rPr lang="zh-CN" altLang="en-US" sz="2400" dirty="0"/>
              <a:t>提供了</a:t>
            </a:r>
            <a:r>
              <a:rPr lang="en-US" altLang="zh-CN" sz="2400" dirty="0"/>
              <a:t>AOF rewrite</a:t>
            </a:r>
            <a:r>
              <a:rPr lang="zh-CN" altLang="en-US" sz="2400" dirty="0"/>
              <a:t>功能，就是重新生成一份</a:t>
            </a:r>
            <a:r>
              <a:rPr lang="en-US" altLang="zh-CN" sz="2400" dirty="0"/>
              <a:t>AOF</a:t>
            </a:r>
            <a:r>
              <a:rPr lang="zh-CN" altLang="en-US" sz="2400" dirty="0"/>
              <a:t>文件，文件中</a:t>
            </a:r>
            <a:r>
              <a:rPr lang="zh-CN" altLang="en-US" sz="2400" dirty="0">
                <a:solidFill>
                  <a:srgbClr val="FF0000"/>
                </a:solidFill>
              </a:rPr>
              <a:t>一条记录的操作</a:t>
            </a:r>
            <a:r>
              <a:rPr lang="zh-CN" altLang="en-US" sz="2400" dirty="0"/>
              <a:t>只会有一次，去掉之前叠加的操作</a:t>
            </a:r>
            <a:r>
              <a:rPr lang="zh-CN" altLang="en-US" sz="2400" dirty="0" smtClean="0"/>
              <a:t>。</a:t>
            </a:r>
            <a:endParaRPr lang="zh-CN" altLang="en-US" sz="2400" dirty="0"/>
          </a:p>
          <a:p>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Tree>
    <p:extLst>
      <p:ext uri="{BB962C8B-B14F-4D97-AF65-F5344CB8AC3E}">
        <p14:creationId xmlns:p14="http://schemas.microsoft.com/office/powerpoint/2010/main" val="40829791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3.2.3.4 </a:t>
            </a:r>
            <a:r>
              <a:rPr lang="zh-CN" altLang="en-US" sz="2400" b="1" dirty="0" smtClean="0"/>
              <a:t>内存持久化（续）</a:t>
            </a:r>
            <a:endParaRPr lang="en-US" altLang="zh-CN" sz="2400" b="1" dirty="0" smtClean="0"/>
          </a:p>
          <a:p>
            <a:r>
              <a:rPr lang="en-US" altLang="zh-CN" sz="2400" dirty="0"/>
              <a:t>Rewrite</a:t>
            </a:r>
            <a:r>
              <a:rPr lang="zh-CN" altLang="en-US" sz="2400" dirty="0"/>
              <a:t>的</a:t>
            </a:r>
            <a:r>
              <a:rPr lang="en-US" altLang="zh-CN" sz="2400" dirty="0"/>
              <a:t>AOF</a:t>
            </a:r>
            <a:r>
              <a:rPr lang="zh-CN" altLang="en-US" sz="2400" dirty="0"/>
              <a:t>文件的生成过程类似于</a:t>
            </a:r>
            <a:r>
              <a:rPr lang="en-US" altLang="zh-CN" sz="2400" dirty="0"/>
              <a:t>RDB</a:t>
            </a:r>
            <a:r>
              <a:rPr lang="zh-CN" altLang="en-US" sz="2400" dirty="0"/>
              <a:t>：</a:t>
            </a:r>
            <a:endParaRPr lang="en-US" altLang="zh-CN" sz="2400" dirty="0"/>
          </a:p>
          <a:p>
            <a:r>
              <a:rPr lang="zh-CN" altLang="en-US" sz="2400" dirty="0"/>
              <a:t>①</a:t>
            </a:r>
            <a:r>
              <a:rPr lang="en-US" altLang="zh-CN" sz="2400" dirty="0"/>
              <a:t>fork</a:t>
            </a:r>
            <a:r>
              <a:rPr lang="zh-CN" altLang="en-US" sz="2400" dirty="0"/>
              <a:t>一个进程，遍历数据，写入新的</a:t>
            </a:r>
            <a:r>
              <a:rPr lang="en-US" altLang="zh-CN" sz="2400" dirty="0"/>
              <a:t>AOF</a:t>
            </a:r>
            <a:r>
              <a:rPr lang="zh-CN" altLang="en-US" sz="2400" dirty="0"/>
              <a:t>临时文件。</a:t>
            </a:r>
            <a:r>
              <a:rPr lang="zh-CN" altLang="en-US" sz="2400" dirty="0">
                <a:solidFill>
                  <a:srgbClr val="FF0000"/>
                </a:solidFill>
              </a:rPr>
              <a:t>在写入新文件的过程中，所有的写操作日志还是会写到原来老的</a:t>
            </a:r>
            <a:r>
              <a:rPr lang="en-US" altLang="zh-CN" sz="2400" dirty="0">
                <a:solidFill>
                  <a:srgbClr val="FF0000"/>
                </a:solidFill>
              </a:rPr>
              <a:t>AOF</a:t>
            </a:r>
            <a:r>
              <a:rPr lang="zh-CN" altLang="en-US" sz="2400" dirty="0">
                <a:solidFill>
                  <a:srgbClr val="FF0000"/>
                </a:solidFill>
              </a:rPr>
              <a:t>文件中，同时还会记录在内存缓冲区中。</a:t>
            </a:r>
            <a:endParaRPr lang="en-US" altLang="zh-CN" sz="2400" dirty="0">
              <a:solidFill>
                <a:srgbClr val="FF0000"/>
              </a:solidFill>
            </a:endParaRPr>
          </a:p>
          <a:p>
            <a:r>
              <a:rPr lang="zh-CN" altLang="en-US" sz="2400" dirty="0"/>
              <a:t>②当重写操作完成后，还要将所有缓冲区中的日志一次性写入临时文件。</a:t>
            </a:r>
            <a:endParaRPr lang="en-US" altLang="zh-CN" sz="2400" dirty="0"/>
          </a:p>
          <a:p>
            <a:r>
              <a:rPr lang="zh-CN" altLang="en-US" sz="2400" dirty="0"/>
              <a:t>③调用</a:t>
            </a:r>
            <a:r>
              <a:rPr lang="zh-CN" altLang="en-US" sz="2400" dirty="0">
                <a:solidFill>
                  <a:srgbClr val="FF0000"/>
                </a:solidFill>
              </a:rPr>
              <a:t>原子性的</a:t>
            </a:r>
            <a:r>
              <a:rPr lang="en-US" altLang="zh-CN" sz="2400" dirty="0">
                <a:solidFill>
                  <a:srgbClr val="FF0000"/>
                </a:solidFill>
              </a:rPr>
              <a:t>rename</a:t>
            </a:r>
            <a:r>
              <a:rPr lang="zh-CN" altLang="en-US" sz="2400" dirty="0">
                <a:solidFill>
                  <a:srgbClr val="FF0000"/>
                </a:solidFill>
              </a:rPr>
              <a:t>命令</a:t>
            </a:r>
            <a:r>
              <a:rPr lang="zh-CN" altLang="en-US" sz="2400" dirty="0"/>
              <a:t>用新的</a:t>
            </a:r>
            <a:r>
              <a:rPr lang="en-US" altLang="zh-CN" sz="2400" dirty="0"/>
              <a:t>AOF</a:t>
            </a:r>
            <a:r>
              <a:rPr lang="zh-CN" altLang="en-US" sz="2400" dirty="0"/>
              <a:t>文件取代老的</a:t>
            </a:r>
            <a:r>
              <a:rPr lang="en-US" altLang="zh-CN" sz="2400" dirty="0"/>
              <a:t>AOF</a:t>
            </a:r>
            <a:r>
              <a:rPr lang="zh-CN" altLang="en-US" sz="2400" dirty="0"/>
              <a:t>文件</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Tree>
    <p:extLst>
      <p:ext uri="{BB962C8B-B14F-4D97-AF65-F5344CB8AC3E}">
        <p14:creationId xmlns:p14="http://schemas.microsoft.com/office/powerpoint/2010/main" val="54539345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383982" cy="5749640"/>
          </a:xfrm>
        </p:spPr>
        <p:txBody>
          <a:bodyPr>
            <a:noAutofit/>
          </a:bodyPr>
          <a:lstStyle/>
          <a:p>
            <a:r>
              <a:rPr lang="en-US" altLang="zh-CN" sz="2400" b="1" dirty="0" smtClean="0"/>
              <a:t>3.2.3.5 </a:t>
            </a:r>
            <a:r>
              <a:rPr lang="en-US" altLang="zh-CN" sz="2400" b="1" dirty="0" err="1" smtClean="0"/>
              <a:t>Redis</a:t>
            </a:r>
            <a:r>
              <a:rPr lang="zh-CN" altLang="en-US" sz="2400" b="1" dirty="0" smtClean="0"/>
              <a:t>体系架构</a:t>
            </a:r>
            <a:endParaRPr lang="en-US" altLang="zh-CN" sz="2400" b="1" dirty="0" smtClean="0"/>
          </a:p>
          <a:p>
            <a:r>
              <a:rPr lang="zh-CN" altLang="en-US" sz="2400" dirty="0"/>
              <a:t>单机</a:t>
            </a:r>
            <a:r>
              <a:rPr lang="zh-CN" altLang="en-US" sz="2400" dirty="0" smtClean="0"/>
              <a:t>版</a:t>
            </a:r>
            <a:r>
              <a:rPr lang="zh-CN" altLang="en-US" sz="2400" dirty="0"/>
              <a:t>问题：</a:t>
            </a:r>
            <a:r>
              <a:rPr lang="en-US" altLang="zh-CN" sz="2400" dirty="0"/>
              <a:t>1</a:t>
            </a:r>
            <a:r>
              <a:rPr lang="zh-CN" altLang="en-US" sz="2400" dirty="0"/>
              <a:t>、内存容量</a:t>
            </a:r>
            <a:r>
              <a:rPr lang="zh-CN" altLang="en-US" sz="2400" dirty="0" smtClean="0"/>
              <a:t>有限；</a:t>
            </a:r>
            <a:r>
              <a:rPr lang="en-US" altLang="zh-CN" sz="2400" dirty="0" smtClean="0"/>
              <a:t>2</a:t>
            </a:r>
            <a:r>
              <a:rPr lang="zh-CN" altLang="en-US" sz="2400" dirty="0"/>
              <a:t>、处理能力</a:t>
            </a:r>
            <a:r>
              <a:rPr lang="zh-CN" altLang="en-US" sz="2400" dirty="0" smtClean="0"/>
              <a:t>有限；</a:t>
            </a:r>
            <a:r>
              <a:rPr lang="en-US" altLang="zh-CN" sz="2400" dirty="0" smtClean="0"/>
              <a:t>3</a:t>
            </a:r>
            <a:r>
              <a:rPr lang="zh-CN" altLang="en-US" sz="2400" dirty="0"/>
              <a:t>、无法高可用。</a:t>
            </a:r>
            <a:endParaRPr lang="en-US" altLang="zh-CN" sz="2400" dirty="0" smtClean="0"/>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pic>
        <p:nvPicPr>
          <p:cNvPr id="6" name="图片 5"/>
          <p:cNvPicPr>
            <a:picLocks noChangeAspect="1"/>
          </p:cNvPicPr>
          <p:nvPr/>
        </p:nvPicPr>
        <p:blipFill>
          <a:blip r:embed="rId3"/>
          <a:stretch>
            <a:fillRect/>
          </a:stretch>
        </p:blipFill>
        <p:spPr>
          <a:xfrm>
            <a:off x="1241281" y="2053215"/>
            <a:ext cx="6162675" cy="4591050"/>
          </a:xfrm>
          <a:prstGeom prst="rect">
            <a:avLst/>
          </a:prstGeom>
        </p:spPr>
      </p:pic>
    </p:spTree>
    <p:extLst>
      <p:ext uri="{BB962C8B-B14F-4D97-AF65-F5344CB8AC3E}">
        <p14:creationId xmlns:p14="http://schemas.microsoft.com/office/powerpoint/2010/main" val="42025160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838200" y="2606675"/>
            <a:ext cx="5505450" cy="4114800"/>
          </a:xfrm>
          <a:prstGeom prst="rect">
            <a:avLst/>
          </a:prstGeom>
        </p:spPr>
      </p:pic>
      <p:sp>
        <p:nvSpPr>
          <p:cNvPr id="2" name="标题 1"/>
          <p:cNvSpPr>
            <a:spLocks noGrp="1"/>
          </p:cNvSpPr>
          <p:nvPr>
            <p:ph type="title"/>
          </p:nvPr>
        </p:nvSpPr>
        <p:spPr>
          <a:xfrm>
            <a:off x="838200" y="88032"/>
            <a:ext cx="10515600" cy="729383"/>
          </a:xfrm>
        </p:spPr>
        <p:txBody>
          <a:bodyPr/>
          <a:lstStyle/>
          <a:p>
            <a:pPr lvl="0">
              <a:lnSpc>
                <a:spcPct val="120000"/>
              </a:lnSpc>
              <a:spcBef>
                <a:spcPts val="1000"/>
              </a:spcBef>
            </a:pPr>
            <a:r>
              <a:rPr lang="en-US" altLang="zh-CN" sz="2400" b="1" dirty="0">
                <a:solidFill>
                  <a:prstClr val="black"/>
                </a:solidFill>
                <a:cs typeface="+mn-cs"/>
              </a:rPr>
              <a:t>3.2.3.5 </a:t>
            </a:r>
            <a:r>
              <a:rPr lang="en-US" altLang="zh-CN" sz="2400" b="1" dirty="0" err="1">
                <a:solidFill>
                  <a:prstClr val="black"/>
                </a:solidFill>
                <a:cs typeface="+mn-cs"/>
              </a:rPr>
              <a:t>Redis</a:t>
            </a:r>
            <a:r>
              <a:rPr lang="zh-CN" altLang="en-US" sz="2400" b="1" dirty="0">
                <a:solidFill>
                  <a:prstClr val="black"/>
                </a:solidFill>
                <a:cs typeface="+mn-cs"/>
              </a:rPr>
              <a:t>体系</a:t>
            </a:r>
            <a:r>
              <a:rPr lang="zh-CN" altLang="en-US" sz="2400" b="1" dirty="0" smtClean="0">
                <a:solidFill>
                  <a:prstClr val="black"/>
                </a:solidFill>
                <a:cs typeface="+mn-cs"/>
              </a:rPr>
              <a:t>架构（续）</a:t>
            </a:r>
            <a:endParaRPr lang="en-US" altLang="zh-CN" sz="2400" b="1" dirty="0">
              <a:solidFill>
                <a:prstClr val="black"/>
              </a:solidFill>
              <a:cs typeface="+mn-cs"/>
            </a:endParaRPr>
          </a:p>
        </p:txBody>
      </p:sp>
      <p:sp>
        <p:nvSpPr>
          <p:cNvPr id="3" name="内容占位符 2"/>
          <p:cNvSpPr>
            <a:spLocks noGrp="1"/>
          </p:cNvSpPr>
          <p:nvPr>
            <p:ph idx="1"/>
          </p:nvPr>
        </p:nvSpPr>
        <p:spPr>
          <a:xfrm>
            <a:off x="838200" y="817415"/>
            <a:ext cx="10383982" cy="5749640"/>
          </a:xfrm>
        </p:spPr>
        <p:txBody>
          <a:bodyPr>
            <a:noAutofit/>
          </a:bodyPr>
          <a:lstStyle/>
          <a:p>
            <a:r>
              <a:rPr lang="zh-CN" altLang="en-US" sz="2400" b="1" dirty="0" smtClean="0"/>
              <a:t>主从复制：</a:t>
            </a:r>
            <a:r>
              <a:rPr lang="zh-CN" altLang="en-US" sz="2400" dirty="0" smtClean="0"/>
              <a:t>主从之间采用</a:t>
            </a:r>
            <a:r>
              <a:rPr lang="zh-CN" altLang="en-US" sz="2400" dirty="0" smtClean="0">
                <a:solidFill>
                  <a:srgbClr val="FF0000"/>
                </a:solidFill>
              </a:rPr>
              <a:t>异步复制</a:t>
            </a:r>
            <a:r>
              <a:rPr lang="zh-CN" altLang="en-US" sz="2400" dirty="0" smtClean="0"/>
              <a:t>策略</a:t>
            </a:r>
            <a:endParaRPr lang="en-US" altLang="zh-CN" sz="2400" dirty="0" smtClean="0"/>
          </a:p>
          <a:p>
            <a:r>
              <a:rPr lang="zh-CN" altLang="en-US" sz="2400" dirty="0" smtClean="0"/>
              <a:t>存在问题：</a:t>
            </a:r>
            <a:r>
              <a:rPr lang="en-US" altLang="zh-CN" sz="2400" dirty="0" smtClean="0"/>
              <a:t>1</a:t>
            </a:r>
            <a:r>
              <a:rPr lang="zh-CN" altLang="en-US" sz="2400" dirty="0"/>
              <a:t>、无法保证高可用；</a:t>
            </a:r>
            <a:r>
              <a:rPr lang="en-US" altLang="zh-CN" sz="2400" dirty="0"/>
              <a:t>2</a:t>
            </a:r>
            <a:r>
              <a:rPr lang="zh-CN" altLang="en-US" sz="2400" dirty="0"/>
              <a:t>、</a:t>
            </a:r>
            <a:r>
              <a:rPr lang="zh-CN" altLang="en-US" sz="2400" dirty="0">
                <a:solidFill>
                  <a:srgbClr val="FF0000"/>
                </a:solidFill>
              </a:rPr>
              <a:t>没有解决 </a:t>
            </a:r>
            <a:r>
              <a:rPr lang="en-US" altLang="zh-CN" sz="2400" dirty="0">
                <a:solidFill>
                  <a:srgbClr val="FF0000"/>
                </a:solidFill>
              </a:rPr>
              <a:t>master </a:t>
            </a:r>
            <a:r>
              <a:rPr lang="zh-CN" altLang="en-US" sz="2400" dirty="0">
                <a:solidFill>
                  <a:srgbClr val="FF0000"/>
                </a:solidFill>
              </a:rPr>
              <a:t>写的压力</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
        <p:nvSpPr>
          <p:cNvPr id="8" name="矩形 7"/>
          <p:cNvSpPr/>
          <p:nvPr/>
        </p:nvSpPr>
        <p:spPr>
          <a:xfrm>
            <a:off x="6096000" y="3140581"/>
            <a:ext cx="4429991" cy="3046988"/>
          </a:xfrm>
          <a:prstGeom prst="rect">
            <a:avLst/>
          </a:prstGeom>
        </p:spPr>
        <p:txBody>
          <a:bodyPr wrap="square">
            <a:spAutoFit/>
          </a:bodyPr>
          <a:lstStyle/>
          <a:p>
            <a:r>
              <a:rPr lang="zh-CN" altLang="en-US" sz="2400" dirty="0" smtClean="0">
                <a:solidFill>
                  <a:srgbClr val="111111"/>
                </a:solidFill>
                <a:latin typeface="微软雅黑" panose="020B0503020204020204" pitchFamily="34" charset="-122"/>
                <a:ea typeface="微软雅黑" panose="020B0503020204020204" pitchFamily="34" charset="-122"/>
              </a:rPr>
              <a:t>       异步方式使得</a:t>
            </a:r>
            <a:r>
              <a:rPr lang="en-US" altLang="zh-CN" sz="2400" dirty="0" smtClean="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接收到数据更新操作与</a:t>
            </a:r>
            <a:r>
              <a:rPr lang="en-US" altLang="zh-CN" sz="2400" dirty="0">
                <a:solidFill>
                  <a:srgbClr val="111111"/>
                </a:solidFill>
                <a:latin typeface="微软雅黑" panose="020B0503020204020204" pitchFamily="34" charset="-122"/>
                <a:ea typeface="微软雅黑" panose="020B0503020204020204" pitchFamily="34" charset="-122"/>
              </a:rPr>
              <a:t>Slave</a:t>
            </a:r>
            <a:r>
              <a:rPr lang="zh-CN" altLang="en-US" sz="2400" dirty="0">
                <a:solidFill>
                  <a:srgbClr val="111111"/>
                </a:solidFill>
                <a:latin typeface="微软雅黑" panose="020B0503020204020204" pitchFamily="34" charset="-122"/>
                <a:ea typeface="微软雅黑" panose="020B0503020204020204" pitchFamily="34" charset="-122"/>
              </a:rPr>
              <a:t>接收到数据副本有一个时间差</a:t>
            </a:r>
            <a:r>
              <a:rPr lang="zh-CN" altLang="en-US" sz="2400" dirty="0" smtClean="0">
                <a:solidFill>
                  <a:srgbClr val="111111"/>
                </a:solidFill>
                <a:latin typeface="微软雅黑" panose="020B0503020204020204" pitchFamily="34" charset="-122"/>
                <a:ea typeface="微软雅黑" panose="020B0503020204020204" pitchFamily="34" charset="-122"/>
              </a:rPr>
              <a:t>，如果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发生故障可能会导致数据丢失</a:t>
            </a:r>
            <a:r>
              <a:rPr lang="zh-CN" altLang="en-US" sz="2400" dirty="0" smtClean="0">
                <a:solidFill>
                  <a:srgbClr val="111111"/>
                </a:solidFill>
                <a:latin typeface="微软雅黑" panose="020B0503020204020204" pitchFamily="34" charset="-122"/>
                <a:ea typeface="微软雅黑" panose="020B0503020204020204" pitchFamily="34" charset="-122"/>
              </a:rPr>
              <a:t>。</a:t>
            </a:r>
            <a:endParaRPr lang="en-US" altLang="zh-CN" sz="2400" dirty="0" smtClean="0">
              <a:solidFill>
                <a:srgbClr val="111111"/>
              </a:solidFill>
              <a:latin typeface="微软雅黑" panose="020B0503020204020204" pitchFamily="34" charset="-122"/>
              <a:ea typeface="微软雅黑" panose="020B0503020204020204" pitchFamily="34" charset="-122"/>
            </a:endParaRPr>
          </a:p>
          <a:p>
            <a:r>
              <a:rPr lang="zh-CN" altLang="en-US" sz="2400" dirty="0" smtClean="0">
                <a:solidFill>
                  <a:srgbClr val="111111"/>
                </a:solidFill>
                <a:latin typeface="微软雅黑" panose="020B0503020204020204" pitchFamily="34" charset="-122"/>
                <a:ea typeface="微软雅黑" panose="020B0503020204020204" pitchFamily="34" charset="-122"/>
              </a:rPr>
              <a:t>       另外，</a:t>
            </a:r>
            <a:r>
              <a:rPr lang="en-US" altLang="zh-CN" sz="2400" dirty="0" err="1" smtClean="0">
                <a:solidFill>
                  <a:srgbClr val="111111"/>
                </a:solidFill>
                <a:latin typeface="微软雅黑" panose="020B0503020204020204" pitchFamily="34" charset="-122"/>
                <a:ea typeface="微软雅黑" panose="020B0503020204020204" pitchFamily="34" charset="-122"/>
              </a:rPr>
              <a:t>Redis</a:t>
            </a:r>
            <a:r>
              <a:rPr lang="zh-CN" altLang="en-US" sz="2400" dirty="0" smtClean="0">
                <a:solidFill>
                  <a:srgbClr val="111111"/>
                </a:solidFill>
                <a:latin typeface="微软雅黑" panose="020B0503020204020204" pitchFamily="34" charset="-122"/>
                <a:ea typeface="微软雅黑" panose="020B0503020204020204" pitchFamily="34" charset="-122"/>
              </a:rPr>
              <a:t>不支持</a:t>
            </a:r>
            <a:r>
              <a:rPr lang="zh-CN" altLang="en-US" sz="2400" dirty="0">
                <a:solidFill>
                  <a:srgbClr val="111111"/>
                </a:solidFill>
                <a:latin typeface="微软雅黑" panose="020B0503020204020204" pitchFamily="34" charset="-122"/>
                <a:ea typeface="微软雅黑" panose="020B0503020204020204" pitchFamily="34" charset="-122"/>
              </a:rPr>
              <a:t>主从自动切换，如果</a:t>
            </a:r>
            <a:r>
              <a:rPr lang="en-US" altLang="zh-CN" sz="2400" dirty="0">
                <a:solidFill>
                  <a:srgbClr val="111111"/>
                </a:solidFill>
                <a:latin typeface="微软雅黑" panose="020B0503020204020204" pitchFamily="34" charset="-122"/>
                <a:ea typeface="微软雅黑" panose="020B0503020204020204" pitchFamily="34" charset="-122"/>
              </a:rPr>
              <a:t>Master</a:t>
            </a:r>
            <a:r>
              <a:rPr lang="zh-CN" altLang="en-US" sz="2400" dirty="0">
                <a:solidFill>
                  <a:srgbClr val="111111"/>
                </a:solidFill>
                <a:latin typeface="微软雅黑" panose="020B0503020204020204" pitchFamily="34" charset="-122"/>
                <a:ea typeface="微软雅黑" panose="020B0503020204020204" pitchFamily="34" charset="-122"/>
              </a:rPr>
              <a:t>故障</a:t>
            </a:r>
            <a:r>
              <a:rPr lang="zh-CN" altLang="en-US" sz="2400" dirty="0" smtClean="0">
                <a:solidFill>
                  <a:srgbClr val="111111"/>
                </a:solidFill>
                <a:latin typeface="微软雅黑" panose="020B0503020204020204" pitchFamily="34" charset="-122"/>
                <a:ea typeface="微软雅黑" panose="020B0503020204020204" pitchFamily="34" charset="-122"/>
              </a:rPr>
              <a:t>，系统对</a:t>
            </a:r>
            <a:r>
              <a:rPr lang="zh-CN" altLang="en-US" sz="2400" dirty="0">
                <a:solidFill>
                  <a:srgbClr val="111111"/>
                </a:solidFill>
                <a:latin typeface="微软雅黑" panose="020B0503020204020204" pitchFamily="34" charset="-122"/>
                <a:ea typeface="微软雅黑" panose="020B0503020204020204" pitchFamily="34" charset="-122"/>
              </a:rPr>
              <a:t>外表现为只读不能写入。</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3551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a:t>
            </a:r>
            <a:r>
              <a:rPr lang="en-US" altLang="zh-CN" sz="2400" b="1" dirty="0" err="1">
                <a:solidFill>
                  <a:prstClr val="black"/>
                </a:solidFill>
              </a:rPr>
              <a:t>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775849"/>
            <a:ext cx="10383982" cy="5583385"/>
          </a:xfrm>
        </p:spPr>
        <p:txBody>
          <a:bodyPr>
            <a:noAutofit/>
          </a:bodyPr>
          <a:lstStyle/>
          <a:p>
            <a:r>
              <a:rPr lang="zh-CN" altLang="en-US" sz="2400" b="1" dirty="0" smtClean="0"/>
              <a:t>哨兵模式（</a:t>
            </a:r>
            <a:r>
              <a:rPr lang="en-US" altLang="zh-CN" sz="2400" b="1" dirty="0" smtClean="0"/>
              <a:t>sentinel</a:t>
            </a:r>
            <a:r>
              <a:rPr lang="zh-CN" altLang="en-US" sz="2400" b="1" dirty="0" smtClean="0"/>
              <a:t>）</a:t>
            </a:r>
            <a:r>
              <a:rPr lang="zh-CN" altLang="en-US" sz="2400" dirty="0" smtClean="0"/>
              <a:t>：</a:t>
            </a:r>
            <a:r>
              <a:rPr lang="en-US" altLang="zh-CN" sz="2400" dirty="0"/>
              <a:t> </a:t>
            </a:r>
            <a:r>
              <a:rPr lang="en-US" altLang="zh-CN" sz="2400" dirty="0" err="1"/>
              <a:t>Redis</a:t>
            </a:r>
            <a:r>
              <a:rPr lang="en-US" altLang="zh-CN" sz="2400" dirty="0"/>
              <a:t> sentinel </a:t>
            </a:r>
            <a:r>
              <a:rPr lang="zh-CN" altLang="en-US" sz="2400" dirty="0"/>
              <a:t>是一个分布式系统中监控 </a:t>
            </a:r>
            <a:r>
              <a:rPr lang="en-US" altLang="zh-CN" sz="2400" dirty="0" err="1"/>
              <a:t>redis</a:t>
            </a:r>
            <a:r>
              <a:rPr lang="en-US" altLang="zh-CN" sz="2400" dirty="0"/>
              <a:t> </a:t>
            </a:r>
            <a:r>
              <a:rPr lang="zh-CN" altLang="en-US" sz="2400" dirty="0"/>
              <a:t>主从服务器，并在主服务器下线时自动进行故障</a:t>
            </a:r>
            <a:r>
              <a:rPr lang="zh-CN" altLang="en-US" sz="2400" dirty="0" smtClean="0"/>
              <a:t>转移，从而保证高可用。</a:t>
            </a:r>
            <a:endParaRPr lang="en-US" altLang="zh-CN" sz="2400" dirty="0" smtClean="0"/>
          </a:p>
          <a:p>
            <a:r>
              <a:rPr lang="zh-CN" altLang="en-US" sz="2400" dirty="0" smtClean="0"/>
              <a:t>存在问题：</a:t>
            </a:r>
            <a:r>
              <a:rPr lang="zh-CN" altLang="en-US" sz="2400" dirty="0" smtClean="0">
                <a:solidFill>
                  <a:srgbClr val="FF0000"/>
                </a:solidFill>
              </a:rPr>
              <a:t>主从切换</a:t>
            </a:r>
            <a:r>
              <a:rPr lang="zh-CN" altLang="en-US" sz="2400" dirty="0">
                <a:solidFill>
                  <a:srgbClr val="FF0000"/>
                </a:solidFill>
              </a:rPr>
              <a:t>需要</a:t>
            </a:r>
            <a:r>
              <a:rPr lang="zh-CN" altLang="en-US" sz="2400" dirty="0" smtClean="0">
                <a:solidFill>
                  <a:srgbClr val="FF0000"/>
                </a:solidFill>
              </a:rPr>
              <a:t>时间，丢数据，没有</a:t>
            </a:r>
            <a:r>
              <a:rPr lang="zh-CN" altLang="en-US" sz="2400" dirty="0">
                <a:solidFill>
                  <a:srgbClr val="FF0000"/>
                </a:solidFill>
              </a:rPr>
              <a:t>解决 </a:t>
            </a:r>
            <a:r>
              <a:rPr lang="en-US" altLang="zh-CN" sz="2400" dirty="0">
                <a:solidFill>
                  <a:srgbClr val="FF0000"/>
                </a:solidFill>
              </a:rPr>
              <a:t>master </a:t>
            </a:r>
            <a:r>
              <a:rPr lang="zh-CN" altLang="en-US" sz="2400" dirty="0">
                <a:solidFill>
                  <a:srgbClr val="FF0000"/>
                </a:solidFill>
              </a:rPr>
              <a:t>写的压力</a:t>
            </a:r>
            <a:endParaRPr lang="zh-CN" altLang="en-US" sz="3200" dirty="0">
              <a:solidFill>
                <a:srgbClr val="FF0000"/>
              </a:solidFill>
            </a:endParaRP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
        <p:nvSpPr>
          <p:cNvPr id="8" name="矩形 7"/>
          <p:cNvSpPr/>
          <p:nvPr/>
        </p:nvSpPr>
        <p:spPr>
          <a:xfrm>
            <a:off x="5369355" y="2634108"/>
            <a:ext cx="5326354" cy="415498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smtClean="0">
                <a:latin typeface="微软雅黑" panose="020B0503020204020204" pitchFamily="34" charset="-122"/>
                <a:ea typeface="微软雅黑" panose="020B0503020204020204" pitchFamily="34" charset="-122"/>
              </a:rPr>
              <a:t>Sentinel</a:t>
            </a:r>
            <a:r>
              <a:rPr lang="zh-CN" altLang="en-US" sz="2400" dirty="0" smtClean="0">
                <a:latin typeface="微软雅黑" panose="020B0503020204020204" pitchFamily="34" charset="-122"/>
                <a:ea typeface="微软雅黑" panose="020B0503020204020204" pitchFamily="34" charset="-122"/>
              </a:rPr>
              <a:t>三项功能：</a:t>
            </a:r>
            <a:r>
              <a:rPr lang="zh-CN" altLang="en-US" sz="2400" dirty="0">
                <a:latin typeface="微软雅黑" panose="020B0503020204020204" pitchFamily="34" charset="-122"/>
                <a:ea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监控（</a:t>
            </a:r>
            <a:r>
              <a:rPr lang="en-US" altLang="zh-CN" sz="2400" b="1" dirty="0">
                <a:latin typeface="微软雅黑" panose="020B0503020204020204" pitchFamily="34" charset="-122"/>
                <a:ea typeface="微软雅黑" panose="020B0503020204020204" pitchFamily="34" charset="-122"/>
              </a:rPr>
              <a:t>Monitoring</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持续检查主</a:t>
            </a:r>
            <a:r>
              <a:rPr lang="zh-CN" altLang="en-US" sz="2400" dirty="0">
                <a:latin typeface="微软雅黑" panose="020B0503020204020204" pitchFamily="34" charset="-122"/>
                <a:ea typeface="微软雅黑" panose="020B0503020204020204" pitchFamily="34" charset="-122"/>
              </a:rPr>
              <a:t>服务器和从服务器是否运作正常。</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提醒（</a:t>
            </a:r>
            <a:r>
              <a:rPr lang="en-US" altLang="zh-CN" sz="2400" b="1" dirty="0">
                <a:latin typeface="微软雅黑" panose="020B0503020204020204" pitchFamily="34" charset="-122"/>
                <a:ea typeface="微软雅黑" panose="020B0503020204020204" pitchFamily="34" charset="-122"/>
              </a:rPr>
              <a:t>Notification</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当被监控的</a:t>
            </a:r>
            <a:r>
              <a:rPr lang="zh-CN" altLang="en-US" sz="2400" dirty="0" smtClean="0">
                <a:latin typeface="微软雅黑" panose="020B0503020204020204" pitchFamily="34" charset="-122"/>
                <a:ea typeface="微软雅黑" panose="020B0503020204020204" pitchFamily="34" charset="-122"/>
              </a:rPr>
              <a:t>某个服务器</a:t>
            </a:r>
            <a:r>
              <a:rPr lang="zh-CN" altLang="en-US" sz="2400" dirty="0">
                <a:latin typeface="微软雅黑" panose="020B0503020204020204" pitchFamily="34" charset="-122"/>
                <a:ea typeface="微软雅黑" panose="020B0503020204020204" pitchFamily="34" charset="-122"/>
              </a:rPr>
              <a:t>出现问题时， </a:t>
            </a:r>
            <a:r>
              <a:rPr lang="zh-CN" altLang="en-US" sz="2400" dirty="0" smtClean="0">
                <a:latin typeface="微软雅黑" panose="020B0503020204020204" pitchFamily="34" charset="-122"/>
                <a:ea typeface="微软雅黑" panose="020B0503020204020204" pitchFamily="34" charset="-122"/>
              </a:rPr>
              <a:t>可以</a:t>
            </a:r>
            <a:r>
              <a:rPr lang="zh-CN" altLang="en-US" sz="2400" dirty="0">
                <a:latin typeface="微软雅黑" panose="020B0503020204020204" pitchFamily="34" charset="-122"/>
                <a:ea typeface="微软雅黑" panose="020B0503020204020204" pitchFamily="34" charset="-122"/>
              </a:rPr>
              <a:t>通过 </a:t>
            </a:r>
            <a:r>
              <a:rPr lang="en-US" altLang="zh-CN" sz="2400" dirty="0">
                <a:latin typeface="微软雅黑" panose="020B0503020204020204" pitchFamily="34" charset="-122"/>
                <a:ea typeface="微软雅黑" panose="020B0503020204020204" pitchFamily="34" charset="-122"/>
              </a:rPr>
              <a:t>API </a:t>
            </a:r>
            <a:r>
              <a:rPr lang="zh-CN" altLang="en-US" sz="2400" dirty="0">
                <a:latin typeface="微软雅黑" panose="020B0503020204020204" pitchFamily="34" charset="-122"/>
                <a:ea typeface="微软雅黑" panose="020B0503020204020204" pitchFamily="34" charset="-122"/>
              </a:rPr>
              <a:t>向管理员或者其他应用程序发送通知。</a:t>
            </a:r>
            <a:br>
              <a:rPr lang="zh-CN" altLang="en-US" sz="2400" dirty="0">
                <a:latin typeface="微软雅黑" panose="020B0503020204020204" pitchFamily="34" charset="-122"/>
                <a:ea typeface="微软雅黑" panose="020B0503020204020204" pitchFamily="34" charset="-122"/>
              </a:rPr>
            </a:br>
            <a:r>
              <a:rPr lang="zh-CN" altLang="en-US" sz="2400" b="1" dirty="0">
                <a:latin typeface="微软雅黑" panose="020B0503020204020204" pitchFamily="34" charset="-122"/>
                <a:ea typeface="微软雅黑" panose="020B0503020204020204" pitchFamily="34" charset="-122"/>
              </a:rPr>
              <a:t>自动故障迁移（</a:t>
            </a:r>
            <a:r>
              <a:rPr lang="en-US" altLang="zh-CN" sz="2400" b="1" dirty="0">
                <a:latin typeface="微软雅黑" panose="020B0503020204020204" pitchFamily="34" charset="-122"/>
                <a:ea typeface="微软雅黑" panose="020B0503020204020204" pitchFamily="34" charset="-122"/>
              </a:rPr>
              <a:t>Automatic failover</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 当一个主服务器不能正常工作时， </a:t>
            </a:r>
            <a:r>
              <a:rPr lang="en-US" altLang="zh-CN" sz="2400" dirty="0" smtClean="0">
                <a:latin typeface="微软雅黑" panose="020B0503020204020204" pitchFamily="34" charset="-122"/>
                <a:ea typeface="微软雅黑" panose="020B0503020204020204" pitchFamily="34" charset="-122"/>
              </a:rPr>
              <a:t>Sentinel</a:t>
            </a:r>
            <a:r>
              <a:rPr lang="zh-CN" altLang="en-US" sz="2400" dirty="0" smtClean="0">
                <a:latin typeface="微软雅黑" panose="020B0503020204020204" pitchFamily="34" charset="-122"/>
                <a:ea typeface="微软雅黑" panose="020B0503020204020204" pitchFamily="34" charset="-122"/>
              </a:rPr>
              <a:t>会</a:t>
            </a:r>
            <a:r>
              <a:rPr lang="zh-CN" altLang="en-US" sz="2400" dirty="0">
                <a:latin typeface="微软雅黑" panose="020B0503020204020204" pitchFamily="34" charset="-122"/>
                <a:ea typeface="微软雅黑" panose="020B0503020204020204" pitchFamily="34" charset="-122"/>
              </a:rPr>
              <a:t>开始一次自动故障迁移操作</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838200" y="2724772"/>
            <a:ext cx="4531155" cy="3973657"/>
          </a:xfrm>
          <a:prstGeom prst="rect">
            <a:avLst/>
          </a:prstGeom>
        </p:spPr>
      </p:pic>
    </p:spTree>
    <p:extLst>
      <p:ext uri="{BB962C8B-B14F-4D97-AF65-F5344CB8AC3E}">
        <p14:creationId xmlns:p14="http://schemas.microsoft.com/office/powerpoint/2010/main" val="19448825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691315" y="2888961"/>
            <a:ext cx="5338876" cy="3832514"/>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a:t>
            </a:r>
            <a:r>
              <a:rPr lang="en-US" altLang="zh-CN" sz="2400" b="1" dirty="0" err="1">
                <a:solidFill>
                  <a:prstClr val="black"/>
                </a:solidFill>
              </a:rPr>
              <a:t>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673933"/>
          </a:xfrm>
        </p:spPr>
        <p:txBody>
          <a:bodyPr>
            <a:noAutofit/>
          </a:bodyPr>
          <a:lstStyle/>
          <a:p>
            <a:r>
              <a:rPr lang="zh-CN" altLang="en-US" sz="2400" b="1" dirty="0" smtClean="0"/>
              <a:t>集群</a:t>
            </a:r>
            <a:r>
              <a:rPr lang="zh-CN" altLang="en-US" sz="2400" b="1" dirty="0"/>
              <a:t>（</a:t>
            </a:r>
            <a:r>
              <a:rPr lang="en-US" altLang="zh-CN" sz="2400" b="1" dirty="0"/>
              <a:t>proxy</a:t>
            </a:r>
            <a:r>
              <a:rPr lang="zh-CN" altLang="en-US" sz="2400" b="1" dirty="0"/>
              <a:t>型）</a:t>
            </a:r>
            <a:r>
              <a:rPr lang="zh-CN" altLang="en-US" sz="2400" dirty="0" smtClean="0"/>
              <a:t>：</a:t>
            </a:r>
            <a:r>
              <a:rPr lang="en-US" altLang="zh-CN" sz="2400" dirty="0"/>
              <a:t> </a:t>
            </a:r>
            <a:r>
              <a:rPr lang="en-US" altLang="zh-CN" sz="2400" dirty="0" err="1"/>
              <a:t>Twemproxy</a:t>
            </a:r>
            <a:r>
              <a:rPr lang="en-US" altLang="zh-CN" sz="2400" dirty="0"/>
              <a:t> </a:t>
            </a:r>
            <a:r>
              <a:rPr lang="zh-CN" altLang="en-US" sz="2400" dirty="0" smtClean="0"/>
              <a:t>是</a:t>
            </a:r>
            <a:r>
              <a:rPr lang="en-US" altLang="zh-CN" sz="2400" dirty="0" smtClean="0"/>
              <a:t>Twitter</a:t>
            </a:r>
            <a:r>
              <a:rPr lang="zh-CN" altLang="en-US" sz="2400" dirty="0" smtClean="0"/>
              <a:t>开</a:t>
            </a:r>
            <a:r>
              <a:rPr lang="zh-CN" altLang="en-US" sz="2400" dirty="0"/>
              <a:t>源的一</a:t>
            </a:r>
            <a:r>
              <a:rPr lang="zh-CN" altLang="en-US" sz="2400" dirty="0" smtClean="0"/>
              <a:t>个</a:t>
            </a:r>
            <a:r>
              <a:rPr lang="en-US" altLang="zh-CN" sz="2400" dirty="0" err="1" smtClean="0"/>
              <a:t>redis</a:t>
            </a:r>
            <a:r>
              <a:rPr lang="zh-CN" altLang="en-US" sz="2400" dirty="0" smtClean="0"/>
              <a:t>和</a:t>
            </a:r>
            <a:r>
              <a:rPr lang="en-US" altLang="zh-CN" sz="2400" dirty="0" err="1" smtClean="0"/>
              <a:t>memcache</a:t>
            </a:r>
            <a:r>
              <a:rPr lang="en-US" altLang="zh-CN" sz="2400" dirty="0" smtClean="0"/>
              <a:t> </a:t>
            </a:r>
            <a:r>
              <a:rPr lang="zh-CN" altLang="en-US" sz="2400" dirty="0"/>
              <a:t>快速</a:t>
            </a:r>
            <a:r>
              <a:rPr lang="en-US" altLang="zh-CN" sz="2400" dirty="0"/>
              <a:t>/</a:t>
            </a:r>
            <a:r>
              <a:rPr lang="zh-CN" altLang="en-US" sz="2400" dirty="0"/>
              <a:t>轻量级代理</a:t>
            </a:r>
            <a:r>
              <a:rPr lang="zh-CN" altLang="en-US" sz="2400" dirty="0" smtClean="0"/>
              <a:t>服务器，是</a:t>
            </a:r>
            <a:r>
              <a:rPr lang="zh-CN" altLang="en-US" sz="2400" dirty="0"/>
              <a:t>一个快速的单线程代理程序，</a:t>
            </a:r>
            <a:r>
              <a:rPr lang="zh-CN" altLang="en-US" sz="2400" dirty="0" smtClean="0"/>
              <a:t>支持</a:t>
            </a:r>
            <a:r>
              <a:rPr lang="en-US" altLang="zh-CN" sz="2400" dirty="0" err="1" smtClean="0"/>
              <a:t>Memcached</a:t>
            </a:r>
            <a:r>
              <a:rPr lang="en-US" altLang="zh-CN" sz="2400" dirty="0" smtClean="0"/>
              <a:t> </a:t>
            </a:r>
            <a:r>
              <a:rPr lang="en-US" altLang="zh-CN" sz="2400" dirty="0"/>
              <a:t>ASCII </a:t>
            </a:r>
            <a:r>
              <a:rPr lang="zh-CN" altLang="en-US" sz="2400" dirty="0"/>
              <a:t>协议</a:t>
            </a:r>
            <a:r>
              <a:rPr lang="zh-CN" altLang="en-US" sz="2400" dirty="0" smtClean="0"/>
              <a:t>和</a:t>
            </a:r>
            <a:r>
              <a:rPr lang="en-US" altLang="zh-CN" sz="2400" dirty="0" err="1" smtClean="0"/>
              <a:t>redis</a:t>
            </a:r>
            <a:r>
              <a:rPr lang="en-US" altLang="zh-CN" sz="2400" dirty="0" smtClean="0"/>
              <a:t> </a:t>
            </a:r>
            <a:r>
              <a:rPr lang="zh-CN" altLang="en-US" sz="2400" dirty="0"/>
              <a:t>协议。</a:t>
            </a:r>
            <a:br>
              <a:rPr lang="zh-CN" altLang="en-US" sz="2400" dirty="0"/>
            </a:br>
            <a:r>
              <a:rPr lang="zh-CN" altLang="en-US" sz="2400" dirty="0"/>
              <a:t>存在问题</a:t>
            </a:r>
            <a:r>
              <a:rPr lang="zh-CN" altLang="en-US" sz="2400" dirty="0" smtClean="0"/>
              <a:t>：</a:t>
            </a:r>
            <a:r>
              <a:rPr lang="zh-CN" altLang="en-US" sz="2400" dirty="0" smtClean="0">
                <a:solidFill>
                  <a:srgbClr val="FF0000"/>
                </a:solidFill>
              </a:rPr>
              <a:t>需要维护新增加的</a:t>
            </a:r>
            <a:r>
              <a:rPr lang="en-US" altLang="zh-CN" sz="2400" dirty="0" smtClean="0">
                <a:solidFill>
                  <a:srgbClr val="FF0000"/>
                </a:solidFill>
              </a:rPr>
              <a:t>proxy</a:t>
            </a:r>
            <a:r>
              <a:rPr lang="zh-CN" altLang="en-US" sz="2400" dirty="0" smtClean="0">
                <a:solidFill>
                  <a:srgbClr val="FF0000"/>
                </a:solidFill>
              </a:rPr>
              <a:t>的高可用，其</a:t>
            </a:r>
            <a:r>
              <a:rPr lang="zh-CN" altLang="en-US" sz="2400" dirty="0">
                <a:solidFill>
                  <a:srgbClr val="FF0000"/>
                </a:solidFill>
              </a:rPr>
              <a:t>本身不能支持故障的自动</a:t>
            </a:r>
            <a:r>
              <a:rPr lang="zh-CN" altLang="en-US" sz="2400" dirty="0" smtClean="0">
                <a:solidFill>
                  <a:srgbClr val="FF0000"/>
                </a:solidFill>
              </a:rPr>
              <a:t>转移，可</a:t>
            </a:r>
            <a:r>
              <a:rPr lang="zh-CN" altLang="en-US" sz="2400" dirty="0">
                <a:solidFill>
                  <a:srgbClr val="FF0000"/>
                </a:solidFill>
              </a:rPr>
              <a:t>扩展性差，进行扩缩容都需要手动干预，容错逻辑需要自己</a:t>
            </a:r>
            <a:r>
              <a:rPr lang="zh-CN" altLang="en-US" sz="2400" dirty="0" smtClean="0">
                <a:solidFill>
                  <a:srgbClr val="FF0000"/>
                </a:solidFill>
              </a:rPr>
              <a:t>实现</a:t>
            </a:r>
            <a:endParaRPr lang="zh-CN" altLang="en-US" sz="3200"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
        <p:nvSpPr>
          <p:cNvPr id="8" name="矩形 7"/>
          <p:cNvSpPr/>
          <p:nvPr/>
        </p:nvSpPr>
        <p:spPr>
          <a:xfrm>
            <a:off x="6030191" y="3882975"/>
            <a:ext cx="3303590" cy="2308324"/>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2400" dirty="0" err="1" smtClean="0">
                <a:latin typeface="微软雅黑" panose="020B0503020204020204" pitchFamily="34" charset="-122"/>
                <a:ea typeface="微软雅黑" panose="020B0503020204020204" pitchFamily="34" charset="-122"/>
              </a:rPr>
              <a:t>Twemproxy</a:t>
            </a:r>
            <a:r>
              <a:rPr lang="zh-CN" altLang="en-US" sz="2400" dirty="0" smtClean="0">
                <a:latin typeface="微软雅黑" panose="020B0503020204020204" pitchFamily="34" charset="-122"/>
                <a:ea typeface="微软雅黑" panose="020B0503020204020204" pitchFamily="34" charset="-122"/>
              </a:rPr>
              <a:t>支持</a:t>
            </a:r>
            <a:r>
              <a:rPr lang="zh-CN" altLang="en-US" sz="2400" dirty="0">
                <a:latin typeface="微软雅黑" panose="020B0503020204020204" pitchFamily="34" charset="-122"/>
                <a:ea typeface="微软雅黑" panose="020B0503020204020204" pitchFamily="34" charset="-122"/>
              </a:rPr>
              <a:t>失败节点自动</a:t>
            </a:r>
            <a:r>
              <a:rPr lang="zh-CN" altLang="en-US" sz="2400" dirty="0" smtClean="0">
                <a:latin typeface="微软雅黑" panose="020B0503020204020204" pitchFamily="34" charset="-122"/>
                <a:ea typeface="微软雅黑" panose="020B0503020204020204" pitchFamily="34" charset="-122"/>
              </a:rPr>
              <a:t>删除。</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
            </a:r>
            <a:br>
              <a:rPr lang="zh-CN" altLang="en-US" sz="2400" dirty="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后端分片</a:t>
            </a:r>
            <a:r>
              <a:rPr lang="zh-CN" altLang="en-US" sz="2400" dirty="0">
                <a:latin typeface="微软雅黑" panose="020B0503020204020204" pitchFamily="34" charset="-122"/>
                <a:ea typeface="微软雅黑" panose="020B0503020204020204" pitchFamily="34" charset="-122"/>
              </a:rPr>
              <a:t>逻辑对业务透明，业务方的读写方式和操作单个 </a:t>
            </a:r>
            <a:r>
              <a:rPr lang="en-US" altLang="zh-CN" sz="2400" dirty="0" err="1" smtClean="0">
                <a:latin typeface="微软雅黑" panose="020B0503020204020204" pitchFamily="34" charset="-122"/>
                <a:ea typeface="微软雅黑" panose="020B0503020204020204" pitchFamily="34" charset="-122"/>
              </a:rPr>
              <a:t>Redis</a:t>
            </a:r>
            <a:r>
              <a:rPr lang="zh-CN" altLang="en-US" sz="2400" dirty="0" smtClean="0">
                <a:latin typeface="微软雅黑" panose="020B0503020204020204" pitchFamily="34" charset="-122"/>
                <a:ea typeface="微软雅黑" panose="020B0503020204020204" pitchFamily="34" charset="-122"/>
              </a:rPr>
              <a:t>一致</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78674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38200" y="2887392"/>
            <a:ext cx="5060373" cy="3651519"/>
          </a:xfrm>
          <a:prstGeom prst="rect">
            <a:avLst/>
          </a:prstGeom>
        </p:spPr>
      </p:pic>
      <p:sp>
        <p:nvSpPr>
          <p:cNvPr id="2" name="标题 1"/>
          <p:cNvSpPr>
            <a:spLocks noGrp="1"/>
          </p:cNvSpPr>
          <p:nvPr>
            <p:ph type="title"/>
          </p:nvPr>
        </p:nvSpPr>
        <p:spPr>
          <a:xfrm>
            <a:off x="838200" y="46467"/>
            <a:ext cx="10515600" cy="729383"/>
          </a:xfrm>
        </p:spPr>
        <p:txBody>
          <a:bodyPr/>
          <a:lstStyle/>
          <a:p>
            <a:r>
              <a:rPr lang="en-US" altLang="zh-CN" sz="2400" b="1" dirty="0">
                <a:solidFill>
                  <a:prstClr val="black"/>
                </a:solidFill>
              </a:rPr>
              <a:t>3.2.3.5 </a:t>
            </a:r>
            <a:r>
              <a:rPr lang="en-US" altLang="zh-CN" sz="2400" b="1" dirty="0" err="1">
                <a:solidFill>
                  <a:prstClr val="black"/>
                </a:solidFill>
              </a:rPr>
              <a:t>Redis</a:t>
            </a:r>
            <a:r>
              <a:rPr lang="zh-CN" altLang="en-US" sz="2400" b="1" dirty="0">
                <a:solidFill>
                  <a:prstClr val="black"/>
                </a:solidFill>
              </a:rPr>
              <a:t>体系架构（续）</a:t>
            </a:r>
            <a:endParaRPr lang="zh-CN" altLang="en-US" dirty="0"/>
          </a:p>
        </p:txBody>
      </p:sp>
      <p:sp>
        <p:nvSpPr>
          <p:cNvPr id="3" name="内容占位符 2"/>
          <p:cNvSpPr>
            <a:spLocks noGrp="1"/>
          </p:cNvSpPr>
          <p:nvPr>
            <p:ph idx="1"/>
          </p:nvPr>
        </p:nvSpPr>
        <p:spPr>
          <a:xfrm>
            <a:off x="838200" y="678867"/>
            <a:ext cx="10383982" cy="2443723"/>
          </a:xfrm>
        </p:spPr>
        <p:txBody>
          <a:bodyPr>
            <a:noAutofit/>
          </a:bodyPr>
          <a:lstStyle/>
          <a:p>
            <a:r>
              <a:rPr lang="zh-CN" altLang="en-US" sz="2400" b="1" dirty="0"/>
              <a:t>集群（直连型）</a:t>
            </a:r>
            <a:r>
              <a:rPr lang="zh-CN" altLang="en-US" sz="2400" dirty="0"/>
              <a:t>：从</a:t>
            </a:r>
            <a:r>
              <a:rPr lang="en-US" altLang="zh-CN" sz="2400" dirty="0" err="1"/>
              <a:t>redis</a:t>
            </a:r>
            <a:r>
              <a:rPr lang="en-US" altLang="zh-CN" sz="2400" dirty="0"/>
              <a:t> 3.0</a:t>
            </a:r>
            <a:r>
              <a:rPr lang="zh-CN" altLang="en-US" sz="2400" dirty="0"/>
              <a:t>之后版本支持</a:t>
            </a:r>
            <a:r>
              <a:rPr lang="en-US" altLang="zh-CN" sz="2400" dirty="0" err="1"/>
              <a:t>redis</a:t>
            </a:r>
            <a:r>
              <a:rPr lang="en-US" altLang="zh-CN" sz="2400" dirty="0"/>
              <a:t>-cluster</a:t>
            </a:r>
            <a:r>
              <a:rPr lang="zh-CN" altLang="en-US" sz="2400" dirty="0"/>
              <a:t>集群，</a:t>
            </a:r>
            <a:r>
              <a:rPr lang="en-US" altLang="zh-CN" sz="2400" dirty="0" err="1">
                <a:solidFill>
                  <a:srgbClr val="FF0000"/>
                </a:solidFill>
              </a:rPr>
              <a:t>Redis</a:t>
            </a:r>
            <a:r>
              <a:rPr lang="en-US" altLang="zh-CN" sz="2400" dirty="0">
                <a:solidFill>
                  <a:srgbClr val="FF0000"/>
                </a:solidFill>
              </a:rPr>
              <a:t>-Cluster</a:t>
            </a:r>
            <a:r>
              <a:rPr lang="zh-CN" altLang="en-US" sz="2400" dirty="0">
                <a:solidFill>
                  <a:srgbClr val="FF0000"/>
                </a:solidFill>
              </a:rPr>
              <a:t>采用无中心结构，每个节点保存数据和整个集群状态</a:t>
            </a:r>
            <a:r>
              <a:rPr lang="en-US" altLang="zh-CN" sz="2400" dirty="0">
                <a:solidFill>
                  <a:srgbClr val="FF0000"/>
                </a:solidFill>
              </a:rPr>
              <a:t>,</a:t>
            </a:r>
            <a:r>
              <a:rPr lang="zh-CN" altLang="en-US" sz="2400" dirty="0">
                <a:solidFill>
                  <a:srgbClr val="FF0000"/>
                </a:solidFill>
              </a:rPr>
              <a:t>每个节点都和其他所有节点连接</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t>存在问题</a:t>
            </a:r>
            <a:r>
              <a:rPr lang="zh-CN" altLang="en-US" sz="2400" dirty="0"/>
              <a:t>： （</a:t>
            </a:r>
            <a:r>
              <a:rPr lang="en-US" altLang="zh-CN" sz="2400" dirty="0"/>
              <a:t>1</a:t>
            </a:r>
            <a:r>
              <a:rPr lang="zh-CN" altLang="en-US" sz="2400" dirty="0"/>
              <a:t>）为了性能提升，客户端需要缓存路由表</a:t>
            </a:r>
            <a:r>
              <a:rPr lang="zh-CN" altLang="en-US" sz="2400" dirty="0" smtClean="0"/>
              <a:t>信息；（</a:t>
            </a:r>
            <a:r>
              <a:rPr lang="en-US" altLang="zh-CN" sz="2400" dirty="0" smtClean="0"/>
              <a:t>2</a:t>
            </a:r>
            <a:r>
              <a:rPr lang="zh-CN" altLang="en-US" sz="2400" dirty="0" smtClean="0"/>
              <a:t>）节点</a:t>
            </a:r>
            <a:r>
              <a:rPr lang="zh-CN" altLang="en-US" sz="2400" dirty="0"/>
              <a:t>发现、</a:t>
            </a:r>
            <a:r>
              <a:rPr lang="en-US" altLang="zh-CN" sz="2400" dirty="0" err="1"/>
              <a:t>reshard</a:t>
            </a:r>
            <a:r>
              <a:rPr lang="zh-CN" altLang="en-US" sz="2400" dirty="0"/>
              <a:t>操作不够</a:t>
            </a:r>
            <a:r>
              <a:rPr lang="zh-CN" altLang="en-US" sz="2400" dirty="0" smtClean="0"/>
              <a:t>自动化。</a:t>
            </a:r>
            <a:endParaRPr lang="zh-CN" altLang="en-US" sz="2400" dirty="0"/>
          </a:p>
          <a:p>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
        <p:nvSpPr>
          <p:cNvPr id="8" name="矩形 7"/>
          <p:cNvSpPr/>
          <p:nvPr/>
        </p:nvSpPr>
        <p:spPr>
          <a:xfrm>
            <a:off x="5898573" y="3146415"/>
            <a:ext cx="5874327" cy="3416320"/>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solidFill>
                  <a:srgbClr val="FF0000"/>
                </a:solidFill>
                <a:latin typeface="微软雅黑" panose="020B0503020204020204" pitchFamily="34" charset="-122"/>
                <a:ea typeface="微软雅黑" panose="020B0503020204020204" pitchFamily="34" charset="-122"/>
              </a:rPr>
              <a:t>P2P</a:t>
            </a:r>
            <a:r>
              <a:rPr lang="zh-CN" altLang="en-US" sz="2400" dirty="0" smtClean="0">
                <a:solidFill>
                  <a:srgbClr val="FF0000"/>
                </a:solidFill>
                <a:latin typeface="微软雅黑" panose="020B0503020204020204" pitchFamily="34" charset="-122"/>
                <a:ea typeface="微软雅黑" panose="020B0503020204020204" pitchFamily="34" charset="-122"/>
              </a:rPr>
              <a:t>的无中心架构，</a:t>
            </a:r>
            <a:r>
              <a:rPr lang="zh-CN" altLang="en-US" sz="2400" dirty="0">
                <a:solidFill>
                  <a:srgbClr val="FF0000"/>
                </a:solidFill>
                <a:latin typeface="微软雅黑" panose="020B0503020204020204" pitchFamily="34" charset="-122"/>
                <a:ea typeface="微软雅黑" panose="020B0503020204020204" pitchFamily="34" charset="-122"/>
              </a:rPr>
              <a:t>节点之间通过 </a:t>
            </a:r>
            <a:r>
              <a:rPr lang="en-US" altLang="zh-CN" sz="2400" dirty="0">
                <a:solidFill>
                  <a:srgbClr val="FF0000"/>
                </a:solidFill>
                <a:latin typeface="微软雅黑" panose="020B0503020204020204" pitchFamily="34" charset="-122"/>
                <a:ea typeface="微软雅黑" panose="020B0503020204020204" pitchFamily="34" charset="-122"/>
              </a:rPr>
              <a:t>gossip </a:t>
            </a:r>
            <a:r>
              <a:rPr lang="zh-CN" altLang="en-US" sz="2400" dirty="0">
                <a:solidFill>
                  <a:srgbClr val="FF0000"/>
                </a:solidFill>
                <a:latin typeface="微软雅黑" panose="020B0503020204020204" pitchFamily="34" charset="-122"/>
                <a:ea typeface="微软雅黑" panose="020B0503020204020204" pitchFamily="34" charset="-122"/>
              </a:rPr>
              <a:t>协议交换状态信息，用投票机制完成 </a:t>
            </a:r>
            <a:r>
              <a:rPr lang="en-US" altLang="zh-CN" sz="2400" dirty="0">
                <a:solidFill>
                  <a:srgbClr val="FF0000"/>
                </a:solidFill>
                <a:latin typeface="微软雅黑" panose="020B0503020204020204" pitchFamily="34" charset="-122"/>
                <a:ea typeface="微软雅黑" panose="020B0503020204020204" pitchFamily="34" charset="-122"/>
              </a:rPr>
              <a:t>Slave</a:t>
            </a:r>
            <a:r>
              <a:rPr lang="zh-CN" altLang="en-US" sz="2400" dirty="0">
                <a:solidFill>
                  <a:srgbClr val="FF0000"/>
                </a:solidFill>
                <a:latin typeface="微软雅黑" panose="020B0503020204020204" pitchFamily="34" charset="-122"/>
                <a:ea typeface="微软雅黑" panose="020B0503020204020204" pitchFamily="34" charset="-122"/>
              </a:rPr>
              <a:t>到 </a:t>
            </a:r>
            <a:r>
              <a:rPr lang="en-US" altLang="zh-CN" sz="2400" dirty="0">
                <a:solidFill>
                  <a:srgbClr val="FF0000"/>
                </a:solidFill>
                <a:latin typeface="微软雅黑" panose="020B0503020204020204" pitchFamily="34" charset="-122"/>
                <a:ea typeface="微软雅黑" panose="020B0503020204020204" pitchFamily="34" charset="-122"/>
              </a:rPr>
              <a:t>Master </a:t>
            </a:r>
            <a:r>
              <a:rPr lang="zh-CN" altLang="en-US" sz="2400" dirty="0">
                <a:solidFill>
                  <a:srgbClr val="FF0000"/>
                </a:solidFill>
                <a:latin typeface="微软雅黑" panose="020B0503020204020204" pitchFamily="34" charset="-122"/>
                <a:ea typeface="微软雅黑" panose="020B0503020204020204" pitchFamily="34" charset="-122"/>
              </a:rPr>
              <a:t>的角色</a:t>
            </a:r>
            <a:r>
              <a:rPr lang="zh-CN" altLang="en-US" sz="2400" dirty="0" smtClean="0">
                <a:solidFill>
                  <a:srgbClr val="FF0000"/>
                </a:solidFill>
                <a:latin typeface="微软雅黑" panose="020B0503020204020204" pitchFamily="34" charset="-122"/>
                <a:ea typeface="微软雅黑" panose="020B0503020204020204" pitchFamily="34" charset="-122"/>
              </a:rPr>
              <a:t>提升，有故障自动容错设计。</a:t>
            </a:r>
            <a:br>
              <a:rPr lang="zh-CN" altLang="en-US" sz="2400" dirty="0" smtClean="0">
                <a:solidFill>
                  <a:srgbClr val="FF0000"/>
                </a:solidFill>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）数据按照</a:t>
            </a:r>
            <a:r>
              <a:rPr lang="en-US" altLang="zh-CN" sz="2400" dirty="0" smtClean="0">
                <a:latin typeface="微软雅黑" panose="020B0503020204020204" pitchFamily="34" charset="-122"/>
                <a:ea typeface="微软雅黑" panose="020B0503020204020204" pitchFamily="34" charset="-122"/>
              </a:rPr>
              <a:t>slot</a:t>
            </a:r>
            <a:r>
              <a:rPr lang="zh-CN" altLang="en-US" sz="2400" dirty="0" smtClean="0">
                <a:latin typeface="微软雅黑" panose="020B0503020204020204" pitchFamily="34" charset="-122"/>
                <a:ea typeface="微软雅黑" panose="020B0503020204020204" pitchFamily="34" charset="-122"/>
              </a:rPr>
              <a:t>分布在多个节点存储，节点间数据共享，可动态调整数据分布。</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）可动态扩展到 </a:t>
            </a:r>
            <a:r>
              <a:rPr lang="en-US" altLang="zh-CN" sz="2400" dirty="0" smtClean="0">
                <a:latin typeface="微软雅黑" panose="020B0503020204020204" pitchFamily="34" charset="-122"/>
                <a:ea typeface="微软雅黑" panose="020B0503020204020204" pitchFamily="34" charset="-122"/>
              </a:rPr>
              <a:t>1000 </a:t>
            </a:r>
            <a:r>
              <a:rPr lang="zh-CN" altLang="en-US" sz="2400" dirty="0" smtClean="0">
                <a:latin typeface="微软雅黑" panose="020B0503020204020204" pitchFamily="34" charset="-122"/>
                <a:ea typeface="微软雅黑" panose="020B0503020204020204" pitchFamily="34" charset="-122"/>
              </a:rPr>
              <a:t>个节点，节点也可动态删除。</a:t>
            </a:r>
            <a:br>
              <a:rPr lang="zh-CN" altLang="en-US" sz="2400" dirty="0" smtClean="0">
                <a:latin typeface="微软雅黑" panose="020B0503020204020204" pitchFamily="34" charset="-122"/>
                <a:ea typeface="微软雅黑" panose="020B0503020204020204" pitchFamily="34" charset="-122"/>
              </a:rPr>
            </a:b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）可通过设置</a:t>
            </a:r>
            <a:r>
              <a:rPr lang="en-US" altLang="zh-CN" sz="2400" dirty="0" smtClean="0">
                <a:latin typeface="微软雅黑" panose="020B0503020204020204" pitchFamily="34" charset="-122"/>
                <a:ea typeface="微软雅黑" panose="020B0503020204020204" pitchFamily="34" charset="-122"/>
              </a:rPr>
              <a:t>slave</a:t>
            </a:r>
            <a:r>
              <a:rPr lang="zh-CN" altLang="en-US" sz="2400" dirty="0" smtClean="0">
                <a:latin typeface="微软雅黑" panose="020B0503020204020204" pitchFamily="34" charset="-122"/>
                <a:ea typeface="微软雅黑" panose="020B0503020204020204" pitchFamily="34" charset="-122"/>
              </a:rPr>
              <a:t>副本提高可用性。</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62733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5749640"/>
          </a:xfrm>
        </p:spPr>
        <p:txBody>
          <a:bodyPr>
            <a:noAutofit/>
          </a:bodyPr>
          <a:lstStyle/>
          <a:p>
            <a:r>
              <a:rPr lang="en-US" altLang="zh-CN" sz="2400" b="1" dirty="0" smtClean="0"/>
              <a:t>3.2.3.6 </a:t>
            </a:r>
            <a:r>
              <a:rPr lang="en-US" altLang="zh-CN" sz="2400" b="1" dirty="0" err="1" smtClean="0"/>
              <a:t>Redis</a:t>
            </a:r>
            <a:r>
              <a:rPr lang="en-US" altLang="zh-CN" sz="2400" b="1" dirty="0" smtClean="0"/>
              <a:t> cluster</a:t>
            </a:r>
            <a:r>
              <a:rPr lang="zh-CN" altLang="en-US" sz="2400" b="1" dirty="0" smtClean="0"/>
              <a:t>分布式存储</a:t>
            </a:r>
            <a:endParaRPr lang="en-US" altLang="zh-CN" sz="2400" b="1" dirty="0" smtClean="0"/>
          </a:p>
          <a:p>
            <a:r>
              <a:rPr lang="en-US" altLang="zh-CN" sz="2400" dirty="0" smtClean="0"/>
              <a:t>       </a:t>
            </a:r>
            <a:r>
              <a:rPr lang="en-US" altLang="zh-CN" sz="2400" dirty="0" err="1" smtClean="0"/>
              <a:t>Redis</a:t>
            </a:r>
            <a:r>
              <a:rPr lang="en-US" altLang="zh-CN" sz="2400" dirty="0" smtClean="0"/>
              <a:t> </a:t>
            </a:r>
            <a:r>
              <a:rPr lang="en-US" altLang="zh-CN" sz="2400" dirty="0"/>
              <a:t>Cluster </a:t>
            </a:r>
            <a:r>
              <a:rPr lang="zh-CN" altLang="en-US" sz="2400" dirty="0"/>
              <a:t>采用虚拟哈希槽分区，所有的键根据哈希函数映射</a:t>
            </a:r>
            <a:r>
              <a:rPr lang="zh-CN" altLang="en-US" sz="2400" dirty="0" smtClean="0"/>
              <a:t>到</a:t>
            </a:r>
            <a:r>
              <a:rPr lang="en-US" altLang="zh-CN" sz="2400" dirty="0" smtClean="0"/>
              <a:t>0 </a:t>
            </a:r>
            <a:r>
              <a:rPr lang="en-US" altLang="zh-CN" sz="2400" dirty="0"/>
              <a:t>~ </a:t>
            </a:r>
            <a:r>
              <a:rPr lang="en-US" altLang="zh-CN" sz="2400" dirty="0" smtClean="0"/>
              <a:t>16383</a:t>
            </a:r>
            <a:r>
              <a:rPr lang="zh-CN" altLang="en-US" sz="2400" dirty="0" smtClean="0"/>
              <a:t>整数</a:t>
            </a:r>
            <a:r>
              <a:rPr lang="zh-CN" altLang="en-US" sz="2400" dirty="0"/>
              <a:t>槽</a:t>
            </a:r>
            <a:r>
              <a:rPr lang="zh-CN" altLang="en-US" sz="2400" dirty="0" smtClean="0"/>
              <a:t>内，计算</a:t>
            </a:r>
            <a:r>
              <a:rPr lang="zh-CN" altLang="en-US" sz="2400" dirty="0"/>
              <a:t>公式</a:t>
            </a:r>
            <a:r>
              <a:rPr lang="zh-CN" altLang="en-US" sz="2400" dirty="0" smtClean="0"/>
              <a:t>：</a:t>
            </a:r>
            <a:endParaRPr lang="en-US" altLang="zh-CN" sz="2400" dirty="0" smtClean="0"/>
          </a:p>
          <a:p>
            <a:r>
              <a:rPr lang="en-US" altLang="zh-CN" sz="2400" dirty="0" smtClean="0"/>
              <a:t>       slot </a:t>
            </a:r>
            <a:r>
              <a:rPr lang="en-US" altLang="zh-CN" sz="2400" dirty="0"/>
              <a:t>= CRC16(key) &amp; </a:t>
            </a:r>
            <a:r>
              <a:rPr lang="en-US" altLang="zh-CN" sz="2400" dirty="0" smtClean="0"/>
              <a:t>16383</a:t>
            </a:r>
          </a:p>
          <a:p>
            <a:r>
              <a:rPr lang="zh-CN" altLang="en-US" sz="2400" dirty="0" smtClean="0"/>
              <a:t>       </a:t>
            </a:r>
            <a:r>
              <a:rPr lang="zh-CN" altLang="en-US" sz="2400" dirty="0" smtClean="0">
                <a:solidFill>
                  <a:srgbClr val="FF0000"/>
                </a:solidFill>
              </a:rPr>
              <a:t>每</a:t>
            </a:r>
            <a:r>
              <a:rPr lang="zh-CN" altLang="en-US" sz="2400" dirty="0">
                <a:solidFill>
                  <a:srgbClr val="FF0000"/>
                </a:solidFill>
              </a:rPr>
              <a:t>一个节点负责维护一部分槽以及槽所映射的键值数据</a:t>
            </a:r>
            <a:r>
              <a:rPr lang="zh-CN" altLang="en-US" sz="2400" dirty="0" smtClean="0">
                <a:solidFill>
                  <a:srgbClr val="FF0000"/>
                </a:solidFill>
              </a:rPr>
              <a:t>。</a:t>
            </a:r>
            <a:endParaRPr lang="en-US" altLang="zh-CN" sz="2400" dirty="0" smtClean="0">
              <a:solidFill>
                <a:srgbClr val="FF0000"/>
              </a:solidFill>
            </a:endParaRPr>
          </a:p>
          <a:p>
            <a:r>
              <a:rPr lang="en-US" altLang="zh-CN" sz="2400" dirty="0" err="1" smtClean="0"/>
              <a:t>Redis</a:t>
            </a:r>
            <a:r>
              <a:rPr lang="en-US" altLang="zh-CN" sz="2400" dirty="0" smtClean="0"/>
              <a:t> </a:t>
            </a:r>
            <a:r>
              <a:rPr lang="zh-CN" altLang="en-US" sz="2400" dirty="0" smtClean="0">
                <a:solidFill>
                  <a:srgbClr val="FF0000"/>
                </a:solidFill>
              </a:rPr>
              <a:t>虚拟槽分区</a:t>
            </a:r>
            <a:r>
              <a:rPr lang="zh-CN" altLang="en-US" sz="2400" dirty="0" smtClean="0"/>
              <a:t>的设计解耦了数据</a:t>
            </a:r>
            <a:r>
              <a:rPr lang="zh-CN" altLang="en-US" sz="2400" dirty="0"/>
              <a:t>和节点之间的关系，简化了节点扩容和收缩难度</a:t>
            </a:r>
            <a:r>
              <a:rPr lang="zh-CN" altLang="en-US" sz="2400" dirty="0" smtClean="0"/>
              <a:t>。</a:t>
            </a:r>
            <a:endParaRPr lang="en-US" altLang="zh-CN" sz="2400" dirty="0" smtClean="0"/>
          </a:p>
          <a:p>
            <a:endParaRPr lang="en-US" altLang="zh-CN" sz="2400" dirty="0" smtClean="0"/>
          </a:p>
          <a:p>
            <a:r>
              <a:rPr lang="zh-CN" altLang="en-US" sz="2400" dirty="0" smtClean="0">
                <a:solidFill>
                  <a:srgbClr val="FF0000"/>
                </a:solidFill>
              </a:rPr>
              <a:t>节点</a:t>
            </a:r>
            <a:r>
              <a:rPr lang="zh-CN" altLang="en-US" sz="2400" dirty="0">
                <a:solidFill>
                  <a:srgbClr val="FF0000"/>
                </a:solidFill>
              </a:rPr>
              <a:t>自身维护槽的映射关系，不需要客户端或者代理服务维护槽分区</a:t>
            </a:r>
            <a:r>
              <a:rPr lang="zh-CN" altLang="en-US" sz="2400" dirty="0" smtClean="0">
                <a:solidFill>
                  <a:srgbClr val="FF0000"/>
                </a:solidFill>
              </a:rPr>
              <a:t>元数据，支持</a:t>
            </a:r>
            <a:r>
              <a:rPr lang="zh-CN" altLang="en-US" sz="2400" dirty="0">
                <a:solidFill>
                  <a:srgbClr val="FF0000"/>
                </a:solidFill>
              </a:rPr>
              <a:t>节点、槽和键之间的映射查询</a:t>
            </a:r>
            <a:r>
              <a:rPr lang="zh-CN" altLang="en-US" sz="2400" dirty="0"/>
              <a:t>，用于数据路由，在线集群伸缩等场景。</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Tree>
    <p:extLst>
      <p:ext uri="{BB962C8B-B14F-4D97-AF65-F5344CB8AC3E}">
        <p14:creationId xmlns:p14="http://schemas.microsoft.com/office/powerpoint/2010/main" val="1058130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a:bodyPr>
          <a:lstStyle/>
          <a:p>
            <a:pPr lvl="0">
              <a:lnSpc>
                <a:spcPct val="90000"/>
              </a:lnSpc>
            </a:pPr>
            <a:r>
              <a:rPr lang="zh-CN" altLang="en-US" sz="2400" b="1" kern="0" dirty="0">
                <a:solidFill>
                  <a:prstClr val="black"/>
                </a:solidFill>
                <a:cs typeface="+mn-ea"/>
              </a:rPr>
              <a:t>键值对模型的提出</a:t>
            </a:r>
            <a:endParaRPr lang="en-US" altLang="zh-CN" sz="2400" b="1" kern="0" dirty="0">
              <a:solidFill>
                <a:prstClr val="black"/>
              </a:solidFill>
              <a:cs typeface="+mn-ea"/>
            </a:endParaRPr>
          </a:p>
          <a:p>
            <a:pPr marL="800100" lvl="1" indent="-342900">
              <a:lnSpc>
                <a:spcPct val="90000"/>
              </a:lnSpc>
              <a:buFont typeface="Wingdings" panose="05000000000000000000" pitchFamily="2" charset="2"/>
              <a:buChar char="Ø"/>
            </a:pPr>
            <a:r>
              <a:rPr lang="zh-CN" altLang="en-US" kern="0" dirty="0">
                <a:solidFill>
                  <a:prstClr val="black"/>
                </a:solidFill>
                <a:cs typeface="+mn-ea"/>
              </a:rPr>
              <a:t>灵活的模型表达</a:t>
            </a:r>
            <a:endParaRPr lang="en-US" altLang="zh-CN" kern="0" dirty="0">
              <a:solidFill>
                <a:prstClr val="black"/>
              </a:solidFill>
              <a:cs typeface="+mn-ea"/>
            </a:endParaRPr>
          </a:p>
          <a:p>
            <a:pPr marL="1257300" lvl="2" indent="-342900">
              <a:buFont typeface="Wingdings" panose="05000000000000000000" pitchFamily="2" charset="2"/>
              <a:buChar char="Ø"/>
            </a:pPr>
            <a:r>
              <a:rPr lang="zh-CN" altLang="en-US" kern="0" dirty="0">
                <a:solidFill>
                  <a:prstClr val="black"/>
                </a:solidFill>
                <a:cs typeface="+mn-ea"/>
              </a:rPr>
              <a:t>无模式（</a:t>
            </a:r>
            <a:r>
              <a:rPr lang="en-US" altLang="zh-CN" kern="0" dirty="0">
                <a:solidFill>
                  <a:prstClr val="black"/>
                </a:solidFill>
                <a:cs typeface="+mn-ea"/>
              </a:rPr>
              <a:t>Schema-less</a:t>
            </a:r>
            <a:r>
              <a:rPr lang="zh-CN" altLang="en-US" kern="0" dirty="0">
                <a:solidFill>
                  <a:prstClr val="black"/>
                </a:solidFill>
                <a:cs typeface="+mn-ea"/>
              </a:rPr>
              <a:t>）</a:t>
            </a:r>
            <a:endParaRPr lang="en-US" altLang="zh-CN" kern="0" dirty="0">
              <a:solidFill>
                <a:prstClr val="black"/>
              </a:solidFill>
              <a:cs typeface="+mn-ea"/>
            </a:endParaRPr>
          </a:p>
          <a:p>
            <a:pPr marL="800100" lvl="1" indent="-342900">
              <a:lnSpc>
                <a:spcPct val="90000"/>
              </a:lnSpc>
              <a:buFont typeface="Wingdings" panose="05000000000000000000" pitchFamily="2" charset="2"/>
              <a:buChar char="Ø"/>
            </a:pPr>
            <a:r>
              <a:rPr lang="zh-CN" altLang="en-US" kern="0" dirty="0">
                <a:solidFill>
                  <a:prstClr val="black"/>
                </a:solidFill>
                <a:cs typeface="+mn-ea"/>
              </a:rPr>
              <a:t>可扩展、高性能的数据查询</a:t>
            </a:r>
            <a:endParaRPr lang="en-US" altLang="zh-CN" kern="0" dirty="0">
              <a:solidFill>
                <a:prstClr val="black"/>
              </a:solidFill>
              <a:cs typeface="+mn-ea"/>
            </a:endParaRPr>
          </a:p>
          <a:p>
            <a:pPr marL="1257300" lvl="2" indent="-342900">
              <a:buFont typeface="Wingdings" panose="05000000000000000000" pitchFamily="2" charset="2"/>
              <a:buChar char="Ø"/>
            </a:pPr>
            <a:r>
              <a:rPr lang="zh-CN" altLang="en-US" kern="0" dirty="0">
                <a:solidFill>
                  <a:prstClr val="black"/>
                </a:solidFill>
                <a:cs typeface="+mn-ea"/>
              </a:rPr>
              <a:t>引入数据冗余和数据异常，降低关系范式，尽量减少甚至避免多表连接</a:t>
            </a:r>
            <a:endParaRPr lang="en-US" altLang="zh-CN" kern="0" dirty="0">
              <a:solidFill>
                <a:prstClr val="black"/>
              </a:solidFill>
              <a:cs typeface="+mn-ea"/>
            </a:endParaRPr>
          </a:p>
          <a:p>
            <a:pPr marL="1257300" lvl="2" indent="-342900">
              <a:buFont typeface="Wingdings" panose="05000000000000000000" pitchFamily="2" charset="2"/>
              <a:buChar char="Ø"/>
            </a:pPr>
            <a:r>
              <a:rPr lang="zh-CN" altLang="zh-CN" kern="0" dirty="0">
                <a:solidFill>
                  <a:prstClr val="black"/>
                </a:solidFill>
                <a:cs typeface="+mn-ea"/>
              </a:rPr>
              <a:t>复杂的查询逻辑留给高层应用，从而保证了系统的高性能。</a:t>
            </a:r>
            <a:r>
              <a:rPr lang="zh-CN" altLang="zh-CN" dirty="0">
                <a:solidFill>
                  <a:prstClr val="black"/>
                </a:solidFill>
              </a:rPr>
              <a:t> </a:t>
            </a:r>
            <a:endParaRPr lang="zh-CN" altLang="en-US" dirty="0">
              <a:solidFill>
                <a:prstClr val="black"/>
              </a:solidFill>
              <a:cs typeface="宋体" panose="02010600030101010101" pitchFamily="2" charset="-122"/>
            </a:endParaRPr>
          </a:p>
          <a:p>
            <a:endParaRPr lang="en-US" altLang="zh-CN" sz="2400" b="1" dirty="0"/>
          </a:p>
          <a:p>
            <a:r>
              <a:rPr lang="zh-CN" altLang="en-US" sz="2400" b="1" dirty="0" smtClean="0"/>
              <a:t>键</a:t>
            </a:r>
            <a:r>
              <a:rPr lang="zh-CN" altLang="en-US" sz="2400" b="1" dirty="0"/>
              <a:t>值对（</a:t>
            </a:r>
            <a:r>
              <a:rPr lang="en-US" altLang="zh-CN" sz="2400" b="1" dirty="0"/>
              <a:t>key-value</a:t>
            </a:r>
            <a:r>
              <a:rPr lang="zh-CN" altLang="en-US" sz="2400" b="1" dirty="0"/>
              <a:t>）模型</a:t>
            </a:r>
            <a:endParaRPr lang="en-US" altLang="zh-CN" sz="2400" b="1" dirty="0"/>
          </a:p>
          <a:p>
            <a:r>
              <a:rPr lang="zh-CN" altLang="en-US" sz="2400" dirty="0"/>
              <a:t>（</a:t>
            </a:r>
            <a:r>
              <a:rPr lang="en-US" altLang="zh-CN" sz="2400" dirty="0"/>
              <a:t>1</a:t>
            </a:r>
            <a:r>
              <a:rPr lang="zh-CN" altLang="en-US" sz="2400" dirty="0"/>
              <a:t>）在键值对模型中，每个键映射到一个值</a:t>
            </a:r>
            <a:endParaRPr lang="en-US" altLang="zh-CN" sz="2400" dirty="0"/>
          </a:p>
          <a:p>
            <a:r>
              <a:rPr lang="zh-CN" altLang="en-US" sz="2400" dirty="0"/>
              <a:t>（</a:t>
            </a:r>
            <a:r>
              <a:rPr lang="en-US" altLang="zh-CN" sz="2400" dirty="0"/>
              <a:t>2</a:t>
            </a:r>
            <a:r>
              <a:rPr lang="zh-CN" altLang="en-US" sz="2400" dirty="0"/>
              <a:t>）</a:t>
            </a:r>
            <a:r>
              <a:rPr lang="en-US" altLang="zh-CN" sz="2400" dirty="0"/>
              <a:t> </a:t>
            </a:r>
            <a:r>
              <a:rPr lang="zh-CN" altLang="en-US" sz="2400" dirty="0"/>
              <a:t>存储层不负责对值的解释，由应用层负责对值的</a:t>
            </a:r>
            <a:r>
              <a:rPr lang="zh-CN" altLang="en-US" sz="2400" dirty="0" smtClean="0"/>
              <a:t>解释</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spTree>
    <p:extLst>
      <p:ext uri="{BB962C8B-B14F-4D97-AF65-F5344CB8AC3E}">
        <p14:creationId xmlns:p14="http://schemas.microsoft.com/office/powerpoint/2010/main" val="150171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8032"/>
            <a:ext cx="10515600" cy="729383"/>
          </a:xfrm>
        </p:spPr>
        <p:txBody>
          <a:bodyPr/>
          <a:lstStyle/>
          <a:p>
            <a:r>
              <a:rPr lang="en-US" altLang="zh-CN" dirty="0" smtClean="0"/>
              <a:t>3.2.3 </a:t>
            </a:r>
            <a:r>
              <a:rPr lang="en-US" altLang="zh-CN" dirty="0" err="1" smtClean="0"/>
              <a:t>Redis</a:t>
            </a:r>
            <a:endParaRPr lang="zh-CN" altLang="en-US" dirty="0"/>
          </a:p>
        </p:txBody>
      </p:sp>
      <p:sp>
        <p:nvSpPr>
          <p:cNvPr id="3" name="内容占位符 2"/>
          <p:cNvSpPr>
            <a:spLocks noGrp="1"/>
          </p:cNvSpPr>
          <p:nvPr>
            <p:ph idx="1"/>
          </p:nvPr>
        </p:nvSpPr>
        <p:spPr>
          <a:xfrm>
            <a:off x="838200" y="817415"/>
            <a:ext cx="10515600" cy="665021"/>
          </a:xfrm>
        </p:spPr>
        <p:txBody>
          <a:bodyPr>
            <a:noAutofit/>
          </a:bodyPr>
          <a:lstStyle/>
          <a:p>
            <a:r>
              <a:rPr lang="en-US" altLang="zh-CN" sz="2400" b="1" dirty="0" smtClean="0"/>
              <a:t>3.2.3.6 </a:t>
            </a:r>
            <a:r>
              <a:rPr lang="en-US" altLang="zh-CN" sz="2400" b="1" dirty="0" err="1" smtClean="0"/>
              <a:t>Redis</a:t>
            </a:r>
            <a:r>
              <a:rPr lang="en-US" altLang="zh-CN" sz="2400" b="1" dirty="0" smtClean="0"/>
              <a:t> cluster</a:t>
            </a:r>
            <a:r>
              <a:rPr lang="zh-CN" altLang="en-US" sz="2400" b="1" dirty="0" smtClean="0"/>
              <a:t>分布式存储（续）</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pic>
        <p:nvPicPr>
          <p:cNvPr id="6" name="图片 5"/>
          <p:cNvPicPr>
            <a:picLocks noChangeAspect="1"/>
          </p:cNvPicPr>
          <p:nvPr/>
        </p:nvPicPr>
        <p:blipFill>
          <a:blip r:embed="rId2"/>
          <a:stretch>
            <a:fillRect/>
          </a:stretch>
        </p:blipFill>
        <p:spPr>
          <a:xfrm>
            <a:off x="838200" y="1536411"/>
            <a:ext cx="9885218" cy="4765964"/>
          </a:xfrm>
          <a:prstGeom prst="rect">
            <a:avLst/>
          </a:prstGeom>
        </p:spPr>
      </p:pic>
    </p:spTree>
    <p:extLst>
      <p:ext uri="{BB962C8B-B14F-4D97-AF65-F5344CB8AC3E}">
        <p14:creationId xmlns:p14="http://schemas.microsoft.com/office/powerpoint/2010/main" val="22581720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smtClean="0"/>
              <a:t>键值对模型实际系统</a:t>
            </a:r>
            <a:endParaRPr lang="zh-CN" altLang="en-US" dirty="0"/>
          </a:p>
        </p:txBody>
      </p:sp>
      <p:sp>
        <p:nvSpPr>
          <p:cNvPr id="3" name="内容占位符 2"/>
          <p:cNvSpPr>
            <a:spLocks noGrp="1"/>
          </p:cNvSpPr>
          <p:nvPr>
            <p:ph idx="1"/>
          </p:nvPr>
        </p:nvSpPr>
        <p:spPr>
          <a:xfrm>
            <a:off x="838200" y="1285462"/>
            <a:ext cx="10515600" cy="5356498"/>
          </a:xfrm>
        </p:spPr>
        <p:txBody>
          <a:bodyPr>
            <a:normAutofit/>
          </a:bodyPr>
          <a:lstStyle/>
          <a:p>
            <a:r>
              <a:rPr lang="en-US" altLang="zh-CN" dirty="0" smtClean="0"/>
              <a:t>3.2.4 RAMCloud</a:t>
            </a:r>
          </a:p>
          <a:p>
            <a:r>
              <a:rPr lang="zh-CN" altLang="zh-CN" sz="2400" dirty="0" smtClean="0">
                <a:cs typeface="+mn-ea"/>
                <a:sym typeface="+mn-ea"/>
              </a:rPr>
              <a:t>Stanford</a:t>
            </a:r>
            <a:r>
              <a:rPr lang="zh-CN" altLang="en-US" sz="2400" dirty="0" smtClean="0">
                <a:cs typeface="+mn-ea"/>
                <a:sym typeface="+mn-ea"/>
              </a:rPr>
              <a:t>的</a:t>
            </a:r>
            <a:r>
              <a:rPr lang="zh-CN" altLang="zh-CN" sz="2400" dirty="0" smtClean="0">
                <a:cs typeface="+mn-ea"/>
                <a:sym typeface="+mn-ea"/>
              </a:rPr>
              <a:t>RAMCloud</a:t>
            </a:r>
            <a:r>
              <a:rPr lang="zh-CN" altLang="zh-CN" sz="2400" dirty="0">
                <a:cs typeface="+mn-ea"/>
                <a:sym typeface="+mn-ea"/>
              </a:rPr>
              <a:t>是一个</a:t>
            </a:r>
            <a:r>
              <a:rPr lang="zh-CN" altLang="zh-CN" sz="2400" dirty="0">
                <a:solidFill>
                  <a:srgbClr val="FF0000"/>
                </a:solidFill>
                <a:cs typeface="+mn-ea"/>
                <a:sym typeface="+mn-ea"/>
              </a:rPr>
              <a:t>完全使用DRAM</a:t>
            </a:r>
            <a:r>
              <a:rPr lang="zh-CN" altLang="zh-CN" sz="2400" dirty="0">
                <a:cs typeface="+mn-ea"/>
                <a:sym typeface="+mn-ea"/>
              </a:rPr>
              <a:t>的存储系统，它的所有数据都保存到内存中。但为了故障恢复会将日志和数据的备份持久化到普通硬盘中。</a:t>
            </a:r>
          </a:p>
          <a:p>
            <a:endParaRPr lang="en-US" altLang="zh-CN" sz="2400" dirty="0" smtClean="0">
              <a:latin typeface="+mn-ea"/>
              <a:cs typeface="+mn-ea"/>
              <a:sym typeface="+mn-ea"/>
            </a:endParaRPr>
          </a:p>
          <a:p>
            <a:r>
              <a:rPr lang="zh-CN" altLang="en-US" sz="2400" dirty="0" smtClean="0">
                <a:latin typeface="+mn-ea"/>
                <a:cs typeface="+mn-ea"/>
                <a:sym typeface="+mn-ea"/>
              </a:rPr>
              <a:t>应用需求：</a:t>
            </a:r>
            <a:endParaRPr lang="en-US" altLang="zh-CN" sz="2400" dirty="0" smtClean="0">
              <a:latin typeface="+mn-ea"/>
              <a:cs typeface="+mn-ea"/>
              <a:sym typeface="+mn-ea"/>
            </a:endParaRPr>
          </a:p>
          <a:p>
            <a:pPr lvl="1">
              <a:lnSpc>
                <a:spcPct val="100000"/>
              </a:lnSpc>
            </a:pPr>
            <a:r>
              <a:rPr lang="en-US" altLang="zh-CN" dirty="0" smtClean="0">
                <a:latin typeface="+mn-ea"/>
                <a:cs typeface="+mn-ea"/>
                <a:sym typeface="+mn-ea"/>
              </a:rPr>
              <a:t>        </a:t>
            </a:r>
            <a:r>
              <a:rPr lang="zh-CN" altLang="zh-CN" dirty="0" smtClean="0">
                <a:latin typeface="+mn-ea"/>
                <a:cs typeface="+mn-ea"/>
                <a:sym typeface="+mn-ea"/>
              </a:rPr>
              <a:t>最</a:t>
            </a:r>
            <a:r>
              <a:rPr lang="zh-CN" altLang="zh-CN" dirty="0">
                <a:latin typeface="+mn-ea"/>
                <a:cs typeface="+mn-ea"/>
                <a:sym typeface="+mn-ea"/>
              </a:rPr>
              <a:t>适合的场景是服务器分为</a:t>
            </a:r>
            <a:r>
              <a:rPr lang="zh-CN" altLang="zh-CN" dirty="0">
                <a:solidFill>
                  <a:srgbClr val="FF0000"/>
                </a:solidFill>
                <a:latin typeface="+mn-ea"/>
                <a:cs typeface="+mn-ea"/>
                <a:sym typeface="+mn-ea"/>
              </a:rPr>
              <a:t>应用服务器</a:t>
            </a:r>
            <a:r>
              <a:rPr lang="zh-CN" altLang="zh-CN" dirty="0">
                <a:latin typeface="+mn-ea"/>
                <a:cs typeface="+mn-ea"/>
                <a:sym typeface="+mn-ea"/>
              </a:rPr>
              <a:t>（主要实现</a:t>
            </a:r>
            <a:r>
              <a:rPr lang="zh-CN" altLang="zh-CN" dirty="0">
                <a:solidFill>
                  <a:srgbClr val="FF0000"/>
                </a:solidFill>
                <a:latin typeface="+mn-ea"/>
                <a:cs typeface="+mn-ea"/>
                <a:sym typeface="+mn-ea"/>
              </a:rPr>
              <a:t>生成网页</a:t>
            </a:r>
            <a:r>
              <a:rPr lang="zh-CN" altLang="zh-CN" dirty="0">
                <a:latin typeface="+mn-ea"/>
                <a:cs typeface="+mn-ea"/>
                <a:sym typeface="+mn-ea"/>
              </a:rPr>
              <a:t>和</a:t>
            </a:r>
            <a:r>
              <a:rPr lang="zh-CN" altLang="zh-CN" dirty="0">
                <a:solidFill>
                  <a:srgbClr val="FF0000"/>
                </a:solidFill>
                <a:latin typeface="+mn-ea"/>
                <a:cs typeface="+mn-ea"/>
                <a:sym typeface="+mn-ea"/>
              </a:rPr>
              <a:t>执行业务规则</a:t>
            </a:r>
            <a:r>
              <a:rPr lang="zh-CN" altLang="zh-CN" dirty="0">
                <a:latin typeface="+mn-ea"/>
                <a:cs typeface="+mn-ea"/>
                <a:sym typeface="+mn-ea"/>
              </a:rPr>
              <a:t>等应用逻辑）和</a:t>
            </a:r>
            <a:r>
              <a:rPr lang="zh-CN" altLang="zh-CN" dirty="0">
                <a:solidFill>
                  <a:srgbClr val="FF0000"/>
                </a:solidFill>
                <a:latin typeface="+mn-ea"/>
                <a:cs typeface="+mn-ea"/>
                <a:sym typeface="+mn-ea"/>
              </a:rPr>
              <a:t>存储服务器</a:t>
            </a:r>
            <a:r>
              <a:rPr lang="zh-CN" altLang="zh-CN" dirty="0">
                <a:latin typeface="+mn-ea"/>
                <a:cs typeface="+mn-ea"/>
                <a:sym typeface="+mn-ea"/>
              </a:rPr>
              <a:t>（为应用服务器提供长期共享存储）的数据中心。这些数据中心一般支持许多应用，有的很小，只使用一台服务器的一部分能力，有的很大，要用到数千台专用应用和存储服务器。 </a:t>
            </a:r>
          </a:p>
          <a:p>
            <a:pPr lvl="1">
              <a:lnSpc>
                <a:spcPct val="100000"/>
              </a:lnSpc>
            </a:pPr>
            <a:r>
              <a:rPr lang="en-US" altLang="zh-CN" dirty="0" smtClean="0">
                <a:cs typeface="+mn-ea"/>
                <a:sym typeface="+mn-ea"/>
              </a:rPr>
              <a:t>       </a:t>
            </a:r>
            <a:r>
              <a:rPr lang="zh-CN" altLang="zh-CN" dirty="0" smtClean="0">
                <a:cs typeface="+mn-ea"/>
                <a:sym typeface="+mn-ea"/>
              </a:rPr>
              <a:t>RAMCloud</a:t>
            </a:r>
            <a:r>
              <a:rPr lang="zh-CN" altLang="zh-CN" dirty="0">
                <a:cs typeface="+mn-ea"/>
                <a:sym typeface="+mn-ea"/>
              </a:rPr>
              <a:t>要求单个存储服务器的故障不能造成数据丢失和哪怕几秒钟的服务不可用</a:t>
            </a:r>
          </a:p>
          <a:p>
            <a:endParaRPr lang="en-US" altLang="zh-CN" sz="2400" dirty="0" smtClean="0">
              <a:latin typeface="+mn-ea"/>
              <a:cs typeface="+mn-ea"/>
              <a:sym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356745752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3.2.4 </a:t>
            </a:r>
            <a:r>
              <a:rPr lang="en-US" altLang="zh-CN" dirty="0" smtClean="0"/>
              <a:t>RAMCloud</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3.2.4.1 </a:t>
            </a:r>
            <a:r>
              <a:rPr lang="zh-CN" altLang="en-US" dirty="0" smtClean="0"/>
              <a:t>系统特征</a:t>
            </a:r>
            <a:endParaRPr lang="en-US" altLang="zh-CN" dirty="0" smtClean="0"/>
          </a:p>
          <a:p>
            <a:r>
              <a:rPr lang="zh-CN" altLang="en-US" dirty="0" smtClean="0"/>
              <a:t>（</a:t>
            </a:r>
            <a:r>
              <a:rPr lang="en-US" altLang="zh-CN" dirty="0" smtClean="0"/>
              <a:t>1</a:t>
            </a:r>
            <a:r>
              <a:rPr lang="zh-CN" altLang="en-US" dirty="0" smtClean="0"/>
              <a:t>）通用</a:t>
            </a:r>
            <a:r>
              <a:rPr lang="zh-CN" altLang="en-US" dirty="0"/>
              <a:t>的存储系统</a:t>
            </a:r>
          </a:p>
          <a:p>
            <a:r>
              <a:rPr lang="zh-CN" altLang="en-US" dirty="0" smtClean="0"/>
              <a:t>（</a:t>
            </a:r>
            <a:r>
              <a:rPr lang="en-US" altLang="zh-CN" dirty="0" smtClean="0"/>
              <a:t>2</a:t>
            </a:r>
            <a:r>
              <a:rPr lang="zh-CN" altLang="en-US" dirty="0" smtClean="0"/>
              <a:t>）所有</a:t>
            </a:r>
            <a:r>
              <a:rPr lang="zh-CN" altLang="en-US" dirty="0"/>
              <a:t>数据都在内存（没有缓存失效）</a:t>
            </a:r>
          </a:p>
          <a:p>
            <a:r>
              <a:rPr lang="zh-CN" altLang="en-US" dirty="0" smtClean="0"/>
              <a:t>（</a:t>
            </a:r>
            <a:r>
              <a:rPr lang="en-US" altLang="zh-CN" dirty="0" smtClean="0"/>
              <a:t>3</a:t>
            </a:r>
            <a:r>
              <a:rPr lang="zh-CN" altLang="en-US" dirty="0" smtClean="0"/>
              <a:t>）持久性</a:t>
            </a:r>
            <a:r>
              <a:rPr lang="zh-CN" altLang="en-US" dirty="0"/>
              <a:t>和可用性</a:t>
            </a:r>
          </a:p>
          <a:p>
            <a:r>
              <a:rPr lang="zh-CN" altLang="en-US" dirty="0" smtClean="0"/>
              <a:t>（</a:t>
            </a:r>
            <a:r>
              <a:rPr lang="en-US" altLang="zh-CN" dirty="0" smtClean="0"/>
              <a:t>4</a:t>
            </a:r>
            <a:r>
              <a:rPr lang="zh-CN" altLang="en-US" dirty="0" smtClean="0"/>
              <a:t>）可</a:t>
            </a:r>
            <a:r>
              <a:rPr lang="zh-CN" altLang="en-US" dirty="0"/>
              <a:t>扩展性（</a:t>
            </a:r>
            <a:r>
              <a:rPr lang="en-US" altLang="zh-CN" dirty="0"/>
              <a:t>1000+ servers</a:t>
            </a:r>
            <a:r>
              <a:rPr lang="zh-CN" altLang="en-US" dirty="0"/>
              <a:t>，</a:t>
            </a:r>
            <a:r>
              <a:rPr lang="en-US" altLang="zh-CN" dirty="0"/>
              <a:t>32-64GB DRAM/server,100+ TB</a:t>
            </a:r>
            <a:r>
              <a:rPr lang="zh-CN" altLang="en-US" dirty="0"/>
              <a:t>）</a:t>
            </a:r>
          </a:p>
          <a:p>
            <a:r>
              <a:rPr lang="zh-CN" altLang="en-US" dirty="0" smtClean="0"/>
              <a:t>（</a:t>
            </a:r>
            <a:r>
              <a:rPr lang="en-US" altLang="zh-CN" dirty="0" smtClean="0"/>
              <a:t>5</a:t>
            </a:r>
            <a:r>
              <a:rPr lang="zh-CN" altLang="en-US" dirty="0" smtClean="0"/>
              <a:t>）低</a:t>
            </a:r>
            <a:r>
              <a:rPr lang="zh-CN" altLang="en-US" dirty="0"/>
              <a:t>延迟（</a:t>
            </a:r>
            <a:r>
              <a:rPr lang="en-US" altLang="zh-CN" dirty="0"/>
              <a:t>5-10us</a:t>
            </a:r>
            <a:r>
              <a:rPr lang="zh-CN" altLang="en-US" dirty="0"/>
              <a:t>远程访问）</a:t>
            </a:r>
          </a:p>
          <a:p>
            <a:r>
              <a:rPr lang="zh-CN" altLang="en-US" dirty="0" smtClean="0"/>
              <a:t>（</a:t>
            </a:r>
            <a:r>
              <a:rPr lang="en-US" altLang="zh-CN" dirty="0" smtClean="0"/>
              <a:t>6</a:t>
            </a:r>
            <a:r>
              <a:rPr lang="zh-CN" altLang="en-US" dirty="0" smtClean="0"/>
              <a:t>）高</a:t>
            </a:r>
            <a:r>
              <a:rPr lang="zh-CN" altLang="en-US" dirty="0"/>
              <a:t>吞吐（</a:t>
            </a:r>
            <a:r>
              <a:rPr lang="en-US" altLang="zh-CN" dirty="0"/>
              <a:t>1M ops/sec/server</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spTree>
    <p:extLst>
      <p:ext uri="{BB962C8B-B14F-4D97-AF65-F5344CB8AC3E}">
        <p14:creationId xmlns:p14="http://schemas.microsoft.com/office/powerpoint/2010/main" val="38745988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t>3.2.4.1 </a:t>
            </a:r>
            <a:r>
              <a:rPr lang="en-US" altLang="zh-CN" sz="2800" dirty="0" smtClean="0"/>
              <a:t>RAMCloud</a:t>
            </a:r>
            <a:r>
              <a:rPr lang="zh-CN" altLang="en-US" sz="2800" dirty="0" smtClean="0"/>
              <a:t>系统特征（续）</a:t>
            </a:r>
            <a:endParaRPr lang="zh-CN" altLang="en-US" sz="2800" dirty="0"/>
          </a:p>
        </p:txBody>
      </p:sp>
      <p:sp>
        <p:nvSpPr>
          <p:cNvPr id="3" name="内容占位符 2"/>
          <p:cNvSpPr>
            <a:spLocks noGrp="1"/>
          </p:cNvSpPr>
          <p:nvPr>
            <p:ph idx="1"/>
          </p:nvPr>
        </p:nvSpPr>
        <p:spPr/>
        <p:txBody>
          <a:bodyPr>
            <a:normAutofit fontScale="92500" lnSpcReduction="10000"/>
          </a:bodyPr>
          <a:lstStyle/>
          <a:p>
            <a:r>
              <a:rPr lang="en-US" altLang="zh-CN" dirty="0" smtClean="0">
                <a:latin typeface="+mn-ea"/>
                <a:cs typeface="+mn-ea"/>
                <a:sym typeface="+mn-ea"/>
              </a:rPr>
              <a:t>       </a:t>
            </a:r>
            <a:r>
              <a:rPr lang="zh-CN" altLang="zh-CN" dirty="0" smtClean="0">
                <a:latin typeface="+mn-ea"/>
                <a:cs typeface="+mn-ea"/>
                <a:sym typeface="+mn-ea"/>
              </a:rPr>
              <a:t>由于</a:t>
            </a:r>
            <a:r>
              <a:rPr lang="zh-CN" altLang="zh-CN" dirty="0">
                <a:latin typeface="+mn-ea"/>
                <a:cs typeface="+mn-ea"/>
                <a:sym typeface="+mn-ea"/>
              </a:rPr>
              <a:t>RAMCloud将所有数据存放在DRAM中，性能比目前最高性能的硬盘存储系统还要高100～1000倍</a:t>
            </a:r>
            <a:r>
              <a:rPr lang="zh-CN" altLang="zh-CN" dirty="0" smtClean="0">
                <a:latin typeface="+mn-ea"/>
                <a:cs typeface="+mn-ea"/>
                <a:sym typeface="+mn-ea"/>
              </a:rPr>
              <a:t>。</a:t>
            </a:r>
            <a:endParaRPr lang="en-US" altLang="zh-CN" dirty="0" smtClean="0">
              <a:latin typeface="+mn-ea"/>
              <a:cs typeface="+mn-ea"/>
              <a:sym typeface="+mn-ea"/>
            </a:endParaRPr>
          </a:p>
          <a:p>
            <a:r>
              <a:rPr lang="en-US" altLang="zh-CN" dirty="0">
                <a:latin typeface="+mn-ea"/>
                <a:cs typeface="+mn-ea"/>
                <a:sym typeface="+mn-ea"/>
              </a:rPr>
              <a:t> </a:t>
            </a:r>
            <a:r>
              <a:rPr lang="en-US" altLang="zh-CN" dirty="0" smtClean="0">
                <a:latin typeface="+mn-ea"/>
                <a:cs typeface="+mn-ea"/>
                <a:sym typeface="+mn-ea"/>
              </a:rPr>
              <a:t>      </a:t>
            </a:r>
            <a:r>
              <a:rPr lang="zh-CN" altLang="zh-CN" dirty="0" smtClean="0">
                <a:latin typeface="+mn-ea"/>
                <a:cs typeface="+mn-ea"/>
                <a:sym typeface="+mn-ea"/>
              </a:rPr>
              <a:t>在</a:t>
            </a:r>
            <a:r>
              <a:rPr lang="zh-CN" altLang="zh-CN" dirty="0">
                <a:solidFill>
                  <a:srgbClr val="FF0000"/>
                </a:solidFill>
                <a:latin typeface="+mn-ea"/>
                <a:cs typeface="+mn-ea"/>
                <a:sym typeface="+mn-ea"/>
              </a:rPr>
              <a:t>访问延迟</a:t>
            </a:r>
            <a:r>
              <a:rPr lang="zh-CN" altLang="zh-CN" dirty="0">
                <a:latin typeface="+mn-ea"/>
                <a:cs typeface="+mn-ea"/>
                <a:sym typeface="+mn-ea"/>
              </a:rPr>
              <a:t>方面，RAMCloud应用服务器中的进程从同一数据中心的存储服务器通过网络读取数百字节数据只需</a:t>
            </a:r>
            <a:r>
              <a:rPr lang="zh-CN" altLang="zh-CN" dirty="0">
                <a:solidFill>
                  <a:srgbClr val="FF0000"/>
                </a:solidFill>
                <a:latin typeface="+mn-ea"/>
                <a:cs typeface="+mn-ea"/>
                <a:sym typeface="+mn-ea"/>
              </a:rPr>
              <a:t>5～10μs</a:t>
            </a:r>
            <a:r>
              <a:rPr lang="zh-CN" altLang="zh-CN" dirty="0">
                <a:latin typeface="+mn-ea"/>
                <a:cs typeface="+mn-ea"/>
                <a:sym typeface="+mn-ea"/>
              </a:rPr>
              <a:t>，而目前实际系统一般要花费0.5～10ms，具体取决于数据是在服务器内存缓存中，还是在硬盘中</a:t>
            </a:r>
            <a:r>
              <a:rPr lang="zh-CN" altLang="zh-CN" dirty="0" smtClean="0">
                <a:latin typeface="+mn-ea"/>
                <a:cs typeface="+mn-ea"/>
                <a:sym typeface="+mn-ea"/>
              </a:rPr>
              <a:t>。</a:t>
            </a:r>
            <a:endParaRPr lang="en-US" altLang="zh-CN" dirty="0" smtClean="0">
              <a:latin typeface="+mn-ea"/>
              <a:cs typeface="+mn-ea"/>
              <a:sym typeface="+mn-ea"/>
            </a:endParaRPr>
          </a:p>
          <a:p>
            <a:r>
              <a:rPr lang="en-US" altLang="zh-CN" dirty="0" smtClean="0">
                <a:latin typeface="+mn-ea"/>
                <a:cs typeface="+mn-ea"/>
                <a:sym typeface="+mn-ea"/>
              </a:rPr>
              <a:t>       </a:t>
            </a:r>
            <a:r>
              <a:rPr lang="zh-CN" altLang="zh-CN" dirty="0" smtClean="0">
                <a:latin typeface="+mn-ea"/>
                <a:cs typeface="+mn-ea"/>
                <a:sym typeface="+mn-ea"/>
              </a:rPr>
              <a:t>在</a:t>
            </a:r>
            <a:r>
              <a:rPr lang="zh-CN" altLang="en-US" dirty="0" smtClean="0">
                <a:solidFill>
                  <a:srgbClr val="FF0000"/>
                </a:solidFill>
                <a:latin typeface="+mn-ea"/>
                <a:cs typeface="+mn-ea"/>
                <a:sym typeface="+mn-ea"/>
              </a:rPr>
              <a:t>吞服量</a:t>
            </a:r>
            <a:r>
              <a:rPr lang="zh-CN" altLang="en-US" dirty="0" smtClean="0">
                <a:latin typeface="+mn-ea"/>
                <a:cs typeface="+mn-ea"/>
                <a:sym typeface="+mn-ea"/>
              </a:rPr>
              <a:t>方面，</a:t>
            </a:r>
            <a:r>
              <a:rPr lang="zh-CN" altLang="zh-CN" dirty="0" smtClean="0">
                <a:latin typeface="+mn-ea"/>
                <a:cs typeface="+mn-ea"/>
                <a:sym typeface="+mn-ea"/>
              </a:rPr>
              <a:t>RAMCLoud中一</a:t>
            </a:r>
            <a:r>
              <a:rPr lang="zh-CN" altLang="zh-CN" dirty="0">
                <a:latin typeface="+mn-ea"/>
                <a:cs typeface="+mn-ea"/>
                <a:sym typeface="+mn-ea"/>
              </a:rPr>
              <a:t>台多核存储服务器每秒可以服务至少100万</a:t>
            </a:r>
            <a:r>
              <a:rPr lang="zh-CN" altLang="zh-CN" dirty="0" smtClean="0">
                <a:latin typeface="+mn-ea"/>
                <a:cs typeface="+mn-ea"/>
                <a:sym typeface="+mn-ea"/>
              </a:rPr>
              <a:t>次读取</a:t>
            </a:r>
            <a:r>
              <a:rPr lang="zh-CN" altLang="zh-CN" dirty="0">
                <a:latin typeface="+mn-ea"/>
                <a:cs typeface="+mn-ea"/>
                <a:sym typeface="+mn-ea"/>
              </a:rPr>
              <a:t>请求，而硬盘系统同样的机器每秒只能服务1000～10000次请求</a:t>
            </a:r>
            <a:r>
              <a:rPr lang="zh-CN" altLang="zh-CN" dirty="0" smtClean="0">
                <a:latin typeface="+mn-ea"/>
                <a:cs typeface="+mn-ea"/>
                <a:sym typeface="+mn-ea"/>
              </a:rPr>
              <a:t>。</a:t>
            </a: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Tree>
    <p:extLst>
      <p:ext uri="{BB962C8B-B14F-4D97-AF65-F5344CB8AC3E}">
        <p14:creationId xmlns:p14="http://schemas.microsoft.com/office/powerpoint/2010/main" val="16402182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RAMCloud</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4893" y="1187573"/>
            <a:ext cx="8514286" cy="5266667"/>
          </a:xfrm>
          <a:prstGeom prst="rect">
            <a:avLst/>
          </a:prstGeom>
        </p:spPr>
      </p:pic>
    </p:spTree>
    <p:extLst>
      <p:ext uri="{BB962C8B-B14F-4D97-AF65-F5344CB8AC3E}">
        <p14:creationId xmlns:p14="http://schemas.microsoft.com/office/powerpoint/2010/main" val="33209215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3.2.4.1 RAMCloud</a:t>
            </a:r>
            <a:r>
              <a:rPr lang="zh-CN" altLang="en-US" dirty="0"/>
              <a:t>系统特征（续）</a:t>
            </a:r>
          </a:p>
        </p:txBody>
      </p:sp>
      <p:sp>
        <p:nvSpPr>
          <p:cNvPr id="3" name="内容占位符 2"/>
          <p:cNvSpPr>
            <a:spLocks noGrp="1"/>
          </p:cNvSpPr>
          <p:nvPr>
            <p:ph idx="1"/>
          </p:nvPr>
        </p:nvSpPr>
        <p:spPr>
          <a:xfrm>
            <a:off x="838200" y="1285462"/>
            <a:ext cx="10515600" cy="5323156"/>
          </a:xfrm>
        </p:spPr>
        <p:txBody>
          <a:bodyPr>
            <a:normAutofit/>
          </a:bodyPr>
          <a:lstStyle/>
          <a:p>
            <a:r>
              <a:rPr lang="zh-CN" altLang="en-US" dirty="0"/>
              <a:t>每个</a:t>
            </a:r>
            <a:r>
              <a:rPr lang="en-US" altLang="zh-CN" b="1" dirty="0"/>
              <a:t>storage server</a:t>
            </a:r>
            <a:r>
              <a:rPr lang="zh-CN" altLang="en-US" dirty="0"/>
              <a:t>都包含两个部分： </a:t>
            </a:r>
            <a:endParaRPr lang="en-US" altLang="zh-CN" dirty="0" smtClean="0"/>
          </a:p>
          <a:p>
            <a:pPr marL="457200" indent="-457200">
              <a:buFont typeface="Wingdings" panose="05000000000000000000" pitchFamily="2" charset="2"/>
              <a:buChar char="Ø"/>
            </a:pPr>
            <a:r>
              <a:rPr lang="en-US" altLang="zh-CN" dirty="0" smtClean="0"/>
              <a:t>Master</a:t>
            </a:r>
            <a:r>
              <a:rPr lang="zh-CN" altLang="en-US" dirty="0" smtClean="0"/>
              <a:t>管理</a:t>
            </a:r>
            <a:r>
              <a:rPr lang="zh-CN" altLang="en-US" dirty="0" smtClean="0">
                <a:solidFill>
                  <a:srgbClr val="FF0000"/>
                </a:solidFill>
              </a:rPr>
              <a:t>存储</a:t>
            </a:r>
            <a:r>
              <a:rPr lang="zh-CN" altLang="en-US" dirty="0">
                <a:solidFill>
                  <a:srgbClr val="FF0000"/>
                </a:solidFill>
              </a:rPr>
              <a:t>在</a:t>
            </a:r>
            <a:r>
              <a:rPr lang="en-US" altLang="zh-CN" dirty="0">
                <a:solidFill>
                  <a:srgbClr val="FF0000"/>
                </a:solidFill>
              </a:rPr>
              <a:t>memory</a:t>
            </a:r>
            <a:r>
              <a:rPr lang="zh-CN" altLang="en-US" dirty="0">
                <a:solidFill>
                  <a:srgbClr val="FF0000"/>
                </a:solidFill>
              </a:rPr>
              <a:t>中的</a:t>
            </a:r>
            <a:r>
              <a:rPr lang="en-US" altLang="zh-CN" dirty="0"/>
              <a:t>object</a:t>
            </a:r>
            <a:r>
              <a:rPr lang="zh-CN" altLang="en-US" dirty="0" smtClean="0"/>
              <a:t>。</a:t>
            </a:r>
            <a:endParaRPr lang="en-US" altLang="zh-CN" dirty="0" smtClean="0"/>
          </a:p>
          <a:p>
            <a:pPr marL="457200" indent="-457200">
              <a:buFont typeface="Wingdings" panose="05000000000000000000" pitchFamily="2" charset="2"/>
              <a:buChar char="Ø"/>
            </a:pPr>
            <a:r>
              <a:rPr lang="en-US" altLang="zh-CN" dirty="0" smtClean="0"/>
              <a:t>Backup</a:t>
            </a:r>
            <a:r>
              <a:rPr lang="zh-CN" altLang="en-US" dirty="0"/>
              <a:t>使用</a:t>
            </a:r>
            <a:r>
              <a:rPr lang="zh-CN" altLang="en-US" dirty="0">
                <a:solidFill>
                  <a:srgbClr val="FF0000"/>
                </a:solidFill>
              </a:rPr>
              <a:t>本地的机械硬盘或者固态硬盘</a:t>
            </a:r>
            <a:r>
              <a:rPr lang="zh-CN" altLang="en-US" dirty="0" smtClean="0"/>
              <a:t>保存其他的</a:t>
            </a:r>
            <a:r>
              <a:rPr lang="en-US" altLang="zh-CN" dirty="0" smtClean="0"/>
              <a:t>server</a:t>
            </a:r>
            <a:r>
              <a:rPr lang="zh-CN" altLang="en-US" dirty="0" smtClean="0"/>
              <a:t>数据</a:t>
            </a:r>
            <a:r>
              <a:rPr lang="zh-CN" altLang="en-US" dirty="0">
                <a:solidFill>
                  <a:srgbClr val="FF0000"/>
                </a:solidFill>
              </a:rPr>
              <a:t>备份</a:t>
            </a:r>
            <a:r>
              <a:rPr lang="zh-CN" altLang="en-US" dirty="0" smtClean="0"/>
              <a:t>。</a:t>
            </a:r>
            <a:endParaRPr lang="en-US" altLang="zh-CN" dirty="0" smtClean="0"/>
          </a:p>
          <a:p>
            <a:r>
              <a:rPr lang="en-US" altLang="zh-CN" b="1" dirty="0"/>
              <a:t>Coordinator </a:t>
            </a:r>
            <a:r>
              <a:rPr lang="zh-CN" altLang="en-US" b="1" dirty="0" smtClean="0"/>
              <a:t>：</a:t>
            </a:r>
            <a:r>
              <a:rPr lang="zh-CN" altLang="en-US" dirty="0" smtClean="0"/>
              <a:t>协调器，是</a:t>
            </a:r>
            <a:r>
              <a:rPr lang="en-US" altLang="zh-CN" dirty="0" smtClean="0"/>
              <a:t>RAMCloud</a:t>
            </a:r>
            <a:r>
              <a:rPr lang="zh-CN" altLang="en-US" dirty="0"/>
              <a:t>集群内包含</a:t>
            </a:r>
            <a:r>
              <a:rPr lang="zh-CN" altLang="en-US" dirty="0">
                <a:solidFill>
                  <a:srgbClr val="FF0000"/>
                </a:solidFill>
              </a:rPr>
              <a:t>唯一的管理</a:t>
            </a:r>
            <a:r>
              <a:rPr lang="zh-CN" altLang="en-US" dirty="0" smtClean="0">
                <a:solidFill>
                  <a:srgbClr val="FF0000"/>
                </a:solidFill>
              </a:rPr>
              <a:t>节点</a:t>
            </a:r>
            <a:r>
              <a:rPr lang="zh-CN" altLang="en-US" dirty="0" smtClean="0"/>
              <a:t>。协调器管理</a:t>
            </a:r>
            <a:r>
              <a:rPr lang="en-US" altLang="zh-CN" dirty="0" smtClean="0"/>
              <a:t>Master</a:t>
            </a:r>
            <a:r>
              <a:rPr lang="zh-CN" altLang="en-US" dirty="0"/>
              <a:t>和</a:t>
            </a:r>
            <a:r>
              <a:rPr lang="en-US" altLang="zh-CN" dirty="0"/>
              <a:t>Backup</a:t>
            </a:r>
            <a:r>
              <a:rPr lang="zh-CN" altLang="en-US" dirty="0"/>
              <a:t>配置信息</a:t>
            </a:r>
            <a:r>
              <a:rPr lang="zh-CN" altLang="en-US" dirty="0" smtClean="0"/>
              <a:t>，包括集群各服务器的</a:t>
            </a:r>
            <a:r>
              <a:rPr lang="en-US" altLang="zh-CN" dirty="0" smtClean="0"/>
              <a:t>IP</a:t>
            </a:r>
            <a:r>
              <a:rPr lang="zh-CN" altLang="en-US" dirty="0" smtClean="0"/>
              <a:t>地址、对象和服务器的映射关系、各个备份</a:t>
            </a:r>
            <a:r>
              <a:rPr lang="zh-CN" altLang="en-US" dirty="0"/>
              <a:t>的</a:t>
            </a:r>
            <a:r>
              <a:rPr lang="zh-CN" altLang="en-US" dirty="0" smtClean="0"/>
              <a:t>分配等。</a:t>
            </a:r>
            <a:r>
              <a:rPr lang="zh-CN" altLang="en-US" dirty="0" smtClean="0">
                <a:solidFill>
                  <a:srgbClr val="FF0000"/>
                </a:solidFill>
              </a:rPr>
              <a:t>但并不</a:t>
            </a:r>
            <a:r>
              <a:rPr lang="zh-CN" altLang="en-US" dirty="0">
                <a:solidFill>
                  <a:srgbClr val="FF0000"/>
                </a:solidFill>
              </a:rPr>
              <a:t>涉入数据的读写操作，因此也不会</a:t>
            </a:r>
            <a:r>
              <a:rPr lang="zh-CN" altLang="en-US" dirty="0" smtClean="0">
                <a:solidFill>
                  <a:srgbClr val="FF0000"/>
                </a:solidFill>
              </a:rPr>
              <a:t>成为集群的瓶颈，也不会降低</a:t>
            </a:r>
            <a:r>
              <a:rPr lang="zh-CN" altLang="en-US" dirty="0">
                <a:solidFill>
                  <a:srgbClr val="FF0000"/>
                </a:solidFill>
              </a:rPr>
              <a:t>系统</a:t>
            </a:r>
            <a:r>
              <a:rPr lang="zh-CN" altLang="en-US" dirty="0" smtClean="0">
                <a:solidFill>
                  <a:srgbClr val="FF0000"/>
                </a:solidFill>
              </a:rPr>
              <a:t>的可伸缩性。</a:t>
            </a:r>
            <a:endParaRPr lang="en-US" altLang="zh-CN" dirty="0" smtClean="0">
              <a:solidFill>
                <a:srgbClr val="FF0000"/>
              </a:solidFill>
            </a:endParaRPr>
          </a:p>
          <a:p>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7560357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3.2.4.2 </a:t>
            </a:r>
            <a:r>
              <a:rPr lang="en-US" altLang="zh-CN" dirty="0"/>
              <a:t>RAMCloud</a:t>
            </a:r>
            <a:r>
              <a:rPr lang="zh-CN" altLang="en-US" dirty="0" smtClean="0"/>
              <a:t>数据结构</a:t>
            </a:r>
            <a:endParaRPr lang="zh-CN" altLang="en-US" dirty="0"/>
          </a:p>
        </p:txBody>
      </p:sp>
      <p:sp>
        <p:nvSpPr>
          <p:cNvPr id="3" name="内容占位符 2"/>
          <p:cNvSpPr>
            <a:spLocks noGrp="1"/>
          </p:cNvSpPr>
          <p:nvPr>
            <p:ph idx="1"/>
          </p:nvPr>
        </p:nvSpPr>
        <p:spPr>
          <a:xfrm>
            <a:off x="838200" y="1285462"/>
            <a:ext cx="6019800" cy="4351338"/>
          </a:xfrm>
        </p:spPr>
        <p:txBody>
          <a:bodyPr>
            <a:normAutofit fontScale="92500"/>
          </a:bodyPr>
          <a:lstStyle/>
          <a:p>
            <a:pPr lvl="1">
              <a:lnSpc>
                <a:spcPct val="150000"/>
              </a:lnSpc>
            </a:pPr>
            <a:r>
              <a:rPr lang="en-US" altLang="zh-CN" dirty="0" smtClean="0">
                <a:cs typeface="+mn-ea"/>
                <a:sym typeface="+mn-ea"/>
              </a:rPr>
              <a:t>       </a:t>
            </a:r>
            <a:r>
              <a:rPr lang="zh-CN" altLang="zh-CN" dirty="0">
                <a:cs typeface="+mn-ea"/>
                <a:sym typeface="+mn-ea"/>
              </a:rPr>
              <a:t>RAMCloud采用</a:t>
            </a:r>
            <a:r>
              <a:rPr lang="zh-CN" altLang="zh-CN" dirty="0" smtClean="0">
                <a:cs typeface="+mn-ea"/>
                <a:sym typeface="+mn-ea"/>
              </a:rPr>
              <a:t>了</a:t>
            </a:r>
            <a:r>
              <a:rPr lang="zh-CN" altLang="en-US" dirty="0"/>
              <a:t>一个简单的</a:t>
            </a:r>
            <a:r>
              <a:rPr lang="zh-CN" altLang="zh-CN" dirty="0" smtClean="0">
                <a:solidFill>
                  <a:srgbClr val="FF0000"/>
                </a:solidFill>
                <a:cs typeface="+mn-ea"/>
                <a:sym typeface="+mn-ea"/>
              </a:rPr>
              <a:t>键</a:t>
            </a:r>
            <a:r>
              <a:rPr lang="zh-CN" altLang="zh-CN" dirty="0">
                <a:solidFill>
                  <a:srgbClr val="FF0000"/>
                </a:solidFill>
                <a:cs typeface="+mn-ea"/>
                <a:sym typeface="+mn-ea"/>
              </a:rPr>
              <a:t>值对数据模型</a:t>
            </a:r>
            <a:r>
              <a:rPr lang="zh-CN" altLang="zh-CN" dirty="0">
                <a:cs typeface="+mn-ea"/>
                <a:sym typeface="+mn-ea"/>
              </a:rPr>
              <a:t>，</a:t>
            </a:r>
            <a:r>
              <a:rPr lang="zh-CN" altLang="zh-CN" dirty="0">
                <a:solidFill>
                  <a:srgbClr val="FF0000"/>
                </a:solidFill>
                <a:cs typeface="+mn-ea"/>
                <a:sym typeface="+mn-ea"/>
              </a:rPr>
              <a:t>数据项（称为object）</a:t>
            </a:r>
            <a:r>
              <a:rPr lang="zh-CN" altLang="zh-CN" dirty="0">
                <a:cs typeface="+mn-ea"/>
                <a:sym typeface="+mn-ea"/>
              </a:rPr>
              <a:t>是连续存储的,每个数据项</a:t>
            </a:r>
            <a:r>
              <a:rPr lang="zh-CN" altLang="zh-CN" dirty="0">
                <a:solidFill>
                  <a:srgbClr val="FF0000"/>
                </a:solidFill>
                <a:cs typeface="+mn-ea"/>
                <a:sym typeface="+mn-ea"/>
              </a:rPr>
              <a:t>对应一个唯一的键</a:t>
            </a:r>
            <a:r>
              <a:rPr lang="zh-CN" altLang="zh-CN" dirty="0" smtClean="0">
                <a:cs typeface="+mn-ea"/>
                <a:sym typeface="+mn-ea"/>
              </a:rPr>
              <a:t>。</a:t>
            </a:r>
            <a:endParaRPr lang="en-US" altLang="zh-CN" dirty="0" smtClean="0">
              <a:cs typeface="+mn-ea"/>
              <a:sym typeface="+mn-ea"/>
            </a:endParaRPr>
          </a:p>
          <a:p>
            <a:pPr lvl="1">
              <a:lnSpc>
                <a:spcPct val="150000"/>
              </a:lnSpc>
            </a:pPr>
            <a:r>
              <a:rPr lang="en-US" altLang="zh-CN" dirty="0">
                <a:cs typeface="+mn-ea"/>
                <a:sym typeface="+mn-ea"/>
              </a:rPr>
              <a:t> </a:t>
            </a:r>
            <a:r>
              <a:rPr lang="en-US" altLang="zh-CN" dirty="0" smtClean="0">
                <a:cs typeface="+mn-ea"/>
                <a:sym typeface="+mn-ea"/>
              </a:rPr>
              <a:t>      </a:t>
            </a:r>
            <a:r>
              <a:rPr lang="zh-CN" altLang="zh-CN" dirty="0" smtClean="0">
                <a:cs typeface="+mn-ea"/>
                <a:sym typeface="+mn-ea"/>
              </a:rPr>
              <a:t>多</a:t>
            </a:r>
            <a:r>
              <a:rPr lang="zh-CN" altLang="zh-CN" dirty="0">
                <a:cs typeface="+mn-ea"/>
                <a:sym typeface="+mn-ea"/>
              </a:rPr>
              <a:t>个数据项组成一个</a:t>
            </a:r>
            <a:r>
              <a:rPr lang="zh-CN" altLang="zh-CN" dirty="0">
                <a:solidFill>
                  <a:srgbClr val="FF0000"/>
                </a:solidFill>
                <a:cs typeface="+mn-ea"/>
                <a:sym typeface="+mn-ea"/>
              </a:rPr>
              <a:t>表（table）</a:t>
            </a:r>
            <a:r>
              <a:rPr lang="zh-CN" altLang="zh-CN" dirty="0">
                <a:cs typeface="+mn-ea"/>
                <a:sym typeface="+mn-ea"/>
              </a:rPr>
              <a:t>，表可以跨多个服务器节点存放。数据项只能以整体的方式进行</a:t>
            </a:r>
            <a:r>
              <a:rPr lang="zh-CN" altLang="zh-CN" dirty="0" smtClean="0">
                <a:cs typeface="+mn-ea"/>
                <a:sym typeface="+mn-ea"/>
              </a:rPr>
              <a:t>读写</a:t>
            </a:r>
            <a:r>
              <a:rPr lang="zh-CN" altLang="en-US" dirty="0" smtClean="0">
                <a:cs typeface="+mn-ea"/>
                <a:sym typeface="+mn-ea"/>
              </a:rPr>
              <a:t>。</a:t>
            </a:r>
            <a:endParaRPr lang="en-US" altLang="zh-CN" dirty="0" smtClean="0">
              <a:cs typeface="+mn-ea"/>
              <a:sym typeface="+mn-ea"/>
            </a:endParaRPr>
          </a:p>
          <a:p>
            <a:pPr>
              <a:lnSpc>
                <a:spcPct val="150000"/>
              </a:lnSpc>
            </a:pPr>
            <a:r>
              <a:rPr lang="en-US" altLang="zh-CN" sz="2400" dirty="0" smtClean="0"/>
              <a:t>       RAMCloud</a:t>
            </a:r>
            <a:r>
              <a:rPr lang="zh-CN" altLang="en-US" sz="2400" dirty="0" smtClean="0"/>
              <a:t>为</a:t>
            </a:r>
            <a:r>
              <a:rPr lang="zh-CN" altLang="en-US" sz="2400" dirty="0"/>
              <a:t>小</a:t>
            </a:r>
            <a:r>
              <a:rPr lang="en-US" altLang="zh-CN" sz="2400" dirty="0"/>
              <a:t>object</a:t>
            </a:r>
            <a:r>
              <a:rPr lang="zh-CN" altLang="en-US" sz="2400" dirty="0"/>
              <a:t>做了专门的优化</a:t>
            </a:r>
            <a:r>
              <a:rPr lang="zh-CN" altLang="en-US" sz="2400" dirty="0" smtClean="0"/>
              <a:t>，从而非常</a:t>
            </a:r>
            <a:r>
              <a:rPr lang="zh-CN" altLang="en-US" sz="2400" dirty="0"/>
              <a:t>适合超</a:t>
            </a:r>
            <a:r>
              <a:rPr lang="zh-CN" altLang="en-US" sz="2400" dirty="0" smtClean="0"/>
              <a:t>大规模</a:t>
            </a:r>
            <a:r>
              <a:rPr lang="en-US" altLang="zh-CN" sz="2400" dirty="0" smtClean="0"/>
              <a:t>web</a:t>
            </a:r>
            <a:r>
              <a:rPr lang="zh-CN" altLang="en-US" sz="2400" dirty="0"/>
              <a:t>并发的请求。</a:t>
            </a:r>
            <a:endParaRPr lang="en-US" altLang="zh-CN" sz="2400" dirty="0"/>
          </a:p>
          <a:p>
            <a:pPr lvl="1">
              <a:lnSpc>
                <a:spcPct val="100000"/>
              </a:lnSpc>
            </a:pPr>
            <a:endParaRPr lang="zh-CN" altLang="zh-CN" dirty="0">
              <a:latin typeface="+mn-ea"/>
              <a:cs typeface="+mn-ea"/>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7431665" y="1285462"/>
            <a:ext cx="2676525" cy="4953000"/>
          </a:xfrm>
          <a:prstGeom prst="rect">
            <a:avLst/>
          </a:prstGeom>
          <a:noFill/>
          <a:ln w="9525">
            <a:noFill/>
            <a:miter lim="800000"/>
            <a:headEnd/>
            <a:tailEnd/>
          </a:ln>
        </p:spPr>
      </p:pic>
    </p:spTree>
    <p:extLst>
      <p:ext uri="{BB962C8B-B14F-4D97-AF65-F5344CB8AC3E}">
        <p14:creationId xmlns:p14="http://schemas.microsoft.com/office/powerpoint/2010/main" val="28762837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3.2.4.3 </a:t>
            </a:r>
            <a:r>
              <a:rPr lang="en-US" altLang="zh-CN" dirty="0"/>
              <a:t>RAMCloud</a:t>
            </a:r>
            <a:r>
              <a:rPr lang="zh-CN" altLang="en-US" dirty="0" smtClean="0"/>
              <a:t>数据组织</a:t>
            </a:r>
            <a:endParaRPr lang="zh-CN" altLang="en-US" dirty="0"/>
          </a:p>
        </p:txBody>
      </p:sp>
      <p:sp>
        <p:nvSpPr>
          <p:cNvPr id="3" name="内容占位符 2"/>
          <p:cNvSpPr>
            <a:spLocks noGrp="1"/>
          </p:cNvSpPr>
          <p:nvPr>
            <p:ph idx="1"/>
          </p:nvPr>
        </p:nvSpPr>
        <p:spPr>
          <a:xfrm>
            <a:off x="838200" y="1285461"/>
            <a:ext cx="10515600" cy="5184611"/>
          </a:xfrm>
        </p:spPr>
        <p:txBody>
          <a:bodyPr>
            <a:normAutofit/>
          </a:bodyPr>
          <a:lstStyle/>
          <a:p>
            <a:pPr>
              <a:lnSpc>
                <a:spcPct val="150000"/>
              </a:lnSpc>
            </a:pPr>
            <a:r>
              <a:rPr lang="en-US" altLang="zh-CN" sz="2400" b="1" dirty="0" smtClean="0"/>
              <a:t>Tablet(</a:t>
            </a:r>
            <a:r>
              <a:rPr lang="zh-CN" altLang="en-US" sz="2400" dirty="0"/>
              <a:t>子表</a:t>
            </a:r>
            <a:r>
              <a:rPr lang="en-US" altLang="zh-CN" sz="2400" b="1" dirty="0" smtClean="0"/>
              <a:t>)</a:t>
            </a:r>
            <a:r>
              <a:rPr lang="zh-CN" altLang="en-US" sz="2400" b="1" dirty="0" smtClean="0"/>
              <a:t>：</a:t>
            </a:r>
            <a:r>
              <a:rPr lang="zh-CN" altLang="en-US" sz="2400" dirty="0" smtClean="0"/>
              <a:t>若干</a:t>
            </a:r>
            <a:r>
              <a:rPr lang="zh-CN" altLang="en-US" sz="2400" dirty="0"/>
              <a:t>个主键有序的存储对象构成的集合</a:t>
            </a:r>
            <a:r>
              <a:rPr lang="zh-CN" altLang="en-US" sz="2400" dirty="0" smtClean="0"/>
              <a:t>，也是</a:t>
            </a:r>
            <a:r>
              <a:rPr lang="en-US" altLang="zh-CN" sz="2400" dirty="0" smtClean="0"/>
              <a:t>RAMCloud</a:t>
            </a:r>
            <a:r>
              <a:rPr lang="zh-CN" altLang="en-US" sz="2400" dirty="0"/>
              <a:t>的</a:t>
            </a:r>
            <a:r>
              <a:rPr lang="zh-CN" altLang="en-US" sz="2400" dirty="0">
                <a:solidFill>
                  <a:srgbClr val="FF0000"/>
                </a:solidFill>
              </a:rPr>
              <a:t>存储管理</a:t>
            </a:r>
            <a:r>
              <a:rPr lang="zh-CN" altLang="en-US" sz="2400" dirty="0" smtClean="0">
                <a:solidFill>
                  <a:srgbClr val="FF0000"/>
                </a:solidFill>
              </a:rPr>
              <a:t>单位</a:t>
            </a:r>
            <a:r>
              <a:rPr lang="zh-CN" altLang="en-US" sz="2400" dirty="0" smtClean="0"/>
              <a:t>。</a:t>
            </a:r>
            <a:endParaRPr lang="en-US" altLang="zh-CN" sz="2400" dirty="0" smtClean="0"/>
          </a:p>
          <a:p>
            <a:pPr>
              <a:lnSpc>
                <a:spcPct val="150000"/>
              </a:lnSpc>
            </a:pPr>
            <a:r>
              <a:rPr lang="zh-CN" altLang="en-US" sz="2400" dirty="0" smtClean="0">
                <a:solidFill>
                  <a:srgbClr val="FF0000"/>
                </a:solidFill>
              </a:rPr>
              <a:t>协调器</a:t>
            </a:r>
            <a:r>
              <a:rPr lang="zh-CN" altLang="en-US" sz="2400" dirty="0">
                <a:solidFill>
                  <a:srgbClr val="FF0000"/>
                </a:solidFill>
              </a:rPr>
              <a:t>记载的其实是子</a:t>
            </a:r>
            <a:r>
              <a:rPr lang="zh-CN" altLang="en-US" sz="2400" dirty="0" smtClean="0">
                <a:solidFill>
                  <a:srgbClr val="FF0000"/>
                </a:solidFill>
              </a:rPr>
              <a:t>表</a:t>
            </a:r>
            <a:r>
              <a:rPr lang="en-US" altLang="zh-CN" sz="2400" dirty="0" smtClean="0">
                <a:solidFill>
                  <a:srgbClr val="FF0000"/>
                </a:solidFill>
              </a:rPr>
              <a:t>tablet</a:t>
            </a:r>
            <a:r>
              <a:rPr lang="zh-CN" altLang="en-US" sz="2400" dirty="0" smtClean="0">
                <a:solidFill>
                  <a:srgbClr val="FF0000"/>
                </a:solidFill>
              </a:rPr>
              <a:t>和</a:t>
            </a:r>
            <a:r>
              <a:rPr lang="zh-CN" altLang="en-US" sz="2400" dirty="0">
                <a:solidFill>
                  <a:srgbClr val="FF0000"/>
                </a:solidFill>
              </a:rPr>
              <a:t>存储服务器之间的映射关系</a:t>
            </a:r>
            <a:r>
              <a:rPr lang="zh-CN" altLang="en-US" sz="2400" dirty="0"/>
              <a:t>。</a:t>
            </a:r>
            <a:br>
              <a:rPr lang="zh-CN" altLang="en-US" sz="2400" dirty="0"/>
            </a:br>
            <a:endParaRPr lang="en-US" altLang="zh-CN" sz="2400" dirty="0" smtClean="0"/>
          </a:p>
          <a:p>
            <a:pPr>
              <a:lnSpc>
                <a:spcPct val="150000"/>
              </a:lnSpc>
            </a:pPr>
            <a:r>
              <a:rPr lang="zh-CN" altLang="en-US" sz="2400" b="1" dirty="0" smtClean="0"/>
              <a:t>客户端缓存：</a:t>
            </a:r>
            <a:r>
              <a:rPr lang="zh-CN" altLang="en-US" sz="2400" dirty="0" smtClean="0"/>
              <a:t>为了增加读／写效率</a:t>
            </a:r>
            <a:r>
              <a:rPr lang="zh-CN" altLang="en-US" sz="2400" dirty="0"/>
              <a:t>，</a:t>
            </a:r>
            <a:r>
              <a:rPr lang="zh-CN" altLang="en-US" sz="2400" dirty="0">
                <a:solidFill>
                  <a:srgbClr val="FF0000"/>
                </a:solidFill>
              </a:rPr>
              <a:t>客户端在本地缓存一份子表和存储服务器的映射表，</a:t>
            </a:r>
            <a:r>
              <a:rPr lang="zh-CN" altLang="en-US" sz="2400" dirty="0"/>
              <a:t>当有对应数据读／写请求时，直接从缓存获取记录主键所在的存储服务器地址，然后直接和存储服务器进行交互即可，</a:t>
            </a:r>
            <a:r>
              <a:rPr lang="zh-CN" altLang="en-US" sz="2400" dirty="0" smtClean="0"/>
              <a:t>这样能</a:t>
            </a:r>
            <a:r>
              <a:rPr lang="zh-CN" altLang="en-US" sz="2400" dirty="0">
                <a:solidFill>
                  <a:srgbClr val="FF0000"/>
                </a:solidFill>
              </a:rPr>
              <a:t>有效地减轻协调器的负载</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Tree>
    <p:extLst>
      <p:ext uri="{BB962C8B-B14F-4D97-AF65-F5344CB8AC3E}">
        <p14:creationId xmlns:p14="http://schemas.microsoft.com/office/powerpoint/2010/main" val="54544123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3.2.4.3 </a:t>
            </a:r>
            <a:r>
              <a:rPr lang="en-US" altLang="zh-CN" dirty="0"/>
              <a:t>RAMCloud</a:t>
            </a:r>
            <a:r>
              <a:rPr lang="zh-CN" altLang="en-US" dirty="0" smtClean="0"/>
              <a:t>数据组织</a:t>
            </a:r>
            <a:endParaRPr lang="zh-CN" altLang="en-US" dirty="0"/>
          </a:p>
        </p:txBody>
      </p:sp>
      <p:sp>
        <p:nvSpPr>
          <p:cNvPr id="3" name="内容占位符 2"/>
          <p:cNvSpPr>
            <a:spLocks noGrp="1"/>
          </p:cNvSpPr>
          <p:nvPr>
            <p:ph idx="1"/>
          </p:nvPr>
        </p:nvSpPr>
        <p:spPr/>
        <p:txBody>
          <a:bodyPr>
            <a:normAutofit/>
          </a:bodyPr>
          <a:lstStyle/>
          <a:p>
            <a:r>
              <a:rPr lang="zh-CN" altLang="en-US" dirty="0" smtClean="0"/>
              <a:t>客户端缓存带来的问题：当</a:t>
            </a:r>
            <a:r>
              <a:rPr lang="zh-CN" altLang="en-US" dirty="0"/>
              <a:t>子表被协调器迁移后，客户端的</a:t>
            </a:r>
            <a:r>
              <a:rPr lang="zh-CN" altLang="en-US" dirty="0">
                <a:solidFill>
                  <a:srgbClr val="FF0000"/>
                </a:solidFill>
              </a:rPr>
              <a:t>缓存映射表会过期</a:t>
            </a:r>
            <a:r>
              <a:rPr lang="zh-CN" altLang="en-US" dirty="0" smtClean="0"/>
              <a:t>。</a:t>
            </a:r>
            <a:endParaRPr lang="en-US" altLang="zh-CN" dirty="0" smtClean="0"/>
          </a:p>
          <a:p>
            <a:endParaRPr lang="en-US" altLang="zh-CN" dirty="0" smtClean="0"/>
          </a:p>
          <a:p>
            <a:r>
              <a:rPr lang="zh-CN" altLang="en-US" dirty="0" smtClean="0"/>
              <a:t>解决方案：</a:t>
            </a:r>
            <a:r>
              <a:rPr lang="zh-CN" altLang="en-US" dirty="0"/>
              <a:t>当客户端发现读取的记录不在某台存储服务器时，说明本地缓存过期，此时可以从协调器重新同步一份最新的映射表，之后可以重新对数据进行操作</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Tree>
    <p:extLst>
      <p:ext uri="{BB962C8B-B14F-4D97-AF65-F5344CB8AC3E}">
        <p14:creationId xmlns:p14="http://schemas.microsoft.com/office/powerpoint/2010/main" val="27712461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smtClean="0"/>
              <a:t>数据组织（续）</a:t>
            </a:r>
            <a:endParaRPr lang="zh-CN" altLang="en-US" sz="2400" b="1" dirty="0"/>
          </a:p>
        </p:txBody>
      </p:sp>
      <p:sp>
        <p:nvSpPr>
          <p:cNvPr id="3" name="内容占位符 2"/>
          <p:cNvSpPr>
            <a:spLocks noGrp="1"/>
          </p:cNvSpPr>
          <p:nvPr>
            <p:ph idx="1"/>
          </p:nvPr>
        </p:nvSpPr>
        <p:spPr>
          <a:xfrm>
            <a:off x="838200" y="1285462"/>
            <a:ext cx="10515600" cy="4810538"/>
          </a:xfrm>
        </p:spPr>
        <p:txBody>
          <a:bodyPr>
            <a:noAutofit/>
          </a:bodyPr>
          <a:lstStyle/>
          <a:p>
            <a:r>
              <a:rPr lang="zh-CN" altLang="en-US" sz="2400" b="1" dirty="0" smtClean="0"/>
              <a:t>日志及其分段</a:t>
            </a:r>
            <a:r>
              <a:rPr lang="zh-CN" altLang="en-US" sz="2400" dirty="0" smtClean="0"/>
              <a:t>：为了</a:t>
            </a:r>
            <a:r>
              <a:rPr lang="zh-CN" altLang="en-US" sz="2400" dirty="0"/>
              <a:t>能够支持快速数据持久化以及故障时快速数据恢复，</a:t>
            </a:r>
            <a:r>
              <a:rPr lang="en-US" altLang="zh-CN" sz="2400" dirty="0"/>
              <a:t>RAMCloud</a:t>
            </a:r>
            <a:r>
              <a:rPr lang="zh-CN" altLang="en-US" sz="2400" dirty="0">
                <a:solidFill>
                  <a:srgbClr val="FF0000"/>
                </a:solidFill>
              </a:rPr>
              <a:t>在内存和外存存储数据时都统一采用了</a:t>
            </a:r>
            <a:r>
              <a:rPr lang="en-US" altLang="zh-CN" sz="2400" dirty="0">
                <a:solidFill>
                  <a:srgbClr val="FF0000"/>
                </a:solidFill>
              </a:rPr>
              <a:t>LSM</a:t>
            </a:r>
            <a:r>
              <a:rPr lang="zh-CN" altLang="en-US" sz="2400" dirty="0">
                <a:solidFill>
                  <a:srgbClr val="FF0000"/>
                </a:solidFill>
              </a:rPr>
              <a:t>树方案，</a:t>
            </a:r>
            <a:r>
              <a:rPr lang="zh-CN" altLang="en-US" sz="2400" dirty="0"/>
              <a:t>其对应的</a:t>
            </a:r>
            <a:r>
              <a:rPr lang="en-US" altLang="zh-CN" sz="2400" dirty="0">
                <a:solidFill>
                  <a:srgbClr val="FF0000"/>
                </a:solidFill>
              </a:rPr>
              <a:t>Log</a:t>
            </a:r>
            <a:r>
              <a:rPr lang="zh-CN" altLang="en-US" sz="2400" dirty="0">
                <a:solidFill>
                  <a:srgbClr val="FF0000"/>
                </a:solidFill>
              </a:rPr>
              <a:t>结构被切割为</a:t>
            </a:r>
            <a:r>
              <a:rPr lang="en-US" altLang="zh-CN" sz="2400" dirty="0">
                <a:solidFill>
                  <a:srgbClr val="FF0000"/>
                </a:solidFill>
              </a:rPr>
              <a:t>8MB</a:t>
            </a:r>
            <a:r>
              <a:rPr lang="zh-CN" altLang="en-US" sz="2400" dirty="0">
                <a:solidFill>
                  <a:srgbClr val="FF0000"/>
                </a:solidFill>
              </a:rPr>
              <a:t>大小</a:t>
            </a:r>
            <a:r>
              <a:rPr lang="zh-CN" altLang="en-US" sz="2400" dirty="0" smtClean="0">
                <a:solidFill>
                  <a:srgbClr val="FF0000"/>
                </a:solidFill>
              </a:rPr>
              <a:t>的日志片段</a:t>
            </a:r>
            <a:r>
              <a:rPr lang="zh-CN" altLang="en-US" sz="2400" dirty="0"/>
              <a:t>（</a:t>
            </a:r>
            <a:r>
              <a:rPr lang="en-US" altLang="zh-CN" sz="2400" dirty="0"/>
              <a:t>Segment</a:t>
            </a:r>
            <a:r>
              <a:rPr lang="zh-CN" altLang="en-US" sz="2400" dirty="0"/>
              <a:t>）</a:t>
            </a:r>
            <a:r>
              <a:rPr lang="zh-CN" altLang="en-US" sz="2400" dirty="0" smtClean="0"/>
              <a:t>。</a:t>
            </a:r>
            <a:endParaRPr lang="en-US" altLang="zh-CN" sz="2400" dirty="0" smtClean="0"/>
          </a:p>
          <a:p>
            <a:endParaRPr lang="en-US" altLang="zh-CN" sz="2400" dirty="0" smtClean="0"/>
          </a:p>
          <a:p>
            <a:r>
              <a:rPr lang="zh-CN" altLang="en-US" sz="2400" b="1" dirty="0"/>
              <a:t>日志段备份：</a:t>
            </a:r>
            <a:r>
              <a:rPr lang="zh-CN" altLang="en-US" sz="2400" dirty="0"/>
              <a:t>每个</a:t>
            </a:r>
            <a:r>
              <a:rPr lang="en-US" altLang="zh-CN" sz="2400" dirty="0"/>
              <a:t>segment</a:t>
            </a:r>
            <a:r>
              <a:rPr lang="zh-CN" altLang="en-US" sz="2400" dirty="0"/>
              <a:t>都会</a:t>
            </a:r>
            <a:r>
              <a:rPr lang="zh-CN" altLang="en-US" sz="2400" dirty="0" smtClean="0"/>
              <a:t>有到其他</a:t>
            </a:r>
            <a:r>
              <a:rPr lang="zh-CN" altLang="en-US" sz="2400" dirty="0"/>
              <a:t>的服务器的冗余备份，典型配置是冗余</a:t>
            </a:r>
            <a:r>
              <a:rPr lang="en-US" altLang="zh-CN" sz="2400" dirty="0"/>
              <a:t>2-3</a:t>
            </a:r>
            <a:r>
              <a:rPr lang="zh-CN" altLang="en-US" sz="2400" dirty="0"/>
              <a:t>块。</a:t>
            </a:r>
            <a:endParaRPr lang="en-US" altLang="zh-CN" sz="2400" dirty="0"/>
          </a:p>
          <a:p>
            <a:endParaRPr lang="en-US" altLang="zh-CN" sz="2400" dirty="0" smtClean="0"/>
          </a:p>
          <a:p>
            <a:r>
              <a:rPr lang="zh-CN" altLang="en-US" sz="2400" dirty="0"/>
              <a:t>当某台存储服务器发生故障时</a:t>
            </a:r>
            <a:r>
              <a:rPr lang="zh-CN" altLang="en-US" sz="2400" dirty="0" smtClean="0"/>
              <a:t>，</a:t>
            </a:r>
            <a:r>
              <a:rPr lang="en-US" altLang="zh-CN" sz="2400" dirty="0" smtClean="0"/>
              <a:t>RAMCloud</a:t>
            </a:r>
            <a:r>
              <a:rPr lang="zh-CN" altLang="en-US" sz="2400" dirty="0"/>
              <a:t>的策略是尽可能快速地从备份数据中重建内存数据</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2592396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zh-CN" altLang="en-US" dirty="0"/>
              <a:t>键值对模型介绍（续）</a:t>
            </a:r>
          </a:p>
        </p:txBody>
      </p:sp>
      <p:sp>
        <p:nvSpPr>
          <p:cNvPr id="3" name="内容占位符 2"/>
          <p:cNvSpPr>
            <a:spLocks noGrp="1"/>
          </p:cNvSpPr>
          <p:nvPr>
            <p:ph idx="1"/>
          </p:nvPr>
        </p:nvSpPr>
        <p:spPr>
          <a:xfrm>
            <a:off x="838200" y="1285461"/>
            <a:ext cx="10515600" cy="5205773"/>
          </a:xfrm>
        </p:spPr>
        <p:txBody>
          <a:bodyPr>
            <a:normAutofit fontScale="77500" lnSpcReduction="20000"/>
          </a:bodyPr>
          <a:lstStyle/>
          <a:p>
            <a:r>
              <a:rPr lang="zh-CN" altLang="en-US" dirty="0" smtClean="0"/>
              <a:t>键</a:t>
            </a:r>
            <a:r>
              <a:rPr lang="zh-CN" altLang="en-US" dirty="0"/>
              <a:t>值</a:t>
            </a:r>
            <a:r>
              <a:rPr lang="zh-CN" altLang="en-US" dirty="0" smtClean="0"/>
              <a:t>对（</a:t>
            </a:r>
            <a:r>
              <a:rPr lang="en-US" altLang="zh-CN" dirty="0" smtClean="0">
                <a:solidFill>
                  <a:srgbClr val="FF0000"/>
                </a:solidFill>
              </a:rPr>
              <a:t>key</a:t>
            </a:r>
            <a:r>
              <a:rPr lang="en-US" altLang="zh-CN" dirty="0" smtClean="0"/>
              <a:t>-value</a:t>
            </a:r>
            <a:r>
              <a:rPr lang="zh-CN" altLang="en-US" dirty="0" smtClean="0"/>
              <a:t>）模型举例：</a:t>
            </a:r>
            <a:endParaRPr lang="en-US" altLang="zh-CN" dirty="0" smtClean="0"/>
          </a:p>
          <a:p>
            <a:r>
              <a:rPr lang="en-US" altLang="zh-CN" dirty="0" smtClean="0"/>
              <a:t> {</a:t>
            </a:r>
            <a:r>
              <a:rPr lang="en-US" altLang="zh-CN" dirty="0">
                <a:solidFill>
                  <a:srgbClr val="FF0000"/>
                </a:solidFill>
              </a:rPr>
              <a:t>Student:20180016</a:t>
            </a:r>
            <a:r>
              <a:rPr lang="en-US" altLang="zh-CN" dirty="0"/>
              <a:t>, </a:t>
            </a:r>
            <a:r>
              <a:rPr lang="zh-CN" altLang="en-US" dirty="0"/>
              <a:t>“李明”</a:t>
            </a:r>
            <a:r>
              <a:rPr lang="en-US" altLang="zh-CN" dirty="0"/>
              <a:t>}</a:t>
            </a:r>
            <a:r>
              <a:rPr lang="zh-CN" altLang="en-US" dirty="0"/>
              <a:t>，</a:t>
            </a:r>
            <a:endParaRPr lang="en-US" altLang="zh-CN" dirty="0"/>
          </a:p>
          <a:p>
            <a:r>
              <a:rPr lang="en-US" altLang="zh-CN" dirty="0" smtClean="0"/>
              <a:t>           </a:t>
            </a:r>
            <a:r>
              <a:rPr lang="zh-CN" altLang="en-US" dirty="0"/>
              <a:t>其中键是</a:t>
            </a:r>
            <a:r>
              <a:rPr lang="en-US" altLang="zh-CN" dirty="0"/>
              <a:t>{Student:20180016}</a:t>
            </a:r>
          </a:p>
          <a:p>
            <a:r>
              <a:rPr lang="en-US" altLang="zh-CN" dirty="0" smtClean="0"/>
              <a:t>                  </a:t>
            </a:r>
            <a:r>
              <a:rPr lang="zh-CN" altLang="en-US" dirty="0"/>
              <a:t>值是 </a:t>
            </a:r>
            <a:r>
              <a:rPr lang="zh-CN" altLang="en-US" dirty="0" smtClean="0"/>
              <a:t>“李明”</a:t>
            </a:r>
            <a:endParaRPr lang="en-US" altLang="zh-CN" dirty="0" smtClean="0"/>
          </a:p>
          <a:p>
            <a:r>
              <a:rPr lang="en-US" altLang="zh-CN" dirty="0" smtClean="0"/>
              <a:t> {</a:t>
            </a:r>
            <a:r>
              <a:rPr lang="en-US" altLang="zh-CN" dirty="0">
                <a:solidFill>
                  <a:srgbClr val="FF0000"/>
                </a:solidFill>
              </a:rPr>
              <a:t>Student:20180016</a:t>
            </a:r>
            <a:r>
              <a:rPr lang="en-US" altLang="zh-CN" dirty="0"/>
              <a:t>, </a:t>
            </a:r>
            <a:r>
              <a:rPr lang="zh-CN" altLang="en-US" dirty="0" smtClean="0"/>
              <a:t>李明</a:t>
            </a:r>
            <a:r>
              <a:rPr lang="en-US" altLang="zh-CN" dirty="0" smtClean="0"/>
              <a:t>blob}</a:t>
            </a:r>
            <a:r>
              <a:rPr lang="zh-CN" altLang="en-US" dirty="0" smtClean="0"/>
              <a:t>，</a:t>
            </a:r>
            <a:r>
              <a:rPr lang="en-US" altLang="zh-CN" dirty="0"/>
              <a:t> </a:t>
            </a:r>
            <a:endParaRPr lang="en-US" altLang="zh-CN" dirty="0" smtClean="0"/>
          </a:p>
          <a:p>
            <a:r>
              <a:rPr lang="en-US" altLang="zh-CN" dirty="0"/>
              <a:t> </a:t>
            </a:r>
            <a:r>
              <a:rPr lang="en-US" altLang="zh-CN" dirty="0" smtClean="0"/>
              <a:t>{</a:t>
            </a:r>
            <a:r>
              <a:rPr lang="en-US" altLang="zh-CN" dirty="0" smtClean="0">
                <a:solidFill>
                  <a:srgbClr val="FF0000"/>
                </a:solidFill>
              </a:rPr>
              <a:t>teacher:20181018</a:t>
            </a:r>
            <a:r>
              <a:rPr lang="en-US" altLang="zh-CN" dirty="0" smtClean="0"/>
              <a:t>, </a:t>
            </a:r>
            <a:r>
              <a:rPr lang="zh-CN" altLang="en-US" dirty="0" smtClean="0"/>
              <a:t>王越</a:t>
            </a:r>
            <a:r>
              <a:rPr lang="en-US" altLang="zh-CN" dirty="0" smtClean="0"/>
              <a:t>blob</a:t>
            </a:r>
            <a:r>
              <a:rPr lang="en-US" altLang="zh-CN" dirty="0"/>
              <a:t>}</a:t>
            </a:r>
            <a:endParaRPr lang="en-US" altLang="zh-CN" dirty="0" smtClean="0"/>
          </a:p>
          <a:p>
            <a:r>
              <a:rPr lang="zh-CN" altLang="en-US" dirty="0" smtClean="0"/>
              <a:t>           两条记录的键是</a:t>
            </a:r>
            <a:r>
              <a:rPr lang="en-US" altLang="zh-CN" dirty="0"/>
              <a:t>{Student:20180016</a:t>
            </a:r>
            <a:r>
              <a:rPr lang="en-US" altLang="zh-CN" dirty="0" smtClean="0"/>
              <a:t>}</a:t>
            </a:r>
            <a:r>
              <a:rPr lang="zh-CN" altLang="en-US" dirty="0" smtClean="0"/>
              <a:t>、</a:t>
            </a:r>
            <a:r>
              <a:rPr lang="en-US" altLang="zh-CN" dirty="0"/>
              <a:t> {</a:t>
            </a:r>
            <a:r>
              <a:rPr lang="en-US" altLang="zh-CN" dirty="0" smtClean="0"/>
              <a:t>teacher:20181018}</a:t>
            </a:r>
            <a:endParaRPr lang="en-US" altLang="zh-CN" dirty="0"/>
          </a:p>
          <a:p>
            <a:r>
              <a:rPr lang="en-US" altLang="zh-CN" dirty="0"/>
              <a:t>                  </a:t>
            </a:r>
            <a:r>
              <a:rPr lang="zh-CN" altLang="en-US" dirty="0"/>
              <a:t>值</a:t>
            </a:r>
            <a:r>
              <a:rPr lang="zh-CN" altLang="en-US" dirty="0" smtClean="0"/>
              <a:t>是李明</a:t>
            </a:r>
            <a:r>
              <a:rPr lang="en-US" altLang="zh-CN" dirty="0" smtClean="0"/>
              <a:t>blob</a:t>
            </a:r>
            <a:r>
              <a:rPr lang="zh-CN" altLang="en-US" dirty="0" smtClean="0"/>
              <a:t>、王越</a:t>
            </a:r>
            <a:r>
              <a:rPr lang="en-US" altLang="zh-CN" dirty="0" smtClean="0"/>
              <a:t>blob</a:t>
            </a:r>
            <a:r>
              <a:rPr lang="zh-CN" altLang="en-US" dirty="0" smtClean="0"/>
              <a:t>。</a:t>
            </a:r>
            <a:endParaRPr lang="en-US" altLang="zh-CN" dirty="0" smtClean="0"/>
          </a:p>
          <a:p>
            <a:r>
              <a:rPr lang="en-US" altLang="zh-CN" i="1" dirty="0" smtClean="0">
                <a:solidFill>
                  <a:srgbClr val="00B0F0"/>
                </a:solidFill>
              </a:rPr>
              <a:t>Blob</a:t>
            </a:r>
            <a:r>
              <a:rPr lang="zh-CN" altLang="en-US" i="1" dirty="0" smtClean="0">
                <a:solidFill>
                  <a:srgbClr val="00B0F0"/>
                </a:solidFill>
              </a:rPr>
              <a:t>：</a:t>
            </a:r>
            <a:r>
              <a:rPr lang="en-US" altLang="zh-CN" i="1" dirty="0" smtClean="0">
                <a:solidFill>
                  <a:srgbClr val="00B0F0"/>
                </a:solidFill>
              </a:rPr>
              <a:t>binary large object</a:t>
            </a:r>
            <a:r>
              <a:rPr lang="zh-CN" altLang="en-US" i="1" dirty="0" smtClean="0">
                <a:solidFill>
                  <a:srgbClr val="00B0F0"/>
                </a:solidFill>
              </a:rPr>
              <a:t>，二进制大对象。</a:t>
            </a:r>
            <a:endParaRPr lang="en-US" altLang="zh-CN" i="1" dirty="0">
              <a:solidFill>
                <a:srgbClr val="00B0F0"/>
              </a:solidFill>
            </a:endParaRPr>
          </a:p>
          <a:p>
            <a:r>
              <a:rPr lang="zh-CN" altLang="en-US" b="1" dirty="0" smtClean="0"/>
              <a:t>键值对的实现技术：</a:t>
            </a:r>
            <a:r>
              <a:rPr lang="zh-CN" altLang="en-US" dirty="0" smtClean="0"/>
              <a:t>通常</a:t>
            </a:r>
            <a:r>
              <a:rPr lang="zh-CN" altLang="en-US" dirty="0"/>
              <a:t>，键值模型采用哈希函数实现键到值的</a:t>
            </a:r>
            <a:r>
              <a:rPr lang="zh-CN" altLang="en-US" dirty="0" smtClean="0"/>
              <a:t>映射。</a:t>
            </a:r>
            <a:endParaRPr lang="en-US" altLang="zh-CN" dirty="0" smtClean="0"/>
          </a:p>
          <a:p>
            <a:r>
              <a:rPr lang="zh-CN" altLang="en-US" b="1" dirty="0" smtClean="0"/>
              <a:t>键的作用：</a:t>
            </a:r>
            <a:r>
              <a:rPr lang="zh-CN" altLang="en-US" dirty="0" smtClean="0"/>
              <a:t>获取数据的唯一入口。</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spTree>
    <p:extLst>
      <p:ext uri="{BB962C8B-B14F-4D97-AF65-F5344CB8AC3E}">
        <p14:creationId xmlns:p14="http://schemas.microsoft.com/office/powerpoint/2010/main" val="11791851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759"/>
            <a:ext cx="10515600" cy="715529"/>
          </a:xfrm>
        </p:spPr>
        <p:txBody>
          <a:bodyPr/>
          <a:lstStyle/>
          <a:p>
            <a:r>
              <a:rPr lang="en-US" altLang="zh-CN" sz="2400" b="1" dirty="0">
                <a:solidFill>
                  <a:prstClr val="black"/>
                </a:solidFill>
              </a:rPr>
              <a:t>3.2.4.3 RAMCloud</a:t>
            </a:r>
            <a:r>
              <a:rPr lang="zh-CN" altLang="en-US" sz="2400" b="1" dirty="0">
                <a:solidFill>
                  <a:prstClr val="black"/>
                </a:solidFill>
              </a:rPr>
              <a:t>数据组织（续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620437"/>
            <a:ext cx="2805545" cy="5070888"/>
          </a:xfrm>
        </p:spPr>
        <p:txBody>
          <a:bodyPr>
            <a:normAutofit/>
          </a:bodyPr>
          <a:lstStyle/>
          <a:p>
            <a:r>
              <a:rPr lang="zh-CN" altLang="en-US" sz="2400" b="1" dirty="0" smtClean="0"/>
              <a:t>内存访问</a:t>
            </a:r>
            <a:endParaRPr lang="en-US" altLang="zh-CN" sz="2400" b="1" dirty="0" smtClean="0"/>
          </a:p>
          <a:p>
            <a:r>
              <a:rPr lang="zh-CN" altLang="en-US" sz="2400" dirty="0" smtClean="0"/>
              <a:t>内存访问基于</a:t>
            </a:r>
            <a:r>
              <a:rPr lang="en-US" altLang="zh-CN" sz="2400" dirty="0" smtClean="0"/>
              <a:t>hash</a:t>
            </a:r>
            <a:r>
              <a:rPr lang="zh-CN" altLang="en-US" sz="2400" dirty="0" smtClean="0"/>
              <a:t>表进行。</a:t>
            </a:r>
            <a:endParaRPr lang="en-US" altLang="zh-CN" sz="2400" dirty="0" smtClean="0"/>
          </a:p>
          <a:p>
            <a:r>
              <a:rPr lang="zh-CN" altLang="en-US" sz="2400" dirty="0" smtClean="0"/>
              <a:t>内存</a:t>
            </a:r>
            <a:r>
              <a:rPr lang="zh-CN" altLang="en-US" sz="2400" dirty="0"/>
              <a:t>数据采取</a:t>
            </a:r>
            <a:r>
              <a:rPr lang="en-US" altLang="zh-CN" sz="2400" dirty="0"/>
              <a:t>LSM</a:t>
            </a:r>
            <a:r>
              <a:rPr lang="zh-CN" altLang="en-US" sz="2400" dirty="0"/>
              <a:t>树结构后，是由若干个</a:t>
            </a:r>
            <a:r>
              <a:rPr lang="en-US" altLang="zh-CN" sz="2400" dirty="0"/>
              <a:t>Log</a:t>
            </a:r>
            <a:r>
              <a:rPr lang="zh-CN" altLang="en-US" sz="2400" dirty="0"/>
              <a:t>片段构成的</a:t>
            </a:r>
            <a:r>
              <a:rPr lang="zh-CN" altLang="en-US" sz="2400" dirty="0" smtClean="0"/>
              <a:t>，</a:t>
            </a:r>
            <a:r>
              <a:rPr lang="en-US" altLang="zh-CN" sz="2400" dirty="0"/>
              <a:t> hash</a:t>
            </a:r>
            <a:r>
              <a:rPr lang="zh-CN" altLang="en-US" sz="2400" dirty="0"/>
              <a:t>表记载记录在内存中的</a:t>
            </a:r>
            <a:r>
              <a:rPr lang="zh-CN" altLang="en-US" sz="2400" dirty="0" smtClean="0"/>
              <a:t>存储位置信息。</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45" y="620437"/>
            <a:ext cx="7086737" cy="4075938"/>
          </a:xfrm>
          <a:prstGeom prst="rect">
            <a:avLst/>
          </a:prstGeom>
        </p:spPr>
      </p:pic>
      <p:sp>
        <p:nvSpPr>
          <p:cNvPr id="9" name="矩形 8"/>
          <p:cNvSpPr/>
          <p:nvPr/>
        </p:nvSpPr>
        <p:spPr>
          <a:xfrm>
            <a:off x="838200" y="5091160"/>
            <a:ext cx="10771909" cy="1569660"/>
          </a:xfrm>
          <a:prstGeom prst="rect">
            <a:avLst/>
          </a:prstGeom>
        </p:spPr>
        <p:txBody>
          <a:bodyPr wrap="square">
            <a:spAutoFit/>
          </a:bodyPr>
          <a:lstStyle/>
          <a:p>
            <a:r>
              <a:rPr lang="en-US" altLang="zh-CN" sz="2400" dirty="0" smtClean="0">
                <a:solidFill>
                  <a:srgbClr val="00B0F0"/>
                </a:solidFill>
                <a:latin typeface="微软雅黑" panose="020B0503020204020204" pitchFamily="34" charset="-122"/>
                <a:ea typeface="微软雅黑" panose="020B0503020204020204" pitchFamily="34" charset="-122"/>
              </a:rPr>
              <a:t>Hash</a:t>
            </a:r>
            <a:r>
              <a:rPr lang="zh-CN" altLang="en-US" sz="2400" dirty="0" smtClean="0">
                <a:solidFill>
                  <a:srgbClr val="00B0F0"/>
                </a:solidFill>
                <a:latin typeface="微软雅黑" panose="020B0503020204020204" pitchFamily="34" charset="-122"/>
                <a:ea typeface="微软雅黑" panose="020B0503020204020204" pitchFamily="34" charset="-122"/>
              </a:rPr>
              <a:t>表以</a:t>
            </a:r>
            <a:r>
              <a:rPr lang="en-US" altLang="zh-CN" sz="2400" dirty="0">
                <a:solidFill>
                  <a:srgbClr val="00B0F0"/>
                </a:solidFill>
                <a:latin typeface="微软雅黑" panose="020B0503020204020204" pitchFamily="34" charset="-122"/>
                <a:ea typeface="微软雅黑" panose="020B0503020204020204" pitchFamily="34" charset="-122"/>
              </a:rPr>
              <a:t>&lt;</a:t>
            </a:r>
            <a:r>
              <a:rPr lang="en-US" altLang="zh-CN" sz="2400" dirty="0" err="1">
                <a:solidFill>
                  <a:srgbClr val="00B0F0"/>
                </a:solidFill>
                <a:latin typeface="微软雅黑" panose="020B0503020204020204" pitchFamily="34" charset="-122"/>
                <a:ea typeface="微软雅黑" panose="020B0503020204020204" pitchFamily="34" charset="-122"/>
              </a:rPr>
              <a:t>tableid</a:t>
            </a:r>
            <a:r>
              <a:rPr lang="en-US" altLang="zh-CN" sz="2400" dirty="0">
                <a:solidFill>
                  <a:srgbClr val="00B0F0"/>
                </a:solidFill>
                <a:latin typeface="微软雅黑" panose="020B0503020204020204" pitchFamily="34" charset="-122"/>
                <a:ea typeface="微软雅黑" panose="020B0503020204020204" pitchFamily="34" charset="-122"/>
              </a:rPr>
              <a:t>, </a:t>
            </a:r>
            <a:r>
              <a:rPr lang="en-US" altLang="zh-CN" sz="2400" dirty="0" err="1">
                <a:solidFill>
                  <a:srgbClr val="00B0F0"/>
                </a:solidFill>
                <a:latin typeface="微软雅黑" panose="020B0503020204020204" pitchFamily="34" charset="-122"/>
                <a:ea typeface="微软雅黑" panose="020B0503020204020204" pitchFamily="34" charset="-122"/>
              </a:rPr>
              <a:t>objectid</a:t>
            </a:r>
            <a:r>
              <a:rPr lang="en-US" altLang="zh-CN" sz="2400" dirty="0" smtClean="0">
                <a:solidFill>
                  <a:srgbClr val="00B0F0"/>
                </a:solidFill>
                <a:latin typeface="微软雅黑" panose="020B0503020204020204" pitchFamily="34" charset="-122"/>
                <a:ea typeface="微软雅黑" panose="020B0503020204020204" pitchFamily="34" charset="-122"/>
              </a:rPr>
              <a:t>&gt;</a:t>
            </a:r>
            <a:r>
              <a:rPr lang="zh-CN" altLang="en-US" sz="2400" dirty="0" smtClean="0">
                <a:solidFill>
                  <a:srgbClr val="00B0F0"/>
                </a:solidFill>
                <a:latin typeface="微软雅黑" panose="020B0503020204020204" pitchFamily="34" charset="-122"/>
                <a:ea typeface="微软雅黑" panose="020B0503020204020204" pitchFamily="34" charset="-122"/>
              </a:rPr>
              <a:t>作为</a:t>
            </a:r>
            <a:r>
              <a:rPr lang="en-US" altLang="zh-CN" sz="2400" dirty="0" smtClean="0">
                <a:solidFill>
                  <a:srgbClr val="00B0F0"/>
                </a:solidFill>
                <a:latin typeface="微软雅黑" panose="020B0503020204020204" pitchFamily="34" charset="-122"/>
                <a:ea typeface="微软雅黑" panose="020B0503020204020204" pitchFamily="34" charset="-122"/>
              </a:rPr>
              <a:t>key</a:t>
            </a:r>
            <a:r>
              <a:rPr lang="zh-CN" altLang="en-US" sz="2400" dirty="0">
                <a:solidFill>
                  <a:srgbClr val="00B0F0"/>
                </a:solidFill>
                <a:latin typeface="微软雅黑" panose="020B0503020204020204" pitchFamily="34" charset="-122"/>
                <a:ea typeface="微软雅黑" panose="020B0503020204020204" pitchFamily="34" charset="-122"/>
              </a:rPr>
              <a:t>来定位内存中</a:t>
            </a:r>
            <a:r>
              <a:rPr lang="en-US" altLang="zh-CN" sz="2400" dirty="0">
                <a:solidFill>
                  <a:srgbClr val="00B0F0"/>
                </a:solidFill>
                <a:latin typeface="微软雅黑" panose="020B0503020204020204" pitchFamily="34" charset="-122"/>
                <a:ea typeface="微软雅黑" panose="020B0503020204020204" pitchFamily="34" charset="-122"/>
              </a:rPr>
              <a:t>log</a:t>
            </a:r>
            <a:r>
              <a:rPr lang="zh-CN" altLang="en-US" sz="2400" dirty="0">
                <a:solidFill>
                  <a:srgbClr val="00B0F0"/>
                </a:solidFill>
                <a:latin typeface="微软雅黑" panose="020B0503020204020204" pitchFamily="34" charset="-122"/>
                <a:ea typeface="微软雅黑" panose="020B0503020204020204" pitchFamily="34" charset="-122"/>
              </a:rPr>
              <a:t>的位置，在每次</a:t>
            </a:r>
            <a:r>
              <a:rPr lang="en-US" altLang="zh-CN" sz="2400" dirty="0" err="1">
                <a:solidFill>
                  <a:srgbClr val="00B0F0"/>
                </a:solidFill>
                <a:latin typeface="微软雅黑" panose="020B0503020204020204" pitchFamily="34" charset="-122"/>
                <a:ea typeface="微软雅黑" panose="020B0503020204020204" pitchFamily="34" charset="-122"/>
              </a:rPr>
              <a:t>appen</a:t>
            </a:r>
            <a:r>
              <a:rPr lang="en-US" altLang="zh-CN" sz="2400" dirty="0">
                <a:solidFill>
                  <a:srgbClr val="00B0F0"/>
                </a:solidFill>
                <a:latin typeface="微软雅黑" panose="020B0503020204020204" pitchFamily="34" charset="-122"/>
                <a:ea typeface="微软雅黑" panose="020B0503020204020204" pitchFamily="34" charset="-122"/>
              </a:rPr>
              <a:t> </a:t>
            </a:r>
            <a:r>
              <a:rPr lang="en-US" altLang="zh-CN" sz="2400" dirty="0" smtClean="0">
                <a:solidFill>
                  <a:srgbClr val="00B0F0"/>
                </a:solidFill>
                <a:latin typeface="微软雅黑" panose="020B0503020204020204" pitchFamily="34" charset="-122"/>
                <a:ea typeface="微软雅黑" panose="020B0503020204020204" pitchFamily="34" charset="-122"/>
              </a:rPr>
              <a:t>log</a:t>
            </a:r>
            <a:r>
              <a:rPr lang="zh-CN" altLang="en-US" sz="2400" dirty="0" smtClean="0">
                <a:solidFill>
                  <a:srgbClr val="00B0F0"/>
                </a:solidFill>
                <a:latin typeface="微软雅黑" panose="020B0503020204020204" pitchFamily="34" charset="-122"/>
                <a:ea typeface="微软雅黑" panose="020B0503020204020204" pitchFamily="34" charset="-122"/>
              </a:rPr>
              <a:t>时，</a:t>
            </a:r>
            <a:r>
              <a:rPr lang="zh-CN" altLang="en-US" sz="2400" dirty="0">
                <a:solidFill>
                  <a:srgbClr val="00B0F0"/>
                </a:solidFill>
                <a:latin typeface="微软雅黑" panose="020B0503020204020204" pitchFamily="34" charset="-122"/>
                <a:ea typeface="微软雅黑" panose="020B0503020204020204" pitchFamily="34" charset="-122"/>
              </a:rPr>
              <a:t>都会在</a:t>
            </a:r>
            <a:r>
              <a:rPr lang="en-US" altLang="zh-CN" sz="2400" dirty="0" smtClean="0">
                <a:solidFill>
                  <a:srgbClr val="00B0F0"/>
                </a:solidFill>
                <a:latin typeface="微软雅黑" panose="020B0503020204020204" pitchFamily="34" charset="-122"/>
                <a:ea typeface="微软雅黑" panose="020B0503020204020204" pitchFamily="34" charset="-122"/>
              </a:rPr>
              <a:t>hash</a:t>
            </a:r>
            <a:r>
              <a:rPr lang="zh-CN" altLang="en-US" sz="2400" dirty="0" smtClean="0">
                <a:solidFill>
                  <a:srgbClr val="00B0F0"/>
                </a:solidFill>
                <a:latin typeface="微软雅黑" panose="020B0503020204020204" pitchFamily="34" charset="-122"/>
                <a:ea typeface="微软雅黑" panose="020B0503020204020204" pitchFamily="34" charset="-122"/>
              </a:rPr>
              <a:t>表建立索引。</a:t>
            </a:r>
            <a:endParaRPr lang="en-US" altLang="zh-CN" sz="2400" dirty="0" smtClean="0">
              <a:solidFill>
                <a:srgbClr val="00B0F0"/>
              </a:solidFill>
              <a:latin typeface="微软雅黑" panose="020B0503020204020204" pitchFamily="34" charset="-122"/>
              <a:ea typeface="微软雅黑" panose="020B0503020204020204" pitchFamily="34" charset="-122"/>
            </a:endParaRPr>
          </a:p>
          <a:p>
            <a:r>
              <a:rPr lang="en-US" altLang="zh-CN" sz="2400" dirty="0" smtClean="0">
                <a:solidFill>
                  <a:srgbClr val="FF0000"/>
                </a:solidFill>
                <a:latin typeface="微软雅黑" panose="020B0503020204020204" pitchFamily="34" charset="-122"/>
                <a:ea typeface="微软雅黑" panose="020B0503020204020204" pitchFamily="34" charset="-122"/>
              </a:rPr>
              <a:t>     ↓</a:t>
            </a:r>
          </a:p>
          <a:p>
            <a:r>
              <a:rPr lang="en-US" altLang="zh-CN" sz="2400" dirty="0" smtClean="0">
                <a:solidFill>
                  <a:srgbClr val="FF0000"/>
                </a:solidFill>
                <a:latin typeface="微软雅黑" panose="020B0503020204020204" pitchFamily="34" charset="-122"/>
                <a:ea typeface="微软雅黑" panose="020B0503020204020204" pitchFamily="34" charset="-122"/>
              </a:rPr>
              <a:t>hash </a:t>
            </a:r>
            <a:r>
              <a:rPr lang="en-US" altLang="zh-CN" sz="2400" dirty="0">
                <a:solidFill>
                  <a:srgbClr val="FF0000"/>
                </a:solidFill>
                <a:latin typeface="微软雅黑" panose="020B0503020204020204" pitchFamily="34" charset="-122"/>
                <a:ea typeface="微软雅黑" panose="020B0503020204020204" pitchFamily="34" charset="-122"/>
              </a:rPr>
              <a:t>table</a:t>
            </a:r>
            <a:r>
              <a:rPr lang="zh-CN" altLang="en-US" sz="2400" dirty="0">
                <a:solidFill>
                  <a:srgbClr val="FF0000"/>
                </a:solidFill>
                <a:latin typeface="微软雅黑" panose="020B0503020204020204" pitchFamily="34" charset="-122"/>
                <a:ea typeface="微软雅黑" panose="020B0503020204020204" pitchFamily="34" charset="-122"/>
              </a:rPr>
              <a:t>支持了对数据的随机访问</a:t>
            </a:r>
          </a:p>
        </p:txBody>
      </p:sp>
    </p:spTree>
    <p:extLst>
      <p:ext uri="{BB962C8B-B14F-4D97-AF65-F5344CB8AC3E}">
        <p14:creationId xmlns:p14="http://schemas.microsoft.com/office/powerpoint/2010/main" val="3024692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3238"/>
          </a:xfrm>
        </p:spPr>
        <p:txBody>
          <a:bodyPr>
            <a:normAutofit/>
          </a:bodyPr>
          <a:lstStyle/>
          <a:p>
            <a:r>
              <a:rPr lang="en-US" altLang="zh-CN" sz="2400" b="1" dirty="0"/>
              <a:t>3.2.4.3 RAMCloud</a:t>
            </a:r>
            <a:r>
              <a:rPr lang="zh-CN" altLang="en-US" sz="2400" b="1" dirty="0" smtClean="0"/>
              <a:t>数据组织（续）</a:t>
            </a:r>
            <a:endParaRPr lang="zh-CN" altLang="en-US" sz="2400" b="1" dirty="0"/>
          </a:p>
        </p:txBody>
      </p:sp>
      <p:sp>
        <p:nvSpPr>
          <p:cNvPr id="3" name="内容占位符 2"/>
          <p:cNvSpPr>
            <a:spLocks noGrp="1"/>
          </p:cNvSpPr>
          <p:nvPr>
            <p:ph idx="1"/>
          </p:nvPr>
        </p:nvSpPr>
        <p:spPr>
          <a:xfrm>
            <a:off x="838200" y="1285461"/>
            <a:ext cx="10515600" cy="5253883"/>
          </a:xfrm>
        </p:spPr>
        <p:txBody>
          <a:bodyPr>
            <a:normAutofit fontScale="85000" lnSpcReduction="10000"/>
          </a:bodyPr>
          <a:lstStyle/>
          <a:p>
            <a:r>
              <a:rPr lang="zh-CN" altLang="en-US" b="1" dirty="0" smtClean="0"/>
              <a:t>写操作步骤</a:t>
            </a:r>
            <a:endParaRPr lang="en-US" altLang="zh-CN" b="1" dirty="0" smtClean="0"/>
          </a:p>
          <a:p>
            <a:pPr marL="803275" indent="-803275"/>
            <a:r>
              <a:rPr lang="zh-CN" altLang="en-US" dirty="0" smtClean="0"/>
              <a:t>（</a:t>
            </a:r>
            <a:r>
              <a:rPr lang="en-US" altLang="zh-CN" dirty="0" smtClean="0"/>
              <a:t>1</a:t>
            </a:r>
            <a:r>
              <a:rPr lang="zh-CN" altLang="en-US" dirty="0" smtClean="0"/>
              <a:t>）当接收</a:t>
            </a:r>
            <a:r>
              <a:rPr lang="zh-CN" altLang="en-US" dirty="0"/>
              <a:t>到写数据请求时</a:t>
            </a:r>
            <a:r>
              <a:rPr lang="zh-CN" altLang="en-US" dirty="0" smtClean="0"/>
              <a:t>，先</a:t>
            </a:r>
            <a:r>
              <a:rPr lang="zh-CN" altLang="en-US" dirty="0"/>
              <a:t>将其追加进入内存中的</a:t>
            </a:r>
            <a:r>
              <a:rPr lang="en-US" altLang="zh-CN" dirty="0"/>
              <a:t>Log</a:t>
            </a:r>
            <a:r>
              <a:rPr lang="zh-CN" altLang="en-US" dirty="0"/>
              <a:t>结构中，然后更新哈希表以记载记录在内存中的</a:t>
            </a:r>
            <a:r>
              <a:rPr lang="zh-CN" altLang="en-US" dirty="0" smtClean="0"/>
              <a:t>存储位置；</a:t>
            </a:r>
            <a:endParaRPr lang="en-US" altLang="zh-CN" dirty="0" smtClean="0"/>
          </a:p>
          <a:p>
            <a:r>
              <a:rPr lang="zh-CN" altLang="en-US" dirty="0" smtClean="0"/>
              <a:t>（</a:t>
            </a:r>
            <a:r>
              <a:rPr lang="en-US" altLang="zh-CN" dirty="0" smtClean="0"/>
              <a:t>2</a:t>
            </a:r>
            <a:r>
              <a:rPr lang="zh-CN" altLang="en-US" dirty="0" smtClean="0"/>
              <a:t>）主</a:t>
            </a:r>
            <a:r>
              <a:rPr lang="zh-CN" altLang="en-US" dirty="0"/>
              <a:t>数据服务器将新数据转发给其他备份</a:t>
            </a:r>
            <a:r>
              <a:rPr lang="zh-CN" altLang="en-US" dirty="0" smtClean="0"/>
              <a:t>服务器；</a:t>
            </a:r>
            <a:endParaRPr lang="en-US" altLang="zh-CN" dirty="0" smtClean="0"/>
          </a:p>
          <a:p>
            <a:r>
              <a:rPr lang="zh-CN" altLang="en-US" dirty="0" smtClean="0"/>
              <a:t>（</a:t>
            </a:r>
            <a:r>
              <a:rPr lang="en-US" altLang="zh-CN" dirty="0" smtClean="0"/>
              <a:t>3</a:t>
            </a:r>
            <a:r>
              <a:rPr lang="zh-CN" altLang="en-US" dirty="0" smtClean="0"/>
              <a:t>）</a:t>
            </a:r>
            <a:r>
              <a:rPr lang="zh-CN" altLang="en-US" dirty="0" smtClean="0">
                <a:solidFill>
                  <a:srgbClr val="FF0000"/>
                </a:solidFill>
              </a:rPr>
              <a:t>备份</a:t>
            </a:r>
            <a:r>
              <a:rPr lang="zh-CN" altLang="en-US" dirty="0">
                <a:solidFill>
                  <a:srgbClr val="FF0000"/>
                </a:solidFill>
              </a:rPr>
              <a:t>服务器将新数据追加到内存中</a:t>
            </a:r>
            <a:r>
              <a:rPr lang="en-US" altLang="zh-CN" dirty="0">
                <a:solidFill>
                  <a:srgbClr val="FF0000"/>
                </a:solidFill>
              </a:rPr>
              <a:t>Log</a:t>
            </a:r>
            <a:r>
              <a:rPr lang="zh-CN" altLang="en-US" dirty="0">
                <a:solidFill>
                  <a:srgbClr val="FF0000"/>
                </a:solidFill>
              </a:rPr>
              <a:t>片段后即通知主数据服务器</a:t>
            </a:r>
            <a:r>
              <a:rPr lang="zh-CN" altLang="en-US" dirty="0" smtClean="0">
                <a:solidFill>
                  <a:srgbClr val="FF0000"/>
                </a:solidFill>
              </a:rPr>
              <a:t>返回</a:t>
            </a:r>
            <a:r>
              <a:rPr lang="zh-CN" altLang="en-US" dirty="0" smtClean="0"/>
              <a:t>；</a:t>
            </a:r>
            <a:endParaRPr lang="en-US" altLang="zh-CN" dirty="0" smtClean="0"/>
          </a:p>
          <a:p>
            <a:r>
              <a:rPr lang="zh-CN" altLang="en-US" dirty="0" smtClean="0"/>
              <a:t>（</a:t>
            </a:r>
            <a:r>
              <a:rPr lang="en-US" altLang="zh-CN" dirty="0" smtClean="0"/>
              <a:t>4</a:t>
            </a:r>
            <a:r>
              <a:rPr lang="zh-CN" altLang="en-US" dirty="0" smtClean="0"/>
              <a:t>）主</a:t>
            </a:r>
            <a:r>
              <a:rPr lang="zh-CN" altLang="en-US" dirty="0"/>
              <a:t>数据</a:t>
            </a:r>
            <a:r>
              <a:rPr lang="zh-CN" altLang="en-US" dirty="0" smtClean="0"/>
              <a:t>服务器通知</a:t>
            </a:r>
            <a:r>
              <a:rPr lang="zh-CN" altLang="en-US" dirty="0"/>
              <a:t>客户端写操作成功</a:t>
            </a:r>
            <a:r>
              <a:rPr lang="zh-CN" altLang="en-US" dirty="0" smtClean="0"/>
              <a:t>。</a:t>
            </a:r>
            <a:endParaRPr lang="en-US" altLang="zh-CN" dirty="0" smtClean="0"/>
          </a:p>
          <a:p>
            <a:endParaRPr lang="en-US" altLang="zh-CN" dirty="0"/>
          </a:p>
          <a:p>
            <a:r>
              <a:rPr lang="zh-CN" altLang="en-US" dirty="0" smtClean="0"/>
              <a:t>整个写数据、备份</a:t>
            </a:r>
            <a:r>
              <a:rPr lang="zh-CN" altLang="en-US" dirty="0"/>
              <a:t>过程都是内存</a:t>
            </a:r>
            <a:r>
              <a:rPr lang="zh-CN" altLang="en-US" dirty="0" smtClean="0"/>
              <a:t>操作，不</a:t>
            </a:r>
            <a:r>
              <a:rPr lang="zh-CN" altLang="en-US" dirty="0"/>
              <a:t>涉及外存读／写，</a:t>
            </a:r>
            <a:r>
              <a:rPr lang="zh-CN" altLang="en-US" dirty="0" smtClean="0"/>
              <a:t>所以速度</a:t>
            </a:r>
            <a:r>
              <a:rPr lang="zh-CN" altLang="en-US" dirty="0"/>
              <a:t>较快</a:t>
            </a:r>
            <a:r>
              <a:rPr lang="zh-CN" altLang="en-US" dirty="0" smtClean="0"/>
              <a:t>。</a:t>
            </a:r>
            <a:endParaRPr lang="en-US" altLang="zh-CN" dirty="0" smtClean="0"/>
          </a:p>
          <a:p>
            <a:endParaRPr lang="en-US" altLang="zh-CN" dirty="0" smtClean="0"/>
          </a:p>
          <a:p>
            <a:r>
              <a:rPr lang="zh-CN" altLang="en-US" dirty="0" smtClean="0">
                <a:solidFill>
                  <a:srgbClr val="FF0000"/>
                </a:solidFill>
              </a:rPr>
              <a:t>当</a:t>
            </a:r>
            <a:r>
              <a:rPr lang="zh-CN" altLang="en-US" dirty="0">
                <a:solidFill>
                  <a:srgbClr val="FF0000"/>
                </a:solidFill>
              </a:rPr>
              <a:t>备份服务器用于备份的</a:t>
            </a:r>
            <a:r>
              <a:rPr lang="en-US" altLang="zh-CN" dirty="0">
                <a:solidFill>
                  <a:srgbClr val="FF0000"/>
                </a:solidFill>
              </a:rPr>
              <a:t>Log</a:t>
            </a:r>
            <a:r>
              <a:rPr lang="zh-CN" altLang="en-US" dirty="0">
                <a:solidFill>
                  <a:srgbClr val="FF0000"/>
                </a:solidFill>
              </a:rPr>
              <a:t>片段写满时将其写入外存的</a:t>
            </a:r>
            <a:r>
              <a:rPr lang="en-US" altLang="zh-CN" dirty="0">
                <a:solidFill>
                  <a:srgbClr val="FF0000"/>
                </a:solidFill>
              </a:rPr>
              <a:t>LSM</a:t>
            </a:r>
            <a:r>
              <a:rPr lang="zh-CN" altLang="en-US" dirty="0">
                <a:solidFill>
                  <a:srgbClr val="FF0000"/>
                </a:solidFill>
              </a:rPr>
              <a:t>结构中</a:t>
            </a:r>
            <a:r>
              <a:rPr lang="zh-CN" altLang="en-US" dirty="0" smtClean="0">
                <a:solidFill>
                  <a:srgbClr val="FF0000"/>
                </a:solidFill>
              </a:rPr>
              <a:t>。</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91</a:t>
            </a:fld>
            <a:endParaRPr lang="zh-CN" altLang="en-US" dirty="0"/>
          </a:p>
        </p:txBody>
      </p:sp>
    </p:spTree>
    <p:extLst>
      <p:ext uri="{BB962C8B-B14F-4D97-AF65-F5344CB8AC3E}">
        <p14:creationId xmlns:p14="http://schemas.microsoft.com/office/powerpoint/2010/main" val="300370445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1033194"/>
            <a:ext cx="10515600" cy="5323156"/>
          </a:xfrm>
        </p:spPr>
        <p:txBody>
          <a:bodyPr>
            <a:normAutofit fontScale="85000" lnSpcReduction="20000"/>
          </a:bodyPr>
          <a:lstStyle/>
          <a:p>
            <a:r>
              <a:rPr lang="zh-CN" altLang="en-US" dirty="0" smtClean="0"/>
              <a:t>日志内容：包括元数据、摘要、墓碑（</a:t>
            </a:r>
            <a:r>
              <a:rPr lang="en-US" altLang="zh-CN" dirty="0" smtClean="0"/>
              <a:t>tombstone</a:t>
            </a:r>
            <a:r>
              <a:rPr lang="zh-CN" altLang="en-US" dirty="0"/>
              <a:t>）三</a:t>
            </a:r>
            <a:r>
              <a:rPr lang="zh-CN" altLang="en-US" dirty="0" smtClean="0"/>
              <a:t>种</a:t>
            </a:r>
            <a:endParaRPr lang="zh-CN" altLang="en-US" dirty="0"/>
          </a:p>
          <a:p>
            <a:r>
              <a:rPr lang="zh-CN" altLang="en-US" dirty="0" smtClean="0"/>
              <a:t>（</a:t>
            </a:r>
            <a:r>
              <a:rPr lang="en-US" altLang="zh-CN" dirty="0" smtClean="0"/>
              <a:t>1</a:t>
            </a:r>
            <a:r>
              <a:rPr lang="zh-CN" altLang="en-US" dirty="0" smtClean="0"/>
              <a:t>）元数据</a:t>
            </a:r>
            <a:endParaRPr lang="zh-CN" altLang="en-US" dirty="0"/>
          </a:p>
          <a:p>
            <a:r>
              <a:rPr lang="zh-CN" altLang="en-US" dirty="0"/>
              <a:t>    </a:t>
            </a:r>
            <a:r>
              <a:rPr lang="zh-CN" altLang="en-US" dirty="0" smtClean="0"/>
              <a:t>包含基本</a:t>
            </a:r>
            <a:r>
              <a:rPr lang="zh-CN" altLang="en-US" dirty="0"/>
              <a:t>单元</a:t>
            </a:r>
            <a:r>
              <a:rPr lang="en-US" altLang="zh-CN" dirty="0"/>
              <a:t>object</a:t>
            </a:r>
            <a:r>
              <a:rPr lang="zh-CN" altLang="en-US" dirty="0"/>
              <a:t>的</a:t>
            </a:r>
            <a:r>
              <a:rPr lang="en-US" altLang="zh-CN" dirty="0"/>
              <a:t>table </a:t>
            </a:r>
            <a:r>
              <a:rPr lang="en-US" altLang="zh-CN" dirty="0" smtClean="0"/>
              <a:t>id</a:t>
            </a:r>
            <a:r>
              <a:rPr lang="zh-CN" altLang="en-US" dirty="0" smtClean="0"/>
              <a:t>、</a:t>
            </a:r>
            <a:r>
              <a:rPr lang="en-US" altLang="zh-CN" dirty="0" smtClean="0"/>
              <a:t>key</a:t>
            </a:r>
            <a:r>
              <a:rPr lang="zh-CN" altLang="en-US" dirty="0" smtClean="0"/>
              <a:t>、</a:t>
            </a:r>
            <a:r>
              <a:rPr lang="en-US" altLang="zh-CN" dirty="0" smtClean="0"/>
              <a:t>version</a:t>
            </a:r>
            <a:r>
              <a:rPr lang="zh-CN" altLang="en-US" dirty="0" smtClean="0"/>
              <a:t>、</a:t>
            </a:r>
            <a:r>
              <a:rPr lang="en-US" altLang="zh-CN" dirty="0" smtClean="0">
                <a:solidFill>
                  <a:srgbClr val="FF0000"/>
                </a:solidFill>
              </a:rPr>
              <a:t>value</a:t>
            </a:r>
            <a:r>
              <a:rPr lang="zh-CN" altLang="en-US" dirty="0"/>
              <a:t>。在数据恢复时，将根据最新</a:t>
            </a:r>
            <a:r>
              <a:rPr lang="en-US" altLang="zh-CN" dirty="0"/>
              <a:t>version</a:t>
            </a:r>
            <a:r>
              <a:rPr lang="zh-CN" altLang="en-US" dirty="0"/>
              <a:t>的条目来重建</a:t>
            </a:r>
            <a:r>
              <a:rPr lang="en-US" altLang="zh-CN" dirty="0" smtClean="0"/>
              <a:t>hash</a:t>
            </a:r>
            <a:r>
              <a:rPr lang="zh-CN" altLang="en-US" dirty="0" smtClean="0"/>
              <a:t>表。</a:t>
            </a:r>
            <a:endParaRPr lang="zh-CN" altLang="en-US" dirty="0"/>
          </a:p>
          <a:p>
            <a:r>
              <a:rPr lang="zh-CN" altLang="en-US" dirty="0" smtClean="0"/>
              <a:t>（</a:t>
            </a:r>
            <a:r>
              <a:rPr lang="en-US" altLang="zh-CN" dirty="0" smtClean="0"/>
              <a:t>2</a:t>
            </a:r>
            <a:r>
              <a:rPr lang="zh-CN" altLang="en-US" dirty="0" smtClean="0"/>
              <a:t>）日志</a:t>
            </a:r>
            <a:r>
              <a:rPr lang="zh-CN" altLang="en-US" dirty="0"/>
              <a:t>摘要</a:t>
            </a:r>
            <a:r>
              <a:rPr lang="en-US" altLang="zh-CN" dirty="0"/>
              <a:t>(log digest)</a:t>
            </a:r>
          </a:p>
          <a:p>
            <a:r>
              <a:rPr lang="en-US" altLang="zh-CN" dirty="0"/>
              <a:t>    </a:t>
            </a:r>
            <a:r>
              <a:rPr lang="zh-CN" altLang="en-US" dirty="0"/>
              <a:t>每一个新的日志段都会有一个日志摘要</a:t>
            </a:r>
            <a:r>
              <a:rPr lang="zh-CN" altLang="en-US" dirty="0" smtClean="0"/>
              <a:t>，摘要</a:t>
            </a:r>
            <a:r>
              <a:rPr lang="zh-CN" altLang="en-US" dirty="0"/>
              <a:t>包含了所有</a:t>
            </a:r>
            <a:r>
              <a:rPr lang="zh-CN" altLang="en-US" dirty="0" smtClean="0"/>
              <a:t>属于该段</a:t>
            </a:r>
            <a:r>
              <a:rPr lang="zh-CN" altLang="en-US" dirty="0"/>
              <a:t>的日志。在数据恢复时，将根据段的</a:t>
            </a:r>
            <a:r>
              <a:rPr lang="zh-CN" altLang="en-US" dirty="0" smtClean="0"/>
              <a:t>最新日志</a:t>
            </a:r>
            <a:r>
              <a:rPr lang="zh-CN" altLang="en-US" dirty="0"/>
              <a:t>摘要来加载所有的元数据。</a:t>
            </a:r>
          </a:p>
          <a:p>
            <a:r>
              <a:rPr lang="zh-CN" altLang="en-US" dirty="0" smtClean="0"/>
              <a:t>（</a:t>
            </a:r>
            <a:r>
              <a:rPr lang="en-US" altLang="zh-CN" dirty="0" smtClean="0"/>
              <a:t>3</a:t>
            </a:r>
            <a:r>
              <a:rPr lang="zh-CN" altLang="en-US" dirty="0" smtClean="0"/>
              <a:t>）墓碑</a:t>
            </a:r>
            <a:r>
              <a:rPr lang="en-US" altLang="zh-CN" dirty="0" smtClean="0"/>
              <a:t> (</a:t>
            </a:r>
            <a:r>
              <a:rPr lang="en-US" altLang="zh-CN" dirty="0"/>
              <a:t>tombstone</a:t>
            </a:r>
            <a:r>
              <a:rPr lang="en-US" altLang="zh-CN" dirty="0" smtClean="0"/>
              <a:t>)</a:t>
            </a:r>
            <a:endParaRPr lang="en-US" altLang="zh-CN" dirty="0"/>
          </a:p>
          <a:p>
            <a:r>
              <a:rPr lang="en-US" altLang="zh-CN" dirty="0"/>
              <a:t>    </a:t>
            </a:r>
            <a:r>
              <a:rPr lang="zh-CN" altLang="en-US" dirty="0" smtClean="0"/>
              <a:t>一种特殊日志，它代表被</a:t>
            </a:r>
            <a:r>
              <a:rPr lang="zh-CN" altLang="en-US" dirty="0"/>
              <a:t>删除的</a:t>
            </a:r>
            <a:r>
              <a:rPr lang="en-US" altLang="zh-CN" dirty="0"/>
              <a:t>object</a:t>
            </a:r>
            <a:r>
              <a:rPr lang="zh-CN" altLang="en-US" dirty="0"/>
              <a:t>。</a:t>
            </a:r>
            <a:r>
              <a:rPr lang="zh-CN" altLang="en-US" dirty="0">
                <a:solidFill>
                  <a:srgbClr val="FF0000"/>
                </a:solidFill>
              </a:rPr>
              <a:t>日志一旦写入就不可修改</a:t>
            </a:r>
            <a:r>
              <a:rPr lang="zh-CN" altLang="en-US" dirty="0" smtClean="0">
                <a:solidFill>
                  <a:srgbClr val="FF0000"/>
                </a:solidFill>
              </a:rPr>
              <a:t>，因此在删除一</a:t>
            </a:r>
            <a:r>
              <a:rPr lang="zh-CN" altLang="en-US" dirty="0">
                <a:solidFill>
                  <a:srgbClr val="FF0000"/>
                </a:solidFill>
              </a:rPr>
              <a:t>个</a:t>
            </a:r>
            <a:r>
              <a:rPr lang="en-US" altLang="zh-CN" dirty="0" smtClean="0">
                <a:solidFill>
                  <a:srgbClr val="FF0000"/>
                </a:solidFill>
              </a:rPr>
              <a:t>object</a:t>
            </a:r>
            <a:r>
              <a:rPr lang="zh-CN" altLang="en-US" dirty="0" smtClean="0">
                <a:solidFill>
                  <a:srgbClr val="FF0000"/>
                </a:solidFill>
              </a:rPr>
              <a:t>的当时，在</a:t>
            </a:r>
            <a:r>
              <a:rPr lang="zh-CN" altLang="en-US" dirty="0">
                <a:solidFill>
                  <a:srgbClr val="FF0000"/>
                </a:solidFill>
              </a:rPr>
              <a:t>日志中添加一条</a:t>
            </a:r>
            <a:r>
              <a:rPr lang="en-US" altLang="zh-CN" dirty="0" smtClean="0">
                <a:solidFill>
                  <a:srgbClr val="FF0000"/>
                </a:solidFill>
              </a:rPr>
              <a:t>tombstone</a:t>
            </a:r>
            <a:r>
              <a:rPr lang="zh-CN" altLang="en-US" dirty="0" smtClean="0">
                <a:solidFill>
                  <a:srgbClr val="FF0000"/>
                </a:solidFill>
              </a:rPr>
              <a:t>记录，该记录</a:t>
            </a:r>
            <a:r>
              <a:rPr lang="zh-CN" altLang="en-US" dirty="0">
                <a:solidFill>
                  <a:srgbClr val="FF0000"/>
                </a:solidFill>
              </a:rPr>
              <a:t>包含</a:t>
            </a:r>
            <a:r>
              <a:rPr lang="en-US" altLang="zh-CN" dirty="0">
                <a:solidFill>
                  <a:srgbClr val="FF0000"/>
                </a:solidFill>
              </a:rPr>
              <a:t>table </a:t>
            </a:r>
            <a:r>
              <a:rPr lang="en-US" altLang="zh-CN" dirty="0" smtClean="0">
                <a:solidFill>
                  <a:srgbClr val="FF0000"/>
                </a:solidFill>
              </a:rPr>
              <a:t>id</a:t>
            </a:r>
            <a:r>
              <a:rPr lang="zh-CN" altLang="en-US" dirty="0" smtClean="0">
                <a:solidFill>
                  <a:srgbClr val="FF0000"/>
                </a:solidFill>
              </a:rPr>
              <a:t>、</a:t>
            </a:r>
            <a:r>
              <a:rPr lang="en-US" altLang="zh-CN" dirty="0" smtClean="0">
                <a:solidFill>
                  <a:srgbClr val="FF0000"/>
                </a:solidFill>
              </a:rPr>
              <a:t>key</a:t>
            </a:r>
            <a:r>
              <a:rPr lang="zh-CN" altLang="en-US" dirty="0">
                <a:solidFill>
                  <a:srgbClr val="FF0000"/>
                </a:solidFill>
              </a:rPr>
              <a:t>和</a:t>
            </a:r>
            <a:r>
              <a:rPr lang="en-US" altLang="zh-CN" dirty="0">
                <a:solidFill>
                  <a:srgbClr val="FF0000"/>
                </a:solidFill>
              </a:rPr>
              <a:t>version</a:t>
            </a:r>
            <a:r>
              <a:rPr lang="zh-CN" altLang="en-US" dirty="0" smtClean="0">
                <a:solidFill>
                  <a:srgbClr val="FF0000"/>
                </a:solidFill>
              </a:rPr>
              <a:t>。</a:t>
            </a:r>
            <a:r>
              <a:rPr lang="zh-CN" altLang="en-US" dirty="0" smtClean="0"/>
              <a:t>在</a:t>
            </a:r>
            <a:r>
              <a:rPr lang="zh-CN" altLang="en-US" dirty="0"/>
              <a:t>数据恢复时，它能保证被删除的</a:t>
            </a:r>
            <a:r>
              <a:rPr lang="en-US" altLang="zh-CN" dirty="0"/>
              <a:t>object</a:t>
            </a:r>
            <a:r>
              <a:rPr lang="zh-CN" altLang="en-US" dirty="0"/>
              <a:t>不会被重建</a:t>
            </a:r>
            <a:r>
              <a:rPr lang="zh-CN" altLang="en-US" dirty="0" smtClean="0"/>
              <a:t>。</a:t>
            </a:r>
            <a:r>
              <a:rPr lang="zh-CN" altLang="en-US"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92</a:t>
            </a:fld>
            <a:endParaRPr lang="zh-CN" altLang="en-US" dirty="0"/>
          </a:p>
        </p:txBody>
      </p:sp>
    </p:spTree>
    <p:extLst>
      <p:ext uri="{BB962C8B-B14F-4D97-AF65-F5344CB8AC3E}">
        <p14:creationId xmlns:p14="http://schemas.microsoft.com/office/powerpoint/2010/main" val="216352871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04692"/>
          </a:xfrm>
        </p:spPr>
        <p:txBody>
          <a:bodyPr/>
          <a:lstStyle/>
          <a:p>
            <a:r>
              <a:rPr lang="en-US" altLang="zh-CN" sz="2400" b="1" dirty="0">
                <a:solidFill>
                  <a:prstClr val="black"/>
                </a:solidFill>
              </a:rPr>
              <a:t>3.2.4.3 RAMCloud</a:t>
            </a:r>
            <a:r>
              <a:rPr lang="zh-CN" altLang="en-US" sz="2400" b="1" dirty="0">
                <a:solidFill>
                  <a:prstClr val="black"/>
                </a:solidFill>
              </a:rPr>
              <a:t>数据组织（续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p:txBody>
          <a:bodyPr>
            <a:normAutofit/>
          </a:bodyPr>
          <a:lstStyle/>
          <a:p>
            <a:r>
              <a:rPr lang="zh-CN" altLang="en-US" sz="2400" b="1" dirty="0" smtClean="0"/>
              <a:t>垃圾回收</a:t>
            </a:r>
            <a:r>
              <a:rPr lang="zh-CN" altLang="en-US" sz="2400" dirty="0" smtClean="0"/>
              <a:t>：被删除的记录最终还是要通过垃圾回收释放其占用的资源，</a:t>
            </a:r>
            <a:r>
              <a:rPr lang="en-US" altLang="zh-CN" sz="2400" dirty="0" smtClean="0"/>
              <a:t>tombstone</a:t>
            </a:r>
            <a:r>
              <a:rPr lang="zh-CN" altLang="en-US" sz="2400" dirty="0" smtClean="0"/>
              <a:t>日志的设计，使得垃圾回收机制必须考虑此类日志。</a:t>
            </a:r>
            <a:endParaRPr lang="en-US" altLang="zh-CN" sz="2400" dirty="0" smtClean="0"/>
          </a:p>
          <a:p>
            <a:endParaRPr lang="en-US" altLang="zh-CN" sz="2400" dirty="0" smtClean="0"/>
          </a:p>
          <a:p>
            <a:r>
              <a:rPr lang="zh-CN" altLang="en-US" sz="2400" dirty="0" smtClean="0"/>
              <a:t>垃圾回收器</a:t>
            </a:r>
            <a:r>
              <a:rPr lang="en-US" altLang="zh-CN" sz="2400" dirty="0" smtClean="0"/>
              <a:t>cleaner</a:t>
            </a:r>
            <a:r>
              <a:rPr lang="zh-CN" altLang="en-US" sz="2400" dirty="0"/>
              <a:t>处理</a:t>
            </a:r>
            <a:r>
              <a:rPr lang="en-US" altLang="zh-CN" sz="2400" dirty="0" smtClean="0"/>
              <a:t>tombstone</a:t>
            </a:r>
            <a:r>
              <a:rPr lang="zh-CN" altLang="en-US" sz="2400" dirty="0" smtClean="0"/>
              <a:t>日志时，会</a:t>
            </a:r>
            <a:r>
              <a:rPr lang="zh-CN" altLang="en-US" sz="2400" dirty="0"/>
              <a:t>检查</a:t>
            </a:r>
            <a:r>
              <a:rPr lang="en-US" altLang="zh-CN" sz="2400" dirty="0">
                <a:solidFill>
                  <a:srgbClr val="FF0000"/>
                </a:solidFill>
              </a:rPr>
              <a:t>tombstone</a:t>
            </a:r>
            <a:r>
              <a:rPr lang="zh-CN" altLang="en-US" sz="2400" dirty="0">
                <a:solidFill>
                  <a:srgbClr val="FF0000"/>
                </a:solidFill>
              </a:rPr>
              <a:t>所指定的</a:t>
            </a:r>
            <a:r>
              <a:rPr lang="en-US" altLang="zh-CN" sz="2400" dirty="0">
                <a:solidFill>
                  <a:srgbClr val="FF0000"/>
                </a:solidFill>
              </a:rPr>
              <a:t>segment</a:t>
            </a:r>
            <a:r>
              <a:rPr lang="zh-CN" altLang="en-US" sz="2400" dirty="0"/>
              <a:t>是否不在任何的</a:t>
            </a:r>
            <a:r>
              <a:rPr lang="en-US" altLang="zh-CN" sz="2400" dirty="0"/>
              <a:t>log</a:t>
            </a:r>
            <a:r>
              <a:rPr lang="zh-CN" altLang="en-US" sz="2400" dirty="0" smtClean="0"/>
              <a:t>中：</a:t>
            </a:r>
            <a:endParaRPr lang="en-US" altLang="zh-CN" sz="2400" dirty="0" smtClean="0"/>
          </a:p>
          <a:p>
            <a:pPr marL="457200" indent="-457200">
              <a:buFont typeface="Wingdings" panose="05000000000000000000" pitchFamily="2" charset="2"/>
              <a:buChar char="Ø"/>
            </a:pPr>
            <a:r>
              <a:rPr lang="en-US" altLang="zh-CN" sz="2400" dirty="0"/>
              <a:t> </a:t>
            </a:r>
            <a:r>
              <a:rPr lang="en-US" altLang="zh-CN" sz="2400" dirty="0" smtClean="0"/>
              <a:t>    </a:t>
            </a:r>
            <a:r>
              <a:rPr lang="zh-CN" altLang="en-US" sz="2400" dirty="0" smtClean="0"/>
              <a:t>如果</a:t>
            </a:r>
            <a:r>
              <a:rPr lang="zh-CN" altLang="en-US" sz="2400" dirty="0"/>
              <a:t>不在，那么说明</a:t>
            </a:r>
            <a:r>
              <a:rPr lang="en-US" altLang="zh-CN" sz="2400" dirty="0"/>
              <a:t>object</a:t>
            </a:r>
            <a:r>
              <a:rPr lang="zh-CN" altLang="en-US" sz="2400" dirty="0"/>
              <a:t>已经被</a:t>
            </a:r>
            <a:r>
              <a:rPr lang="zh-CN" altLang="en-US" sz="2400" dirty="0" smtClean="0"/>
              <a:t>删除；</a:t>
            </a:r>
            <a:endParaRPr lang="en-US" altLang="zh-CN" sz="2400" dirty="0" smtClean="0"/>
          </a:p>
          <a:p>
            <a:pPr marL="457200" indent="-457200">
              <a:buFont typeface="Wingdings" panose="05000000000000000000" pitchFamily="2" charset="2"/>
              <a:buChar char="Ø"/>
            </a:pPr>
            <a:r>
              <a:rPr lang="en-US" altLang="zh-CN" sz="2400" dirty="0"/>
              <a:t> </a:t>
            </a:r>
            <a:r>
              <a:rPr lang="en-US" altLang="zh-CN" sz="2400" dirty="0" smtClean="0"/>
              <a:t>    </a:t>
            </a:r>
            <a:r>
              <a:rPr lang="zh-CN" altLang="en-US" sz="2400" dirty="0" smtClean="0"/>
              <a:t>否则</a:t>
            </a:r>
            <a:r>
              <a:rPr lang="zh-CN" altLang="en-US" sz="2400" dirty="0"/>
              <a:t>说明该</a:t>
            </a:r>
            <a:r>
              <a:rPr lang="en-US" altLang="zh-CN" sz="2400" dirty="0"/>
              <a:t>segment</a:t>
            </a:r>
            <a:r>
              <a:rPr lang="zh-CN" altLang="en-US" sz="2400" dirty="0"/>
              <a:t>还有有效数据，该</a:t>
            </a:r>
            <a:r>
              <a:rPr lang="en-US" altLang="zh-CN" sz="2400" dirty="0"/>
              <a:t>tombstone</a:t>
            </a:r>
            <a:r>
              <a:rPr lang="zh-CN" altLang="en-US" sz="2400" dirty="0"/>
              <a:t>不能被删除</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93</a:t>
            </a:fld>
            <a:endParaRPr lang="zh-CN" altLang="en-US" dirty="0"/>
          </a:p>
        </p:txBody>
      </p:sp>
    </p:spTree>
    <p:extLst>
      <p:ext uri="{BB962C8B-B14F-4D97-AF65-F5344CB8AC3E}">
        <p14:creationId xmlns:p14="http://schemas.microsoft.com/office/powerpoint/2010/main" val="10745480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smtClean="0">
                <a:solidFill>
                  <a:prstClr val="black"/>
                </a:solidFill>
              </a:rPr>
              <a:t>3.2.4.4 RAMCloud</a:t>
            </a:r>
            <a:r>
              <a:rPr lang="zh-CN" altLang="en-US" sz="2400" b="1" dirty="0" smtClean="0">
                <a:solidFill>
                  <a:prstClr val="black"/>
                </a:solidFill>
              </a:rPr>
              <a:t>资源回收</a:t>
            </a:r>
            <a:endParaRPr lang="zh-CN" altLang="en-US" sz="2400" dirty="0"/>
          </a:p>
        </p:txBody>
      </p:sp>
      <p:sp>
        <p:nvSpPr>
          <p:cNvPr id="3" name="内容占位符 2"/>
          <p:cNvSpPr>
            <a:spLocks noGrp="1"/>
          </p:cNvSpPr>
          <p:nvPr>
            <p:ph idx="1"/>
          </p:nvPr>
        </p:nvSpPr>
        <p:spPr>
          <a:xfrm>
            <a:off x="595745" y="1025236"/>
            <a:ext cx="10474037" cy="2507673"/>
          </a:xfrm>
        </p:spPr>
        <p:txBody>
          <a:bodyPr>
            <a:noAutofit/>
          </a:bodyPr>
          <a:lstStyle/>
          <a:p>
            <a:r>
              <a:rPr lang="zh-CN" altLang="en-US" sz="2400" dirty="0" smtClean="0"/>
              <a:t>       对于</a:t>
            </a:r>
            <a:r>
              <a:rPr lang="zh-CN" altLang="en-US" sz="2400" dirty="0"/>
              <a:t>基于日志的内存分配</a:t>
            </a:r>
            <a:r>
              <a:rPr lang="zh-CN" altLang="en-US" sz="2400" dirty="0" smtClean="0"/>
              <a:t>，好处是</a:t>
            </a:r>
            <a:r>
              <a:rPr lang="zh-CN" altLang="en-US" sz="2400" dirty="0" smtClean="0">
                <a:solidFill>
                  <a:srgbClr val="FF0000"/>
                </a:solidFill>
              </a:rPr>
              <a:t>充分利用了日志的顺序</a:t>
            </a:r>
            <a:r>
              <a:rPr lang="en-US" altLang="zh-CN" sz="2400" dirty="0" smtClean="0">
                <a:solidFill>
                  <a:srgbClr val="FF0000"/>
                </a:solidFill>
              </a:rPr>
              <a:t>I/O</a:t>
            </a:r>
            <a:r>
              <a:rPr lang="zh-CN" altLang="en-US" sz="2400" dirty="0">
                <a:solidFill>
                  <a:srgbClr val="FF0000"/>
                </a:solidFill>
              </a:rPr>
              <a:t>带宽，避免</a:t>
            </a:r>
            <a:r>
              <a:rPr lang="zh-CN" altLang="en-US" sz="2400" dirty="0" smtClean="0">
                <a:solidFill>
                  <a:srgbClr val="FF0000"/>
                </a:solidFill>
              </a:rPr>
              <a:t>了写入操作的高延迟，</a:t>
            </a:r>
            <a:r>
              <a:rPr lang="zh-CN" altLang="en-US" sz="2400" dirty="0" smtClean="0"/>
              <a:t>缺点是需要</a:t>
            </a:r>
            <a:r>
              <a:rPr lang="zh-CN" altLang="en-US" sz="2400" dirty="0"/>
              <a:t>定期地</a:t>
            </a:r>
            <a:r>
              <a:rPr lang="zh-CN" altLang="en-US" sz="2400" dirty="0" smtClean="0"/>
              <a:t>对日志进行清理操作，</a:t>
            </a:r>
            <a:r>
              <a:rPr lang="zh-CN" altLang="en-US" sz="2400" dirty="0"/>
              <a:t>对应内存的碎片管理</a:t>
            </a:r>
            <a:r>
              <a:rPr lang="zh-CN" altLang="en-US" sz="2400" dirty="0" smtClean="0"/>
              <a:t>。日志的清理动作，可能成为系统的瓶颈。</a:t>
            </a:r>
            <a:endParaRPr lang="en-US" altLang="zh-CN" sz="2400" dirty="0" smtClean="0"/>
          </a:p>
          <a:p>
            <a:r>
              <a:rPr lang="zh-CN" altLang="en-US" sz="2400" dirty="0" smtClean="0">
                <a:solidFill>
                  <a:srgbClr val="FF0000"/>
                </a:solidFill>
              </a:rPr>
              <a:t>内存回收需要避免的问题：</a:t>
            </a:r>
            <a:r>
              <a:rPr lang="zh-CN" altLang="en-US" sz="2400" dirty="0"/>
              <a:t>随着内存利用率的上升，回收的成本也越来越大。</a:t>
            </a:r>
            <a:r>
              <a:rPr lang="zh-CN" altLang="en-US" sz="2400" dirty="0" smtClean="0"/>
              <a:t>不能为了清理出少量（如</a:t>
            </a:r>
            <a:r>
              <a:rPr lang="en-US" altLang="zh-CN" sz="2400" dirty="0" smtClean="0"/>
              <a:t>10%</a:t>
            </a:r>
            <a:r>
              <a:rPr lang="zh-CN" altLang="en-US" sz="2400" dirty="0" smtClean="0"/>
              <a:t>）的空间而移动绝大部分（如</a:t>
            </a:r>
            <a:r>
              <a:rPr lang="en-US" altLang="zh-CN" sz="2400" dirty="0" smtClean="0"/>
              <a:t>90%</a:t>
            </a:r>
            <a:r>
              <a:rPr lang="zh-CN" altLang="en-US" sz="2400" dirty="0" smtClean="0"/>
              <a:t>）数据。</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94</a:t>
            </a:fld>
            <a:endParaRPr lang="zh-CN" altLang="en-US" dirty="0"/>
          </a:p>
        </p:txBody>
      </p:sp>
      <p:pic>
        <p:nvPicPr>
          <p:cNvPr id="6" name="图片 5"/>
          <p:cNvPicPr>
            <a:picLocks noChangeAspect="1"/>
          </p:cNvPicPr>
          <p:nvPr/>
        </p:nvPicPr>
        <p:blipFill>
          <a:blip r:embed="rId2"/>
          <a:stretch>
            <a:fillRect/>
          </a:stretch>
        </p:blipFill>
        <p:spPr>
          <a:xfrm>
            <a:off x="1533654" y="3425859"/>
            <a:ext cx="1727331" cy="772065"/>
          </a:xfrm>
          <a:prstGeom prst="rect">
            <a:avLst/>
          </a:prstGeom>
        </p:spPr>
      </p:pic>
      <p:pic>
        <p:nvPicPr>
          <p:cNvPr id="7" name="图片 6"/>
          <p:cNvPicPr>
            <a:picLocks noChangeAspect="1"/>
          </p:cNvPicPr>
          <p:nvPr/>
        </p:nvPicPr>
        <p:blipFill>
          <a:blip r:embed="rId3"/>
          <a:stretch>
            <a:fillRect/>
          </a:stretch>
        </p:blipFill>
        <p:spPr>
          <a:xfrm>
            <a:off x="1547509" y="4694691"/>
            <a:ext cx="1305849" cy="719550"/>
          </a:xfrm>
          <a:prstGeom prst="rect">
            <a:avLst/>
          </a:prstGeom>
        </p:spPr>
      </p:pic>
      <p:pic>
        <p:nvPicPr>
          <p:cNvPr id="8" name="图片 7"/>
          <p:cNvPicPr>
            <a:picLocks noChangeAspect="1"/>
          </p:cNvPicPr>
          <p:nvPr/>
        </p:nvPicPr>
        <p:blipFill>
          <a:blip r:embed="rId4"/>
          <a:stretch>
            <a:fillRect/>
          </a:stretch>
        </p:blipFill>
        <p:spPr>
          <a:xfrm>
            <a:off x="6095999" y="3467422"/>
            <a:ext cx="1866995" cy="772065"/>
          </a:xfrm>
          <a:prstGeom prst="rect">
            <a:avLst/>
          </a:prstGeom>
        </p:spPr>
      </p:pic>
      <p:pic>
        <p:nvPicPr>
          <p:cNvPr id="9" name="图片 8"/>
          <p:cNvPicPr>
            <a:picLocks noChangeAspect="1"/>
          </p:cNvPicPr>
          <p:nvPr/>
        </p:nvPicPr>
        <p:blipFill>
          <a:blip r:embed="rId5"/>
          <a:stretch>
            <a:fillRect/>
          </a:stretch>
        </p:blipFill>
        <p:spPr>
          <a:xfrm>
            <a:off x="6095999" y="4643451"/>
            <a:ext cx="1727664" cy="798499"/>
          </a:xfrm>
          <a:prstGeom prst="rect">
            <a:avLst/>
          </a:prstGeom>
        </p:spPr>
      </p:pic>
      <p:sp>
        <p:nvSpPr>
          <p:cNvPr id="10" name="下箭头 9"/>
          <p:cNvSpPr/>
          <p:nvPr/>
        </p:nvSpPr>
        <p:spPr>
          <a:xfrm>
            <a:off x="1870364" y="4239487"/>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6386267" y="4297085"/>
            <a:ext cx="318654" cy="403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63637" y="3927965"/>
            <a:ext cx="859371" cy="1015663"/>
          </a:xfrm>
          <a:prstGeom prst="rect">
            <a:avLst/>
          </a:prstGeom>
        </p:spPr>
        <p:txBody>
          <a:bodyPr wrap="square">
            <a:spAutoFit/>
          </a:bodyPr>
          <a:lstStyle/>
          <a:p>
            <a:r>
              <a:rPr lang="zh-CN" altLang="en-US" sz="6000" dirty="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3" name="矩形 12"/>
          <p:cNvSpPr/>
          <p:nvPr/>
        </p:nvSpPr>
        <p:spPr>
          <a:xfrm>
            <a:off x="8338494" y="3946697"/>
            <a:ext cx="859371" cy="1015663"/>
          </a:xfrm>
          <a:prstGeom prst="rect">
            <a:avLst/>
          </a:prstGeom>
        </p:spPr>
        <p:txBody>
          <a:bodyPr wrap="square">
            <a:spAutoFit/>
          </a:bodyPr>
          <a:lstStyle/>
          <a:p>
            <a:r>
              <a:rPr lang="zh-CN" altLang="en-US" sz="6000" dirty="0" smtClean="0">
                <a:solidFill>
                  <a:srgbClr val="FF0000"/>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
        <p:nvSpPr>
          <p:cNvPr id="14" name="矩形 13"/>
          <p:cNvSpPr/>
          <p:nvPr/>
        </p:nvSpPr>
        <p:spPr>
          <a:xfrm>
            <a:off x="608921" y="5347592"/>
            <a:ext cx="10890352" cy="830997"/>
          </a:xfrm>
          <a:prstGeom prst="rect">
            <a:avLst/>
          </a:prstGeom>
        </p:spPr>
        <p:txBody>
          <a:bodyPr wrap="square">
            <a:spAutoFit/>
          </a:bodyPr>
          <a:lstStyle/>
          <a:p>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RAMCloud</a:t>
            </a:r>
            <a:r>
              <a:rPr lang="zh-CN" altLang="en-US" sz="2400" dirty="0">
                <a:latin typeface="微软雅黑" panose="020B0503020204020204" pitchFamily="34" charset="-122"/>
                <a:ea typeface="微软雅黑" panose="020B0503020204020204" pitchFamily="34" charset="-122"/>
              </a:rPr>
              <a:t>对于</a:t>
            </a:r>
            <a:r>
              <a:rPr lang="en-US" altLang="zh-CN" sz="2400" dirty="0">
                <a:latin typeface="微软雅黑" panose="020B0503020204020204" pitchFamily="34" charset="-122"/>
                <a:ea typeface="微软雅黑" panose="020B0503020204020204" pitchFamily="34" charset="-122"/>
              </a:rPr>
              <a:t>memory</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disk</a:t>
            </a:r>
            <a:r>
              <a:rPr lang="zh-CN" altLang="en-US" sz="2400" dirty="0">
                <a:latin typeface="微软雅黑" panose="020B0503020204020204" pitchFamily="34" charset="-122"/>
                <a:ea typeface="微软雅黑" panose="020B0503020204020204" pitchFamily="34" charset="-122"/>
              </a:rPr>
              <a:t>采取了两级回收（</a:t>
            </a:r>
            <a:r>
              <a:rPr lang="en-US" altLang="zh-CN" sz="2400" dirty="0">
                <a:latin typeface="微软雅黑" panose="020B0503020204020204" pitchFamily="34" charset="-122"/>
                <a:ea typeface="微软雅黑" panose="020B0503020204020204" pitchFamily="34" charset="-122"/>
              </a:rPr>
              <a:t>Two-level Cleaning </a:t>
            </a:r>
            <a:r>
              <a:rPr lang="zh-CN" altLang="en-US" sz="2400" dirty="0">
                <a:latin typeface="微软雅黑" panose="020B0503020204020204" pitchFamily="34" charset="-122"/>
                <a:ea typeface="微软雅黑" panose="020B0503020204020204" pitchFamily="34" charset="-122"/>
              </a:rPr>
              <a:t>）策略。</a:t>
            </a:r>
          </a:p>
        </p:txBody>
      </p:sp>
    </p:spTree>
    <p:extLst>
      <p:ext uri="{BB962C8B-B14F-4D97-AF65-F5344CB8AC3E}">
        <p14:creationId xmlns:p14="http://schemas.microsoft.com/office/powerpoint/2010/main" val="39201686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smtClean="0">
                <a:solidFill>
                  <a:prstClr val="black"/>
                </a:solidFill>
              </a:rPr>
              <a:t>3.2.4.4 RAMCloud</a:t>
            </a:r>
            <a:r>
              <a:rPr lang="zh-CN" altLang="en-US" sz="2400" b="1" dirty="0" smtClean="0">
                <a:solidFill>
                  <a:prstClr val="black"/>
                </a:solidFill>
              </a:rPr>
              <a:t>资源回收（续）</a:t>
            </a:r>
            <a:endParaRPr lang="zh-CN" altLang="en-US" sz="2400" dirty="0"/>
          </a:p>
        </p:txBody>
      </p:sp>
      <p:sp>
        <p:nvSpPr>
          <p:cNvPr id="3" name="内容占位符 2"/>
          <p:cNvSpPr>
            <a:spLocks noGrp="1"/>
          </p:cNvSpPr>
          <p:nvPr>
            <p:ph idx="1"/>
          </p:nvPr>
        </p:nvSpPr>
        <p:spPr>
          <a:xfrm>
            <a:off x="595745" y="1025236"/>
            <a:ext cx="10474037" cy="3020291"/>
          </a:xfrm>
        </p:spPr>
        <p:txBody>
          <a:bodyPr>
            <a:noAutofit/>
          </a:bodyPr>
          <a:lstStyle/>
          <a:p>
            <a:r>
              <a:rPr lang="en-US" altLang="zh-CN" sz="2400" b="1" dirty="0"/>
              <a:t>Two-level </a:t>
            </a:r>
            <a:r>
              <a:rPr lang="en-US" altLang="zh-CN" sz="2400" b="1" dirty="0" smtClean="0"/>
              <a:t>Cleaning</a:t>
            </a:r>
          </a:p>
          <a:p>
            <a:r>
              <a:rPr lang="zh-CN" altLang="en-US" sz="2400" b="1" dirty="0" smtClean="0"/>
              <a:t>第一级清理：段压缩</a:t>
            </a:r>
            <a:r>
              <a:rPr lang="zh-CN" altLang="en-US" sz="2400" dirty="0" smtClean="0"/>
              <a:t>（</a:t>
            </a:r>
            <a:r>
              <a:rPr lang="en-US" altLang="zh-CN" sz="2400" dirty="0" smtClean="0"/>
              <a:t>segment compaction</a:t>
            </a:r>
            <a:r>
              <a:rPr lang="zh-CN" altLang="en-US" sz="2400" dirty="0"/>
              <a:t>）</a:t>
            </a:r>
            <a:r>
              <a:rPr lang="zh-CN" altLang="en-US" sz="2400" dirty="0" smtClean="0"/>
              <a:t>，仅处理缓存中的段，没有</a:t>
            </a:r>
            <a:r>
              <a:rPr lang="zh-CN" altLang="en-US" sz="2400" dirty="0"/>
              <a:t>消耗网络</a:t>
            </a:r>
            <a:r>
              <a:rPr lang="zh-CN" altLang="en-US" sz="2400" dirty="0" smtClean="0"/>
              <a:t>或者磁盘的</a:t>
            </a:r>
            <a:r>
              <a:rPr lang="en-US" altLang="zh-CN" sz="2400" dirty="0" smtClean="0"/>
              <a:t>I/O</a:t>
            </a:r>
            <a:r>
              <a:rPr lang="zh-CN" altLang="en-US" sz="2400" dirty="0" smtClean="0"/>
              <a:t>。</a:t>
            </a:r>
            <a:endParaRPr lang="en-US" altLang="zh-CN" sz="2400" dirty="0" smtClean="0"/>
          </a:p>
          <a:p>
            <a:r>
              <a:rPr lang="zh-CN" altLang="en-US" sz="2400" dirty="0" smtClean="0"/>
              <a:t>       </a:t>
            </a:r>
            <a:r>
              <a:rPr lang="zh-CN" altLang="en-US" sz="2400" dirty="0" smtClean="0">
                <a:solidFill>
                  <a:srgbClr val="FF0000"/>
                </a:solidFill>
              </a:rPr>
              <a:t>每次</a:t>
            </a:r>
            <a:r>
              <a:rPr lang="zh-CN" altLang="en-US" sz="2400" dirty="0">
                <a:solidFill>
                  <a:srgbClr val="FF0000"/>
                </a:solidFill>
              </a:rPr>
              <a:t>压缩一</a:t>
            </a:r>
            <a:r>
              <a:rPr lang="zh-CN" altLang="en-US" sz="2400" dirty="0" smtClean="0">
                <a:solidFill>
                  <a:srgbClr val="FF0000"/>
                </a:solidFill>
              </a:rPr>
              <a:t>个段，将其数据</a:t>
            </a:r>
            <a:r>
              <a:rPr lang="zh-CN" altLang="en-US" sz="2400" dirty="0">
                <a:solidFill>
                  <a:srgbClr val="FF0000"/>
                </a:solidFill>
              </a:rPr>
              <a:t>拷贝到其他的</a:t>
            </a:r>
            <a:r>
              <a:rPr lang="en-US" altLang="zh-CN" sz="2400" dirty="0">
                <a:solidFill>
                  <a:srgbClr val="FF0000"/>
                </a:solidFill>
              </a:rPr>
              <a:t>segment</a:t>
            </a:r>
            <a:r>
              <a:rPr lang="zh-CN" altLang="en-US" sz="2400" dirty="0" smtClean="0">
                <a:solidFill>
                  <a:srgbClr val="FF0000"/>
                </a:solidFill>
              </a:rPr>
              <a:t>，</a:t>
            </a:r>
            <a:r>
              <a:rPr lang="zh-CN" altLang="en-US" sz="2400" dirty="0" smtClean="0"/>
              <a:t>从而使空</a:t>
            </a:r>
            <a:r>
              <a:rPr lang="zh-CN" altLang="en-US" sz="2400" dirty="0"/>
              <a:t>出来</a:t>
            </a:r>
            <a:r>
              <a:rPr lang="zh-CN" altLang="en-US" sz="2400" dirty="0" smtClean="0"/>
              <a:t>的段空间资源可以</a:t>
            </a:r>
            <a:r>
              <a:rPr lang="zh-CN" altLang="en-US" sz="2400" dirty="0"/>
              <a:t>为其它所用</a:t>
            </a:r>
            <a:r>
              <a:rPr lang="zh-CN" altLang="en-US" sz="2400" dirty="0" smtClean="0"/>
              <a:t>。逻辑上段压缩后内存和磁盘中的日志是等价的，但是缓存中的</a:t>
            </a:r>
            <a:r>
              <a:rPr lang="zh-CN" altLang="en-US" sz="2400" dirty="0" smtClean="0">
                <a:solidFill>
                  <a:srgbClr val="FF0000"/>
                </a:solidFill>
              </a:rPr>
              <a:t>段里之前被删除</a:t>
            </a:r>
            <a:r>
              <a:rPr lang="zh-CN" altLang="en-US" sz="2400" dirty="0">
                <a:solidFill>
                  <a:srgbClr val="FF0000"/>
                </a:solidFill>
              </a:rPr>
              <a:t>的</a:t>
            </a:r>
            <a:r>
              <a:rPr lang="en-US" altLang="zh-CN" sz="2400" dirty="0">
                <a:solidFill>
                  <a:srgbClr val="FF0000"/>
                </a:solidFill>
              </a:rPr>
              <a:t>object</a:t>
            </a:r>
            <a:r>
              <a:rPr lang="zh-CN" altLang="en-US" sz="2400" dirty="0">
                <a:solidFill>
                  <a:srgbClr val="FF0000"/>
                </a:solidFill>
              </a:rPr>
              <a:t>和</a:t>
            </a:r>
            <a:r>
              <a:rPr lang="en-US" altLang="zh-CN" sz="2400" dirty="0" smtClean="0">
                <a:solidFill>
                  <a:srgbClr val="FF0000"/>
                </a:solidFill>
              </a:rPr>
              <a:t>tombstone</a:t>
            </a:r>
            <a:r>
              <a:rPr lang="zh-CN" altLang="en-US" sz="2400" dirty="0" smtClean="0">
                <a:solidFill>
                  <a:srgbClr val="FF0000"/>
                </a:solidFill>
              </a:rPr>
              <a:t>被删除</a:t>
            </a:r>
            <a:r>
              <a:rPr lang="zh-CN" altLang="en-US" sz="2400" dirty="0">
                <a:solidFill>
                  <a:srgbClr val="FF0000"/>
                </a:solidFill>
              </a:rPr>
              <a:t>了</a:t>
            </a:r>
            <a:r>
              <a:rPr lang="zh-CN" altLang="en-US" sz="2400" dirty="0"/>
              <a:t>，因此它实际上占用了更少的空间</a:t>
            </a:r>
            <a:r>
              <a:rPr lang="zh-CN" altLang="en-US" sz="2400" dirty="0" smtClean="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95</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290" y="4045527"/>
            <a:ext cx="6664036" cy="2541219"/>
          </a:xfrm>
          <a:prstGeom prst="rect">
            <a:avLst/>
          </a:prstGeom>
        </p:spPr>
      </p:pic>
    </p:spTree>
    <p:extLst>
      <p:ext uri="{BB962C8B-B14F-4D97-AF65-F5344CB8AC3E}">
        <p14:creationId xmlns:p14="http://schemas.microsoft.com/office/powerpoint/2010/main" val="33193979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lnSpcReduction="10000"/>
          </a:bodyPr>
          <a:lstStyle/>
          <a:p>
            <a:r>
              <a:rPr lang="zh-CN" altLang="en-US" sz="2400" b="1" dirty="0" smtClean="0"/>
              <a:t>第二级清理：合并清理</a:t>
            </a:r>
            <a:r>
              <a:rPr lang="zh-CN" altLang="en-US" sz="2400" dirty="0" smtClean="0"/>
              <a:t>（</a:t>
            </a:r>
            <a:r>
              <a:rPr lang="en-US" altLang="zh-CN" sz="2400" dirty="0" smtClean="0"/>
              <a:t>combined cleaning</a:t>
            </a:r>
            <a:r>
              <a:rPr lang="zh-CN" altLang="en-US" sz="2400" dirty="0" smtClean="0"/>
              <a:t>），该级别的清理</a:t>
            </a:r>
            <a:r>
              <a:rPr lang="zh-CN" altLang="en-US" sz="2400" dirty="0" smtClean="0">
                <a:solidFill>
                  <a:srgbClr val="FF0000"/>
                </a:solidFill>
              </a:rPr>
              <a:t>同时涉及磁盘和内存</a:t>
            </a:r>
            <a:r>
              <a:rPr lang="zh-CN" altLang="en-US" sz="2400" dirty="0" smtClean="0"/>
              <a:t>。该级别的清理往往在第一级之后，延后清理，因为有了之前的段压缩，所以这一级别的清理效率也比较高。并且，由于延迟清理，可以</a:t>
            </a:r>
            <a:r>
              <a:rPr lang="zh-CN" altLang="en-US" sz="2400" dirty="0"/>
              <a:t>合并更多的删除</a:t>
            </a:r>
            <a:r>
              <a:rPr lang="zh-CN" altLang="en-US" sz="2400" dirty="0" smtClean="0"/>
              <a:t>操作。</a:t>
            </a:r>
            <a:endParaRPr lang="en-US" altLang="zh-CN" sz="2400" dirty="0" smtClean="0"/>
          </a:p>
          <a:p>
            <a:r>
              <a:rPr lang="en-US" altLang="zh-CN" sz="2400" b="1" dirty="0"/>
              <a:t>seglet </a:t>
            </a:r>
            <a:endParaRPr lang="en-US" altLang="zh-CN" sz="2400" b="1" dirty="0" smtClean="0"/>
          </a:p>
          <a:p>
            <a:r>
              <a:rPr lang="zh-CN" altLang="en-US" sz="2400" dirty="0" smtClean="0"/>
              <a:t>       如果没有段压缩，则所有的段大小都相同，即默认</a:t>
            </a:r>
            <a:r>
              <a:rPr lang="zh-CN" altLang="en-US" sz="2400" dirty="0"/>
              <a:t>情况</a:t>
            </a:r>
            <a:r>
              <a:rPr lang="zh-CN" altLang="en-US" sz="2400" dirty="0" smtClean="0"/>
              <a:t>下的</a:t>
            </a:r>
            <a:r>
              <a:rPr lang="en-US" altLang="zh-CN" sz="2400" dirty="0" smtClean="0"/>
              <a:t>8MB</a:t>
            </a:r>
            <a:r>
              <a:rPr lang="zh-CN" altLang="en-US" sz="2400" dirty="0" smtClean="0"/>
              <a:t>。</a:t>
            </a:r>
            <a:r>
              <a:rPr lang="zh-CN" altLang="en-US" sz="2400" dirty="0" smtClean="0">
                <a:solidFill>
                  <a:srgbClr val="FF0000"/>
                </a:solidFill>
              </a:rPr>
              <a:t>段压缩导致段可以</a:t>
            </a:r>
            <a:r>
              <a:rPr lang="zh-CN" altLang="en-US" sz="2400" dirty="0">
                <a:solidFill>
                  <a:srgbClr val="FF0000"/>
                </a:solidFill>
              </a:rPr>
              <a:t>有不同的大小</a:t>
            </a:r>
            <a:r>
              <a:rPr lang="zh-CN" altLang="en-US" sz="2400" dirty="0" smtClean="0">
                <a:solidFill>
                  <a:srgbClr val="FF0000"/>
                </a:solidFill>
              </a:rPr>
              <a:t>。此时若采用</a:t>
            </a:r>
            <a:r>
              <a:rPr lang="zh-CN" altLang="en-US" sz="2400" dirty="0">
                <a:solidFill>
                  <a:srgbClr val="FF0000"/>
                </a:solidFill>
              </a:rPr>
              <a:t>传统的</a:t>
            </a:r>
            <a:r>
              <a:rPr lang="en-US" altLang="zh-CN" sz="2400" dirty="0" smtClean="0">
                <a:solidFill>
                  <a:srgbClr val="FF0000"/>
                </a:solidFill>
              </a:rPr>
              <a:t>heap allocator</a:t>
            </a:r>
            <a:r>
              <a:rPr lang="zh-CN" altLang="en-US" sz="2400" dirty="0" smtClean="0">
                <a:solidFill>
                  <a:srgbClr val="FF0000"/>
                </a:solidFill>
              </a:rPr>
              <a:t>机制会</a:t>
            </a:r>
            <a:r>
              <a:rPr lang="zh-CN" altLang="en-US" sz="2400" dirty="0">
                <a:solidFill>
                  <a:srgbClr val="FF0000"/>
                </a:solidFill>
              </a:rPr>
              <a:t>产生碎片</a:t>
            </a:r>
            <a:r>
              <a:rPr lang="zh-CN" altLang="en-US" sz="2400" dirty="0" smtClean="0">
                <a:solidFill>
                  <a:srgbClr val="FF0000"/>
                </a:solidFill>
              </a:rPr>
              <a:t>。</a:t>
            </a:r>
            <a:endParaRPr lang="en-US" altLang="zh-CN" sz="2400" dirty="0" smtClean="0">
              <a:solidFill>
                <a:srgbClr val="FF0000"/>
              </a:solidFill>
            </a:endParaRPr>
          </a:p>
          <a:p>
            <a:r>
              <a:rPr lang="en-US" altLang="zh-CN" sz="2400" dirty="0" smtClean="0">
                <a:solidFill>
                  <a:srgbClr val="FF0000"/>
                </a:solidFill>
              </a:rPr>
              <a:t>       RAMCloud</a:t>
            </a:r>
            <a:r>
              <a:rPr lang="zh-CN" altLang="en-US" sz="2400" dirty="0" smtClean="0">
                <a:solidFill>
                  <a:srgbClr val="FF0000"/>
                </a:solidFill>
              </a:rPr>
              <a:t>将段进一步分为</a:t>
            </a:r>
            <a:r>
              <a:rPr lang="en-US" altLang="zh-CN" sz="2400" dirty="0">
                <a:solidFill>
                  <a:srgbClr val="FF0000"/>
                </a:solidFill>
              </a:rPr>
              <a:t>64KB</a:t>
            </a:r>
            <a:r>
              <a:rPr lang="zh-CN" altLang="en-US" sz="2400" dirty="0">
                <a:solidFill>
                  <a:srgbClr val="FF0000"/>
                </a:solidFill>
              </a:rPr>
              <a:t>的</a:t>
            </a:r>
            <a:r>
              <a:rPr lang="en-US" altLang="zh-CN" sz="2400" dirty="0" smtClean="0">
                <a:solidFill>
                  <a:srgbClr val="FF0000"/>
                </a:solidFill>
              </a:rPr>
              <a:t>seglet</a:t>
            </a:r>
            <a:r>
              <a:rPr lang="zh-CN" altLang="en-US" sz="2400" dirty="0" smtClean="0">
                <a:solidFill>
                  <a:srgbClr val="FF0000"/>
                </a:solidFill>
              </a:rPr>
              <a:t>，</a:t>
            </a:r>
            <a:r>
              <a:rPr lang="zh-CN" altLang="en-US" sz="2400" dirty="0" smtClean="0"/>
              <a:t>每个段的</a:t>
            </a:r>
            <a:r>
              <a:rPr lang="en-US" altLang="zh-CN" sz="2400" dirty="0" smtClean="0"/>
              <a:t>seglet</a:t>
            </a:r>
            <a:r>
              <a:rPr lang="zh-CN" altLang="en-US" sz="2400" dirty="0" smtClean="0"/>
              <a:t>数量决定了段的大小，从而减少了碎片的情况。</a:t>
            </a:r>
            <a:endParaRPr lang="en-US" altLang="zh-CN" sz="2400" dirty="0" smtClean="0"/>
          </a:p>
          <a:p>
            <a:r>
              <a:rPr lang="zh-CN" altLang="en-US" sz="2400" b="1" dirty="0" smtClean="0"/>
              <a:t>带来的问题：</a:t>
            </a:r>
            <a:r>
              <a:rPr lang="en-US" altLang="zh-CN" sz="2400" dirty="0" smtClean="0">
                <a:solidFill>
                  <a:srgbClr val="FF0000"/>
                </a:solidFill>
              </a:rPr>
              <a:t>seglet</a:t>
            </a:r>
            <a:r>
              <a:rPr lang="zh-CN" altLang="en-US" sz="2400" dirty="0">
                <a:solidFill>
                  <a:srgbClr val="FF0000"/>
                </a:solidFill>
              </a:rPr>
              <a:t>的</a:t>
            </a:r>
            <a:r>
              <a:rPr lang="zh-CN" altLang="en-US" sz="2400" dirty="0" smtClean="0">
                <a:solidFill>
                  <a:srgbClr val="FF0000"/>
                </a:solidFill>
              </a:rPr>
              <a:t>引入使日志变得可能不连续，日志可能</a:t>
            </a:r>
            <a:r>
              <a:rPr lang="zh-CN" altLang="en-US" sz="2400" dirty="0">
                <a:solidFill>
                  <a:srgbClr val="FF0000"/>
                </a:solidFill>
              </a:rPr>
              <a:t>跨越多个</a:t>
            </a:r>
            <a:r>
              <a:rPr lang="en-US" altLang="zh-CN" sz="2400" dirty="0">
                <a:solidFill>
                  <a:srgbClr val="FF0000"/>
                </a:solidFill>
              </a:rPr>
              <a:t>seglet</a:t>
            </a:r>
            <a:r>
              <a:rPr lang="zh-CN" altLang="en-US" sz="2400" dirty="0">
                <a:solidFill>
                  <a:srgbClr val="FF0000"/>
                </a:solidFill>
              </a:rPr>
              <a:t>，</a:t>
            </a:r>
            <a:r>
              <a:rPr lang="en-US" altLang="zh-CN" sz="2400" dirty="0">
                <a:solidFill>
                  <a:srgbClr val="FF0000"/>
                </a:solidFill>
              </a:rPr>
              <a:t>RAMCloud</a:t>
            </a:r>
            <a:r>
              <a:rPr lang="zh-CN" altLang="en-US" sz="2400" dirty="0">
                <a:solidFill>
                  <a:srgbClr val="FF0000"/>
                </a:solidFill>
              </a:rPr>
              <a:t>使用了额外的机制来处理这种情况</a:t>
            </a:r>
            <a:r>
              <a:rPr lang="zh-CN" altLang="en-US" sz="2400" dirty="0" smtClean="0">
                <a:solidFill>
                  <a:srgbClr val="FF0000"/>
                </a:solidFill>
              </a:rPr>
              <a:t>。</a:t>
            </a:r>
            <a:endParaRPr lang="en-US" altLang="zh-CN" sz="2400" dirty="0" smtClean="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96</a:t>
            </a:fld>
            <a:endParaRPr lang="zh-CN" altLang="en-US" dirty="0"/>
          </a:p>
        </p:txBody>
      </p:sp>
    </p:spTree>
    <p:extLst>
      <p:ext uri="{BB962C8B-B14F-4D97-AF65-F5344CB8AC3E}">
        <p14:creationId xmlns:p14="http://schemas.microsoft.com/office/powerpoint/2010/main" val="23205268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zh-CN" altLang="en-US" sz="2400" b="1" dirty="0" smtClean="0"/>
              <a:t>并行回收</a:t>
            </a:r>
            <a:endParaRPr lang="en-US" altLang="zh-CN" sz="2400" b="1" dirty="0" smtClean="0"/>
          </a:p>
          <a:p>
            <a:r>
              <a:rPr lang="zh-CN" altLang="en-US" sz="2400" dirty="0" smtClean="0"/>
              <a:t>       随着现在</a:t>
            </a:r>
            <a:r>
              <a:rPr lang="en-US" altLang="zh-CN" sz="2400" dirty="0"/>
              <a:t>CPU</a:t>
            </a:r>
            <a:r>
              <a:rPr lang="zh-CN" altLang="en-US" sz="2400" dirty="0"/>
              <a:t>的</a:t>
            </a:r>
            <a:r>
              <a:rPr lang="zh-CN" altLang="en-US" sz="2400" dirty="0" smtClean="0"/>
              <a:t>主频和核心数的不断增加，</a:t>
            </a:r>
            <a:r>
              <a:rPr lang="en-US" altLang="zh-CN" sz="2400" dirty="0" smtClean="0"/>
              <a:t>RAMCloud</a:t>
            </a:r>
            <a:r>
              <a:rPr lang="zh-CN" altLang="en-US" sz="2400" dirty="0"/>
              <a:t>也充分利用了</a:t>
            </a:r>
            <a:r>
              <a:rPr lang="en-US" altLang="zh-CN" sz="2400" dirty="0"/>
              <a:t>CPU </a:t>
            </a:r>
            <a:r>
              <a:rPr lang="zh-CN" altLang="en-US" sz="2400" dirty="0" smtClean="0"/>
              <a:t>的多核技术，多线程并行执行清理程序。</a:t>
            </a:r>
            <a:endParaRPr lang="en-US" altLang="zh-CN" sz="2400" dirty="0" smtClean="0"/>
          </a:p>
          <a:p>
            <a:r>
              <a:rPr lang="zh-CN" altLang="en-US" sz="2400" b="1" dirty="0" smtClean="0"/>
              <a:t>有利于并行的因素：</a:t>
            </a:r>
            <a:endParaRPr lang="en-US" altLang="zh-CN" sz="2400" b="1" dirty="0"/>
          </a:p>
          <a:p>
            <a:r>
              <a:rPr lang="zh-CN" altLang="en-US" sz="2400" dirty="0" smtClean="0"/>
              <a:t>（</a:t>
            </a:r>
            <a:r>
              <a:rPr lang="en-US" altLang="zh-CN" sz="2400" dirty="0" smtClean="0"/>
              <a:t>1</a:t>
            </a:r>
            <a:r>
              <a:rPr lang="zh-CN" altLang="en-US" sz="2400" dirty="0" smtClean="0"/>
              <a:t>）日志的</a:t>
            </a:r>
            <a:r>
              <a:rPr lang="zh-CN" altLang="en-US" sz="2400" dirty="0" smtClean="0">
                <a:solidFill>
                  <a:srgbClr val="FF0000"/>
                </a:solidFill>
              </a:rPr>
              <a:t>结构和简单的元数据</a:t>
            </a:r>
            <a:r>
              <a:rPr lang="zh-CN" altLang="en-US" sz="2400" dirty="0" smtClean="0"/>
              <a:t>简化了清理程序的执行；</a:t>
            </a:r>
            <a:endParaRPr lang="en-US" altLang="zh-CN" sz="2400" dirty="0" smtClean="0"/>
          </a:p>
          <a:p>
            <a:r>
              <a:rPr lang="zh-CN" altLang="en-US" sz="2400" dirty="0" smtClean="0"/>
              <a:t>（</a:t>
            </a:r>
            <a:r>
              <a:rPr lang="en-US" altLang="zh-CN" sz="2400" dirty="0" smtClean="0"/>
              <a:t>2</a:t>
            </a:r>
            <a:r>
              <a:rPr lang="zh-CN" altLang="en-US" sz="2400" dirty="0" smtClean="0"/>
              <a:t>）因为日志</a:t>
            </a:r>
            <a:r>
              <a:rPr lang="zh-CN" altLang="en-US" sz="2400" dirty="0" smtClean="0">
                <a:solidFill>
                  <a:srgbClr val="FF0000"/>
                </a:solidFill>
              </a:rPr>
              <a:t>不可修改</a:t>
            </a:r>
            <a:r>
              <a:rPr lang="zh-CN" altLang="en-US" sz="2400" dirty="0" smtClean="0"/>
              <a:t>，清理程序在</a:t>
            </a:r>
            <a:r>
              <a:rPr lang="zh-CN" altLang="en-US" sz="2400" dirty="0"/>
              <a:t>复制移动</a:t>
            </a:r>
            <a:r>
              <a:rPr lang="en-US" altLang="zh-CN" sz="2400" dirty="0"/>
              <a:t>object</a:t>
            </a:r>
            <a:r>
              <a:rPr lang="zh-CN" altLang="en-US" sz="2400" dirty="0" smtClean="0"/>
              <a:t>时不必</a:t>
            </a:r>
            <a:r>
              <a:rPr lang="zh-CN" altLang="en-US" sz="2400" dirty="0"/>
              <a:t>担心这些</a:t>
            </a:r>
            <a:r>
              <a:rPr lang="en-US" altLang="zh-CN" sz="2400" dirty="0"/>
              <a:t>object</a:t>
            </a:r>
            <a:r>
              <a:rPr lang="zh-CN" altLang="en-US" sz="2400" dirty="0"/>
              <a:t>会被</a:t>
            </a:r>
            <a:r>
              <a:rPr lang="zh-CN" altLang="en-US" sz="2400" dirty="0" smtClean="0"/>
              <a:t>修改；</a:t>
            </a:r>
            <a:endParaRPr lang="en-US" altLang="zh-CN" sz="2400" dirty="0" smtClean="0"/>
          </a:p>
          <a:p>
            <a:r>
              <a:rPr lang="zh-CN" altLang="en-US" sz="2400" dirty="0" smtClean="0"/>
              <a:t>（</a:t>
            </a:r>
            <a:r>
              <a:rPr lang="en-US" altLang="zh-CN" sz="2400" dirty="0" smtClean="0"/>
              <a:t>3</a:t>
            </a:r>
            <a:r>
              <a:rPr lang="zh-CN" altLang="en-US" sz="2400" dirty="0" smtClean="0"/>
              <a:t>）</a:t>
            </a:r>
            <a:r>
              <a:rPr lang="en-US" altLang="zh-CN" sz="2400" dirty="0" smtClean="0">
                <a:solidFill>
                  <a:srgbClr val="FF0000"/>
                </a:solidFill>
              </a:rPr>
              <a:t>hash</a:t>
            </a:r>
            <a:r>
              <a:rPr lang="zh-CN" altLang="en-US" sz="2400" dirty="0" smtClean="0">
                <a:solidFill>
                  <a:srgbClr val="FF0000"/>
                </a:solidFill>
              </a:rPr>
              <a:t>表存储的是</a:t>
            </a:r>
            <a:r>
              <a:rPr lang="en-US" altLang="zh-CN" sz="2400" dirty="0">
                <a:solidFill>
                  <a:srgbClr val="FF0000"/>
                </a:solidFill>
              </a:rPr>
              <a:t>object</a:t>
            </a:r>
            <a:r>
              <a:rPr lang="zh-CN" altLang="en-US" sz="2400" dirty="0">
                <a:solidFill>
                  <a:srgbClr val="FF0000"/>
                </a:solidFill>
              </a:rPr>
              <a:t>的间接地址</a:t>
            </a:r>
            <a:r>
              <a:rPr lang="zh-CN" altLang="en-US" sz="2400" dirty="0"/>
              <a:t>，因此更新</a:t>
            </a:r>
            <a:r>
              <a:rPr lang="en-US" altLang="zh-CN" sz="2400" dirty="0" smtClean="0"/>
              <a:t>hash</a:t>
            </a:r>
            <a:r>
              <a:rPr lang="zh-CN" altLang="en-US" sz="2400" dirty="0" smtClean="0"/>
              <a:t>表的</a:t>
            </a:r>
            <a:r>
              <a:rPr lang="en-US" altLang="zh-CN" sz="2400" dirty="0"/>
              <a:t>object reference</a:t>
            </a:r>
            <a:r>
              <a:rPr lang="zh-CN" altLang="en-US" sz="2400" dirty="0"/>
              <a:t>变得很</a:t>
            </a:r>
            <a:r>
              <a:rPr lang="zh-CN" altLang="en-US" sz="2400" dirty="0" smtClean="0"/>
              <a:t>简单，也简化了基本</a:t>
            </a:r>
            <a:r>
              <a:rPr lang="zh-CN" altLang="en-US" sz="2400" dirty="0"/>
              <a:t>的</a:t>
            </a:r>
            <a:r>
              <a:rPr lang="en-US" altLang="zh-CN" sz="2400" dirty="0"/>
              <a:t>clean</a:t>
            </a:r>
            <a:r>
              <a:rPr lang="zh-CN" altLang="en-US" sz="2400" dirty="0" smtClean="0"/>
              <a:t>机制（清理程序拷贝当前数据到新的段，并自动更新</a:t>
            </a:r>
            <a:r>
              <a:rPr lang="en-US" altLang="zh-CN" sz="2400" dirty="0" smtClean="0"/>
              <a:t>hash</a:t>
            </a:r>
            <a:r>
              <a:rPr lang="zh-CN" altLang="en-US" sz="2400" dirty="0" smtClean="0"/>
              <a:t>表的</a:t>
            </a:r>
            <a:r>
              <a:rPr lang="en-US" altLang="zh-CN" sz="2400" dirty="0" smtClean="0"/>
              <a:t>object </a:t>
            </a:r>
            <a:r>
              <a:rPr lang="en-US" altLang="zh-CN" sz="2400" dirty="0"/>
              <a:t>reference</a:t>
            </a:r>
            <a:r>
              <a:rPr lang="zh-CN" altLang="en-US" sz="2400" dirty="0"/>
              <a:t>，最后</a:t>
            </a:r>
            <a:r>
              <a:rPr lang="zh-CN" altLang="en-US" sz="2400" dirty="0" smtClean="0"/>
              <a:t>将被清理的段释放）</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97</a:t>
            </a:fld>
            <a:endParaRPr lang="zh-CN" altLang="en-US" dirty="0"/>
          </a:p>
        </p:txBody>
      </p:sp>
    </p:spTree>
    <p:extLst>
      <p:ext uri="{BB962C8B-B14F-4D97-AF65-F5344CB8AC3E}">
        <p14:creationId xmlns:p14="http://schemas.microsoft.com/office/powerpoint/2010/main" val="1711662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46256"/>
          </a:xfrm>
        </p:spPr>
        <p:txBody>
          <a:bodyPr/>
          <a:lstStyle/>
          <a:p>
            <a:r>
              <a:rPr lang="en-US" altLang="zh-CN" sz="2400" b="1" dirty="0">
                <a:solidFill>
                  <a:prstClr val="black"/>
                </a:solidFill>
              </a:rPr>
              <a:t>3.2.4.4 RAMCloud</a:t>
            </a:r>
            <a:r>
              <a:rPr lang="zh-CN" altLang="en-US" sz="2400" b="1" dirty="0">
                <a:solidFill>
                  <a:prstClr val="black"/>
                </a:solidFill>
              </a:rPr>
              <a:t>资源回收（续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zh-CN" altLang="en-US" sz="2400" b="1" dirty="0" smtClean="0"/>
              <a:t>冲突问题</a:t>
            </a:r>
            <a:endParaRPr lang="en-US" altLang="zh-CN" sz="2400" b="1" dirty="0" smtClean="0"/>
          </a:p>
          <a:p>
            <a:r>
              <a:rPr lang="en-US" altLang="zh-CN" sz="2400" dirty="0"/>
              <a:t>Hash</a:t>
            </a:r>
            <a:r>
              <a:rPr lang="zh-CN" altLang="en-US" sz="2400" dirty="0"/>
              <a:t>表标明了哪些</a:t>
            </a:r>
            <a:r>
              <a:rPr lang="en-US" altLang="zh-CN" sz="2400" dirty="0"/>
              <a:t>object</a:t>
            </a:r>
            <a:r>
              <a:rPr lang="zh-CN" altLang="en-US" sz="2400" dirty="0"/>
              <a:t>是可用的并保存它们在内存中的</a:t>
            </a:r>
            <a:r>
              <a:rPr lang="zh-CN" altLang="en-US" sz="2400" dirty="0" smtClean="0"/>
              <a:t>地址，</a:t>
            </a:r>
            <a:r>
              <a:rPr lang="zh-CN" altLang="en-US" sz="2400" dirty="0" smtClean="0">
                <a:solidFill>
                  <a:srgbClr val="FF0000"/>
                </a:solidFill>
              </a:rPr>
              <a:t>由于它同时</a:t>
            </a:r>
            <a:r>
              <a:rPr lang="zh-CN" altLang="en-US" sz="2400" dirty="0">
                <a:solidFill>
                  <a:srgbClr val="FF0000"/>
                </a:solidFill>
              </a:rPr>
              <a:t>被</a:t>
            </a:r>
            <a:r>
              <a:rPr lang="en-US" altLang="zh-CN" sz="2400" dirty="0">
                <a:solidFill>
                  <a:srgbClr val="FF0000"/>
                </a:solidFill>
              </a:rPr>
              <a:t>cleaner</a:t>
            </a:r>
            <a:r>
              <a:rPr lang="zh-CN" altLang="en-US" sz="2400" dirty="0">
                <a:solidFill>
                  <a:srgbClr val="FF0000"/>
                </a:solidFill>
              </a:rPr>
              <a:t>和</a:t>
            </a:r>
            <a:r>
              <a:rPr lang="en-US" altLang="zh-CN" sz="2400" dirty="0" smtClean="0">
                <a:solidFill>
                  <a:srgbClr val="FF0000"/>
                </a:solidFill>
              </a:rPr>
              <a:t>service</a:t>
            </a:r>
            <a:r>
              <a:rPr lang="zh-CN" altLang="en-US" sz="2400" dirty="0" smtClean="0">
                <a:solidFill>
                  <a:srgbClr val="FF0000"/>
                </a:solidFill>
              </a:rPr>
              <a:t>线程使用</a:t>
            </a:r>
            <a:r>
              <a:rPr lang="zh-CN" altLang="en-US" sz="2400" dirty="0">
                <a:solidFill>
                  <a:srgbClr val="FF0000"/>
                </a:solidFill>
              </a:rPr>
              <a:t>，因此会有同步的问题</a:t>
            </a:r>
            <a:r>
              <a:rPr lang="zh-CN" altLang="en-US" sz="2400" dirty="0" smtClean="0">
                <a:solidFill>
                  <a:srgbClr val="FF0000"/>
                </a:solidFill>
              </a:rPr>
              <a:t>。</a:t>
            </a:r>
            <a:endParaRPr lang="en-US" altLang="zh-CN" sz="2400" dirty="0" smtClean="0">
              <a:solidFill>
                <a:srgbClr val="FF0000"/>
              </a:solidFill>
            </a:endParaRPr>
          </a:p>
          <a:p>
            <a:endParaRPr lang="en-US" altLang="zh-CN" sz="2400" dirty="0"/>
          </a:p>
          <a:p>
            <a:r>
              <a:rPr lang="en-US" altLang="zh-CN" sz="2400" b="1" dirty="0" smtClean="0"/>
              <a:t>Cleaner</a:t>
            </a:r>
            <a:r>
              <a:rPr lang="zh-CN" altLang="en-US" sz="2400" b="1" dirty="0" smtClean="0"/>
              <a:t>线程：</a:t>
            </a:r>
            <a:r>
              <a:rPr lang="zh-CN" altLang="en-US" sz="2400" dirty="0" smtClean="0"/>
              <a:t>使用</a:t>
            </a:r>
            <a:r>
              <a:rPr lang="en-US" altLang="zh-CN" sz="2400" dirty="0" smtClean="0"/>
              <a:t>Hash</a:t>
            </a:r>
            <a:r>
              <a:rPr lang="zh-CN" altLang="en-US" sz="2400" dirty="0" smtClean="0"/>
              <a:t>表确定</a:t>
            </a:r>
            <a:r>
              <a:rPr lang="zh-CN" altLang="en-US" sz="2400" dirty="0"/>
              <a:t>某个</a:t>
            </a:r>
            <a:r>
              <a:rPr lang="en-US" altLang="zh-CN" sz="2400" dirty="0"/>
              <a:t>object</a:t>
            </a:r>
            <a:r>
              <a:rPr lang="zh-CN" altLang="en-US" sz="2400" dirty="0"/>
              <a:t>是否</a:t>
            </a:r>
            <a:r>
              <a:rPr lang="en-US" altLang="zh-CN" sz="2400" dirty="0" smtClean="0"/>
              <a:t>alive</a:t>
            </a:r>
            <a:r>
              <a:rPr lang="zh-CN" altLang="en-US" sz="2400" dirty="0" smtClean="0"/>
              <a:t>（通过</a:t>
            </a:r>
            <a:r>
              <a:rPr lang="zh-CN" altLang="en-US" sz="2400" dirty="0"/>
              <a:t>判断指向的地址是否真的是该</a:t>
            </a:r>
            <a:r>
              <a:rPr lang="en-US" altLang="zh-CN" sz="2400" dirty="0" smtClean="0"/>
              <a:t>object</a:t>
            </a:r>
            <a:r>
              <a:rPr lang="zh-CN" altLang="en-US" sz="2400" dirty="0"/>
              <a:t>）</a:t>
            </a:r>
            <a:r>
              <a:rPr lang="zh-CN" altLang="en-US" sz="2400" dirty="0" smtClean="0"/>
              <a:t>，</a:t>
            </a:r>
            <a:r>
              <a:rPr lang="zh-CN" altLang="en-US" sz="2400" dirty="0"/>
              <a:t>如果是</a:t>
            </a:r>
            <a:r>
              <a:rPr lang="en-US" altLang="zh-CN" sz="2400" dirty="0"/>
              <a:t>alive</a:t>
            </a:r>
            <a:r>
              <a:rPr lang="zh-CN" altLang="en-US" sz="2400" dirty="0" smtClean="0"/>
              <a:t>的就在</a:t>
            </a:r>
            <a:r>
              <a:rPr lang="en-US" altLang="zh-CN" sz="2400" dirty="0" smtClean="0"/>
              <a:t>Hash</a:t>
            </a:r>
            <a:r>
              <a:rPr lang="zh-CN" altLang="en-US" sz="2400" dirty="0" smtClean="0"/>
              <a:t>表中</a:t>
            </a:r>
            <a:r>
              <a:rPr lang="zh-CN" altLang="en-US" sz="2400" dirty="0"/>
              <a:t>更新该</a:t>
            </a:r>
            <a:r>
              <a:rPr lang="en-US" altLang="zh-CN" sz="2400" dirty="0" smtClean="0"/>
              <a:t>object</a:t>
            </a:r>
            <a:r>
              <a:rPr lang="zh-CN" altLang="en-US" sz="2400" dirty="0" smtClean="0"/>
              <a:t>的</a:t>
            </a:r>
            <a:r>
              <a:rPr lang="zh-CN" altLang="en-US" sz="2400" dirty="0"/>
              <a:t>新地址</a:t>
            </a:r>
            <a:r>
              <a:rPr lang="zh-CN" altLang="en-US" sz="2400" dirty="0" smtClean="0"/>
              <a:t>。</a:t>
            </a:r>
            <a:endParaRPr lang="en-US" altLang="zh-CN" sz="2400" dirty="0" smtClean="0"/>
          </a:p>
          <a:p>
            <a:r>
              <a:rPr lang="en-US" altLang="zh-CN" sz="2400" b="1" dirty="0" smtClean="0"/>
              <a:t>service</a:t>
            </a:r>
            <a:r>
              <a:rPr lang="zh-CN" altLang="en-US" sz="2400" b="1" dirty="0" smtClean="0"/>
              <a:t>线程：</a:t>
            </a:r>
            <a:r>
              <a:rPr lang="zh-CN" altLang="en-US" sz="2400" dirty="0" smtClean="0"/>
              <a:t>通过</a:t>
            </a:r>
            <a:r>
              <a:rPr lang="en-US" altLang="zh-CN" sz="2400" dirty="0" smtClean="0"/>
              <a:t>Hash</a:t>
            </a:r>
            <a:r>
              <a:rPr lang="zh-CN" altLang="en-US" sz="2400" dirty="0" smtClean="0"/>
              <a:t>表来读取或删除</a:t>
            </a:r>
            <a:r>
              <a:rPr lang="zh-CN" altLang="en-US" sz="2400" dirty="0"/>
              <a:t>某个</a:t>
            </a:r>
            <a:r>
              <a:rPr lang="en-US" altLang="zh-CN" sz="2400" dirty="0"/>
              <a:t>object</a:t>
            </a:r>
            <a:r>
              <a:rPr lang="zh-CN" altLang="en-US" sz="2400" dirty="0" smtClean="0"/>
              <a:t>。</a:t>
            </a:r>
            <a:endParaRPr lang="en-US" altLang="zh-CN" sz="2400" dirty="0" smtClean="0"/>
          </a:p>
          <a:p>
            <a:endParaRPr lang="en-US" altLang="zh-CN" sz="2400" dirty="0"/>
          </a:p>
          <a:p>
            <a:r>
              <a:rPr lang="en-US" altLang="zh-CN" sz="2400" dirty="0" smtClean="0"/>
              <a:t>RAMCloud</a:t>
            </a:r>
            <a:r>
              <a:rPr lang="zh-CN" altLang="en-US" sz="2400" dirty="0" smtClean="0"/>
              <a:t>使用</a:t>
            </a:r>
            <a:r>
              <a:rPr lang="zh-CN" altLang="en-US" sz="2400" dirty="0"/>
              <a:t>在每个</a:t>
            </a:r>
            <a:r>
              <a:rPr lang="en-US" altLang="zh-CN" sz="2400" dirty="0"/>
              <a:t>hash</a:t>
            </a:r>
            <a:r>
              <a:rPr lang="zh-CN" altLang="en-US" sz="2400" dirty="0" smtClean="0"/>
              <a:t>的桶上</a:t>
            </a:r>
            <a:r>
              <a:rPr lang="zh-CN" altLang="en-US" sz="2400" dirty="0"/>
              <a:t>使用一个</a:t>
            </a:r>
            <a:r>
              <a:rPr lang="en-US" altLang="zh-CN" sz="2400" dirty="0">
                <a:solidFill>
                  <a:srgbClr val="FF0000"/>
                </a:solidFill>
              </a:rPr>
              <a:t>fine-gained lock</a:t>
            </a:r>
            <a:r>
              <a:rPr lang="zh-CN" altLang="en-US" sz="2400" dirty="0">
                <a:solidFill>
                  <a:srgbClr val="FF0000"/>
                </a:solidFill>
              </a:rPr>
              <a:t>来同步</a:t>
            </a:r>
            <a:r>
              <a:rPr lang="zh-CN" altLang="en-US" sz="2400" dirty="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98</a:t>
            </a:fld>
            <a:endParaRPr lang="zh-CN" altLang="en-US" dirty="0"/>
          </a:p>
        </p:txBody>
      </p:sp>
    </p:spTree>
    <p:extLst>
      <p:ext uri="{BB962C8B-B14F-4D97-AF65-F5344CB8AC3E}">
        <p14:creationId xmlns:p14="http://schemas.microsoft.com/office/powerpoint/2010/main" val="29423643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60110"/>
          </a:xfrm>
        </p:spPr>
        <p:txBody>
          <a:bodyPr>
            <a:normAutofit/>
          </a:bodyPr>
          <a:lstStyle/>
          <a:p>
            <a:r>
              <a:rPr lang="en-US" altLang="zh-CN" sz="2400" b="1" dirty="0">
                <a:solidFill>
                  <a:prstClr val="black"/>
                </a:solidFill>
              </a:rPr>
              <a:t>3.2.4.4 RAMCloud</a:t>
            </a:r>
            <a:r>
              <a:rPr lang="zh-CN" altLang="en-US" sz="2400" b="1" dirty="0">
                <a:solidFill>
                  <a:prstClr val="black"/>
                </a:solidFill>
              </a:rPr>
              <a:t>资源回收（续）</a:t>
            </a:r>
            <a:endParaRPr lang="zh-CN" altLang="en-US" sz="2400" dirty="0"/>
          </a:p>
        </p:txBody>
      </p:sp>
      <p:sp>
        <p:nvSpPr>
          <p:cNvPr id="3" name="内容占位符 2"/>
          <p:cNvSpPr>
            <a:spLocks noGrp="1"/>
          </p:cNvSpPr>
          <p:nvPr>
            <p:ph idx="1"/>
          </p:nvPr>
        </p:nvSpPr>
        <p:spPr>
          <a:xfrm>
            <a:off x="595745" y="1285462"/>
            <a:ext cx="10474037" cy="5436013"/>
          </a:xfrm>
        </p:spPr>
        <p:txBody>
          <a:bodyPr>
            <a:normAutofit/>
          </a:bodyPr>
          <a:lstStyle/>
          <a:p>
            <a:r>
              <a:rPr lang="en-US" altLang="zh-CN" sz="2400" dirty="0" smtClean="0"/>
              <a:t>cleaner</a:t>
            </a:r>
            <a:r>
              <a:rPr lang="zh-CN" altLang="en-US" sz="2400" dirty="0" smtClean="0"/>
              <a:t>线程</a:t>
            </a:r>
            <a:r>
              <a:rPr lang="zh-CN" altLang="en-US" sz="2400" dirty="0"/>
              <a:t>和</a:t>
            </a:r>
            <a:r>
              <a:rPr lang="en-US" altLang="zh-CN" sz="2400" dirty="0"/>
              <a:t>service</a:t>
            </a:r>
            <a:r>
              <a:rPr lang="zh-CN" altLang="en-US" sz="2400" dirty="0"/>
              <a:t>线程在处理读写请求</a:t>
            </a:r>
            <a:r>
              <a:rPr lang="zh-CN" altLang="en-US" sz="2400" dirty="0" smtClean="0"/>
              <a:t>时，有三种可能的冲突：</a:t>
            </a:r>
            <a:endParaRPr lang="zh-CN" altLang="en-US" sz="2400" dirty="0"/>
          </a:p>
          <a:p>
            <a:r>
              <a:rPr lang="zh-CN" altLang="en-US" sz="2400" dirty="0" smtClean="0"/>
              <a:t>（</a:t>
            </a:r>
            <a:r>
              <a:rPr lang="en-US" altLang="zh-CN" sz="2400" dirty="0" smtClean="0"/>
              <a:t>1</a:t>
            </a:r>
            <a:r>
              <a:rPr lang="zh-CN" altLang="en-US" sz="2400" dirty="0" smtClean="0"/>
              <a:t>）它们</a:t>
            </a:r>
            <a:r>
              <a:rPr lang="zh-CN" altLang="en-US" sz="2400" dirty="0"/>
              <a:t>都需要</a:t>
            </a:r>
            <a:r>
              <a:rPr lang="zh-CN" altLang="en-US" sz="2400" dirty="0" smtClean="0"/>
              <a:t>在日志头部添加数据；</a:t>
            </a:r>
            <a:endParaRPr lang="zh-CN" altLang="en-US" sz="2400" dirty="0"/>
          </a:p>
          <a:p>
            <a:r>
              <a:rPr lang="zh-CN" altLang="en-US" sz="2400" dirty="0" smtClean="0"/>
              <a:t>（</a:t>
            </a:r>
            <a:r>
              <a:rPr lang="en-US" altLang="zh-CN" sz="2400" dirty="0" smtClean="0"/>
              <a:t>2</a:t>
            </a:r>
            <a:r>
              <a:rPr lang="zh-CN" altLang="en-US" sz="2400" dirty="0" smtClean="0"/>
              <a:t>）它们</a:t>
            </a:r>
            <a:r>
              <a:rPr lang="zh-CN" altLang="en-US" sz="2400" dirty="0"/>
              <a:t>在更新</a:t>
            </a:r>
            <a:r>
              <a:rPr lang="en-US" altLang="zh-CN" sz="2400" dirty="0" smtClean="0"/>
              <a:t>hash</a:t>
            </a:r>
            <a:r>
              <a:rPr lang="zh-CN" altLang="en-US" sz="2400" dirty="0" smtClean="0"/>
              <a:t>表时可能</a:t>
            </a:r>
            <a:r>
              <a:rPr lang="zh-CN" altLang="en-US" sz="2400" dirty="0"/>
              <a:t>会有</a:t>
            </a:r>
            <a:r>
              <a:rPr lang="zh-CN" altLang="en-US" sz="2400" dirty="0" smtClean="0"/>
              <a:t>冲突；</a:t>
            </a:r>
            <a:endParaRPr lang="zh-CN" altLang="en-US" sz="2400" dirty="0"/>
          </a:p>
          <a:p>
            <a:r>
              <a:rPr lang="zh-CN" altLang="en-US" sz="2400" dirty="0" smtClean="0"/>
              <a:t>（</a:t>
            </a:r>
            <a:r>
              <a:rPr lang="en-US" altLang="zh-CN" sz="2400" dirty="0" smtClean="0"/>
              <a:t>3</a:t>
            </a:r>
            <a:r>
              <a:rPr lang="zh-CN" altLang="en-US" sz="2400" dirty="0" smtClean="0"/>
              <a:t>）当某个段仍然在</a:t>
            </a:r>
            <a:r>
              <a:rPr lang="zh-CN" altLang="en-US" sz="2400" dirty="0"/>
              <a:t>被某些</a:t>
            </a:r>
            <a:r>
              <a:rPr lang="en-US" altLang="zh-CN" sz="2400" dirty="0"/>
              <a:t>service</a:t>
            </a:r>
            <a:r>
              <a:rPr lang="zh-CN" altLang="en-US" sz="2400" dirty="0"/>
              <a:t>线程</a:t>
            </a:r>
            <a:r>
              <a:rPr lang="zh-CN" altLang="en-US" sz="2400" dirty="0" smtClean="0"/>
              <a:t>使用时，</a:t>
            </a:r>
            <a:r>
              <a:rPr lang="en-US" altLang="zh-CN" sz="2400" dirty="0"/>
              <a:t>cleaner</a:t>
            </a:r>
            <a:r>
              <a:rPr lang="zh-CN" altLang="en-US" sz="2400" dirty="0"/>
              <a:t>不能释放它们</a:t>
            </a:r>
            <a:r>
              <a:rPr lang="zh-CN" altLang="en-US" sz="2400" dirty="0" smtClean="0"/>
              <a:t>。</a:t>
            </a:r>
            <a:endParaRPr lang="en-US" altLang="zh-CN" sz="2400" dirty="0" smtClean="0"/>
          </a:p>
          <a:p>
            <a:endParaRPr lang="zh-CN" altLang="en-US" sz="2400" dirty="0"/>
          </a:p>
          <a:p>
            <a:r>
              <a:rPr lang="zh-CN" altLang="en-US" sz="2400" b="1" dirty="0"/>
              <a:t>清理的简单直接方法：</a:t>
            </a:r>
            <a:r>
              <a:rPr lang="zh-CN" altLang="en-US" sz="2400" dirty="0"/>
              <a:t>把需要移动的数据添加到日志头部。</a:t>
            </a:r>
            <a:endParaRPr lang="en-US" altLang="zh-CN" sz="2400" dirty="0"/>
          </a:p>
          <a:p>
            <a:r>
              <a:rPr lang="zh-CN" altLang="en-US" sz="2400" b="1" dirty="0"/>
              <a:t>存在的问题：</a:t>
            </a:r>
            <a:r>
              <a:rPr lang="zh-CN" altLang="en-US" sz="2400" dirty="0"/>
              <a:t>会和</a:t>
            </a:r>
            <a:r>
              <a:rPr lang="en-US" altLang="zh-CN" sz="2400" dirty="0"/>
              <a:t>service</a:t>
            </a:r>
            <a:r>
              <a:rPr lang="zh-CN" altLang="en-US" sz="2400" dirty="0"/>
              <a:t>的写请求冲突。</a:t>
            </a:r>
            <a:endParaRPr lang="en-US" altLang="zh-CN" sz="2400" dirty="0"/>
          </a:p>
          <a:p>
            <a:r>
              <a:rPr lang="en-US" altLang="zh-CN" sz="2400" dirty="0" smtClean="0"/>
              <a:t>     ↓</a:t>
            </a:r>
          </a:p>
          <a:p>
            <a:r>
              <a:rPr lang="zh-CN" altLang="en-US" sz="2400" dirty="0" smtClean="0"/>
              <a:t>为了</a:t>
            </a:r>
            <a:r>
              <a:rPr lang="zh-CN" altLang="en-US" sz="2400" dirty="0"/>
              <a:t>避免这种情况，</a:t>
            </a:r>
            <a:r>
              <a:rPr lang="en-US" altLang="zh-CN" sz="2400" dirty="0"/>
              <a:t>RAMCloud</a:t>
            </a:r>
            <a:r>
              <a:rPr lang="zh-CN" altLang="en-US" sz="2400" dirty="0">
                <a:solidFill>
                  <a:srgbClr val="FF0000"/>
                </a:solidFill>
              </a:rPr>
              <a:t>将需要移动的数据移动到一个新的段</a:t>
            </a:r>
            <a:r>
              <a:rPr lang="zh-CN" altLang="en-US" sz="2400" dirty="0"/>
              <a:t>。</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99</a:t>
            </a:fld>
            <a:endParaRPr lang="zh-CN" altLang="en-US" dirty="0"/>
          </a:p>
        </p:txBody>
      </p:sp>
    </p:spTree>
    <p:extLst>
      <p:ext uri="{BB962C8B-B14F-4D97-AF65-F5344CB8AC3E}">
        <p14:creationId xmlns:p14="http://schemas.microsoft.com/office/powerpoint/2010/main" val="41386803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TotalTime>
  <Words>13060</Words>
  <Application>Microsoft Office PowerPoint</Application>
  <PresentationFormat>宽屏</PresentationFormat>
  <Paragraphs>1026</Paragraphs>
  <Slides>126</Slides>
  <Notes>25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126</vt:i4>
      </vt:variant>
    </vt:vector>
  </HeadingPairs>
  <TitlesOfParts>
    <vt:vector size="138" baseType="lpstr">
      <vt:lpstr>等线</vt:lpstr>
      <vt:lpstr>等线 Light</vt:lpstr>
      <vt:lpstr>华文新魏</vt:lpstr>
      <vt:lpstr>宋体</vt:lpstr>
      <vt:lpstr>微软雅黑</vt:lpstr>
      <vt:lpstr>Arial</vt:lpstr>
      <vt:lpstr>Symbol</vt:lpstr>
      <vt:lpstr>Times New Roman</vt:lpstr>
      <vt:lpstr>Verdana</vt:lpstr>
      <vt:lpstr>Wingdings</vt:lpstr>
      <vt:lpstr>Wingdings 2</vt:lpstr>
      <vt:lpstr>Office 主题​​</vt:lpstr>
      <vt:lpstr>大数据管理系统</vt:lpstr>
      <vt:lpstr>第3章 键值对数据模型</vt:lpstr>
      <vt:lpstr>第3章 键值对数据模型</vt:lpstr>
      <vt:lpstr>3.1 概述</vt:lpstr>
      <vt:lpstr>3.1.1 键值对模型介绍</vt:lpstr>
      <vt:lpstr>3.1.1 键值对模型介绍（续）</vt:lpstr>
      <vt:lpstr>3.1.1 键值对模型介绍（续）</vt:lpstr>
      <vt:lpstr>3.1.1 键值对模型介绍（续）</vt:lpstr>
      <vt:lpstr>3.1.1 键值对模型介绍（续）</vt:lpstr>
      <vt:lpstr>3.1.2 键值对模型应用现状</vt:lpstr>
      <vt:lpstr>3.1.2 键值对模型应用现状</vt:lpstr>
      <vt:lpstr>3.2 键值对模型实际系统</vt:lpstr>
      <vt:lpstr>3.2.1 Memcached</vt:lpstr>
      <vt:lpstr>get_key</vt:lpstr>
      <vt:lpstr>3.2.1 Memcached（续）</vt:lpstr>
      <vt:lpstr>3.2.1 Memcached（续）</vt:lpstr>
      <vt:lpstr>Memcached运行原理</vt:lpstr>
      <vt:lpstr>数据访问示例(sql数据类型)</vt:lpstr>
      <vt:lpstr>PowerPoint 演示文稿</vt:lpstr>
      <vt:lpstr>3.2.1 Memcached（续）</vt:lpstr>
      <vt:lpstr>3.2.1 Memcached（续）</vt:lpstr>
      <vt:lpstr>Slab Allocator</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3.2.1 Memcached（续）</vt:lpstr>
      <vt:lpstr>3.2 键值对模型实际系统</vt:lpstr>
      <vt:lpstr>3.2.2 Dynamo</vt:lpstr>
      <vt:lpstr>3.2.2.2 基本设计思想</vt:lpstr>
      <vt:lpstr>3.2.2.3 系统架构</vt:lpstr>
      <vt:lpstr>3.2.2.4 数据组织</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3.2.2.4 数据组织（续）</vt:lpstr>
      <vt:lpstr>3.2.2.5 数据分布</vt:lpstr>
      <vt:lpstr>3.2.2.5 数据分布（续）</vt:lpstr>
      <vt:lpstr>3.2.2.5 数据分布（续）</vt:lpstr>
      <vt:lpstr>3.2.2.5 数据分布（续）</vt:lpstr>
      <vt:lpstr>3.2.3 Redis</vt:lpstr>
      <vt:lpstr>3.2.3 Redis</vt:lpstr>
      <vt:lpstr>3.2.3 Redis</vt:lpstr>
      <vt:lpstr>3.2.3.2 数据模型（续）</vt:lpstr>
      <vt:lpstr>3.2.3.2 数据模型（续）</vt:lpstr>
      <vt:lpstr>字符串（string）类型value （续）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3.2.3.2 数据模型（续）</vt:lpstr>
      <vt:lpstr>3.2.3 Redis</vt:lpstr>
      <vt:lpstr>3.2.3 Redis</vt:lpstr>
      <vt:lpstr>3.2.3 Redis</vt:lpstr>
      <vt:lpstr>3.2.3 Redis</vt:lpstr>
      <vt:lpstr>3.2.3 Redis</vt:lpstr>
      <vt:lpstr>3.2.3 Redis</vt:lpstr>
      <vt:lpstr>3.2.3 Redis</vt:lpstr>
      <vt:lpstr>3.2.3.5 Redis体系架构（续）</vt:lpstr>
      <vt:lpstr>3.2.3.5 Redis体系架构（续）</vt:lpstr>
      <vt:lpstr>3.2.3.5 Redis体系架构（续）</vt:lpstr>
      <vt:lpstr>3.2.3.5 Redis体系架构（续）</vt:lpstr>
      <vt:lpstr>3.2.3 Redis</vt:lpstr>
      <vt:lpstr>3.2.3 Redis</vt:lpstr>
      <vt:lpstr>3.2 键值对模型实际系统</vt:lpstr>
      <vt:lpstr>3.2.4 RAMCloud</vt:lpstr>
      <vt:lpstr>3.2.4.1 RAMCloud系统特征（续）</vt:lpstr>
      <vt:lpstr>RAMCloud</vt:lpstr>
      <vt:lpstr>3.2.4.1 RAMCloud系统特征（续）</vt:lpstr>
      <vt:lpstr>3.2.4.2 RAMCloud数据结构</vt:lpstr>
      <vt:lpstr>3.2.4.3 RAMCloud数据组织</vt:lpstr>
      <vt:lpstr>3.2.4.3 RAMCloud数据组织</vt:lpstr>
      <vt:lpstr>3.2.4.3 RAMCloud数据组织（续）</vt:lpstr>
      <vt:lpstr>3.2.4.3 RAMCloud数据组织（续） </vt:lpstr>
      <vt:lpstr>3.2.4.3 RAMCloud数据组织（续）</vt:lpstr>
      <vt:lpstr>3.2.4.3 RAMCloud数据组织（续） </vt:lpstr>
      <vt:lpstr>3.2.4.3 RAMCloud数据组织（续） </vt:lpstr>
      <vt:lpstr>3.2.4.4 RAMCloud资源回收</vt:lpstr>
      <vt:lpstr>3.2.4.4 RAMCloud资源回收（续）</vt:lpstr>
      <vt:lpstr>3.2.4.4 RAMCloud资源回收（续）</vt:lpstr>
      <vt:lpstr>3.2.4.4 RAMCloud资源回收（续）</vt:lpstr>
      <vt:lpstr>3.2.4.4 RAMCloud资源回收（续） </vt:lpstr>
      <vt:lpstr>3.2.4.4 RAMCloud资源回收（续）</vt:lpstr>
      <vt:lpstr>3.2.4.4 RAMCloud资源回收（续）</vt:lpstr>
      <vt:lpstr>3.2.4.4 RAMCloud资源回收（续） </vt:lpstr>
      <vt:lpstr>3.2.4.4 RAMCloud资源回收（续）  </vt:lpstr>
      <vt:lpstr>3.2.4.5 RAMCloud恢复</vt:lpstr>
      <vt:lpstr>3.2.4.5 RAMCloud恢复（续）</vt:lpstr>
      <vt:lpstr>3.2.4.6 RAMCloud数据操作</vt:lpstr>
      <vt:lpstr>3.2.4.6 RAMCloud数据操作</vt:lpstr>
      <vt:lpstr>3.2.4.6 RAMCloud数据操作</vt:lpstr>
      <vt:lpstr>3.2 键值对模型实际系统</vt:lpstr>
      <vt:lpstr>3.2.5.1 Bigtable基本特征</vt:lpstr>
      <vt:lpstr>3.2.5.2 Bigtable数据模型</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vt:lpstr>
      <vt:lpstr>3.2.5.2 Bigtable数据模型（续） </vt:lpstr>
      <vt:lpstr>3.2.5.2 Bigtable数据模型（续） </vt:lpstr>
      <vt:lpstr>3.2.5.3 Bigtable数据检索</vt:lpstr>
      <vt:lpstr>3.2.5.4 Bigtable数据存储</vt:lpstr>
      <vt:lpstr>3.2.5.4 Bigtable数据存储（续）</vt:lpstr>
      <vt:lpstr>SSTable（ Sorted String Table）</vt:lpstr>
      <vt:lpstr>3.2.5.4 Bigtable数据存储（续）</vt:lpstr>
      <vt:lpstr>3.2.5.4 Bigtable数据存储（续）</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panpp</cp:lastModifiedBy>
  <cp:revision>406</cp:revision>
  <dcterms:created xsi:type="dcterms:W3CDTF">2020-06-18T17:33:31Z</dcterms:created>
  <dcterms:modified xsi:type="dcterms:W3CDTF">2021-06-16T07:13:44Z</dcterms:modified>
</cp:coreProperties>
</file>